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43.xml" ContentType="application/vnd.openxmlformats-officedocument.presentationml.slide+xml"/>
  <Override PartName="/ppt/slides/slide42.xml" ContentType="application/vnd.openxmlformats-officedocument.presentationml.slide+xml"/>
  <Override PartName="/ppt/slides/slide41.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66.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63.xml" ContentType="application/vnd.openxmlformats-officedocument.presentationml.slide+xml"/>
  <Override PartName="/ppt/slides/slide71.xml" ContentType="application/vnd.openxmlformats-officedocument.presentationml.slide+xml"/>
  <Override PartName="/ppt/slides/slide70.xml" ContentType="application/vnd.openxmlformats-officedocument.presentationml.slide+xml"/>
  <Override PartName="/ppt/slides/slide64.xml" ContentType="application/vnd.openxmlformats-officedocument.presentationml.slide+xml"/>
  <Override PartName="/ppt/slides/slide69.xml" ContentType="application/vnd.openxmlformats-officedocument.presentationml.slide+xml"/>
  <Override PartName="/ppt/slides/slide65.xml" ContentType="application/vnd.openxmlformats-officedocument.presentationml.slide+xml"/>
  <Override PartName="/ppt/slides/slide68.xml" ContentType="application/vnd.openxmlformats-officedocument.presentationml.slide+xml"/>
  <Override PartName="/ppt/slides/slide67.xml" ContentType="application/vnd.openxmlformats-officedocument.presentationml.slide+xml"/>
  <Override PartName="/ppt/slides/slide72.xml" ContentType="application/vnd.openxmlformats-officedocument.presentationml.slide+xml"/>
  <Override PartName="/ppt/slides/slide62.xml" ContentType="application/vnd.openxmlformats-officedocument.presentationml.slide+xml"/>
  <Override PartName="/ppt/slides/slide73.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75.xml" ContentType="application/vnd.openxmlformats-officedocument.presentationml.slide+xml"/>
  <Override PartName="/ppt/slides/slide61.xml" ContentType="application/vnd.openxmlformats-officedocument.presentationml.slide+xml"/>
  <Override PartName="/ppt/slides/slide74.xml" ContentType="application/vnd.openxmlformats-officedocument.presentationml.slide+xml"/>
  <Override PartName="/ppt/slides/slide32.xml" ContentType="application/vnd.openxmlformats-officedocument.presentationml.slide+xml"/>
  <Override PartName="/ppt/slides/slide35.xml" ContentType="application/vnd.openxmlformats-officedocument.presentationml.slide+xml"/>
  <Override PartName="/ppt/slides/slide30.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21.xml" ContentType="application/vnd.openxmlformats-officedocument.presentationml.slide+xml"/>
  <Override PartName="/ppt/slides/slide31.xml" ContentType="application/vnd.openxmlformats-officedocument.presentationml.slide+xml"/>
  <Override PartName="/ppt/slides/slide23.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28.xml" ContentType="application/vnd.openxmlformats-officedocument.presentationml.slide+xml"/>
  <Override PartName="/ppt/slides/slide25.xml" ContentType="application/vnd.openxmlformats-officedocument.presentationml.slide+xml"/>
  <Override PartName="/ppt/slides/slide22.xml" ContentType="application/vnd.openxmlformats-officedocument.presentationml.slide+xml"/>
  <Override PartName="/ppt/slides/slide24.xml" ContentType="application/vnd.openxmlformats-officedocument.presentationml.slide+xml"/>
  <Override PartName="/ppt/slides/slide29.xml" ContentType="application/vnd.openxmlformats-officedocument.presentationml.slide+xml"/>
  <Override PartName="/ppt/slideMasters/slideMaster1.xml" ContentType="application/vnd.openxmlformats-officedocument.presentationml.slideMaster+xml"/>
  <Override PartName="/ppt/notesSlides/notesSlide14.xml" ContentType="application/vnd.openxmlformats-officedocument.presentationml.notesSlide+xml"/>
  <Override PartName="/ppt/notesSlides/notesSlide13.xml" ContentType="application/vnd.openxmlformats-officedocument.presentationml.notesSlide+xml"/>
  <Override PartName="/ppt/notesSlides/notesSlide12.xml" ContentType="application/vnd.openxmlformats-officedocument.presentationml.notesSlide+xml"/>
  <Override PartName="/ppt/notesSlides/notesSlide11.xml" ContentType="application/vnd.openxmlformats-officedocument.presentationml.notesSlide+xml"/>
  <Override PartName="/ppt/notesSlides/notesSlide10.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22.xml" ContentType="application/vnd.openxmlformats-officedocument.presentationml.notesSlide+xml"/>
  <Override PartName="/ppt/notesSlides/notesSlide21.xml" ContentType="application/vnd.openxmlformats-officedocument.presentationml.notesSlide+xml"/>
  <Override PartName="/ppt/notesSlides/notesSlide20.xml" ContentType="application/vnd.openxmlformats-officedocument.presentationml.notesSlide+xml"/>
  <Override PartName="/ppt/notesSlides/notesSlide19.xml" ContentType="application/vnd.openxmlformats-officedocument.presentationml.notesSlide+xml"/>
  <Override PartName="/ppt/notesSlides/notesSlide18.xml" ContentType="application/vnd.openxmlformats-officedocument.presentationml.notesSlide+xml"/>
  <Override PartName="/ppt/notesSlides/notesSlide9.xml" ContentType="application/vnd.openxmlformats-officedocument.presentationml.notesSlide+xml"/>
  <Override PartName="/ppt/notesSlides/notesSlide8.xml" ContentType="application/vnd.openxmlformats-officedocument.presentationml.notesSlide+xml"/>
  <Override PartName="/ppt/notesSlides/notesSlide7.xml" ContentType="application/vnd.openxmlformats-officedocument.presentationml.notesSlide+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6.xml" ContentType="application/vnd.openxmlformats-officedocument.presentationml.notesSlide+xml"/>
  <Override PartName="/ppt/notesSlides/notesSlide5.xml" ContentType="application/vnd.openxmlformats-officedocument.presentationml.notes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Slides/notesSlide23.xml" ContentType="application/vnd.openxmlformats-officedocument.presentationml.notesSlide+xml"/>
  <Override PartName="/ppt/notesSlides/notesSlide15.xml" ContentType="application/vnd.openxmlformats-officedocument.presentationml.notesSlide+xml"/>
  <Override PartName="/ppt/notesSlides/notesSlide29.xml" ContentType="application/vnd.openxmlformats-officedocument.presentationml.notesSlide+xml"/>
  <Override PartName="/ppt/notesSlides/notesSlide28.xml" ContentType="application/vnd.openxmlformats-officedocument.presentationml.notesSlide+xml"/>
  <Override PartName="/ppt/notesSlides/notesSlide26.xml" ContentType="application/vnd.openxmlformats-officedocument.presentationml.notesSlide+xml"/>
  <Override PartName="/ppt/notesSlides/notesSlide24.xml" ContentType="application/vnd.openxmlformats-officedocument.presentationml.notesSlide+xml"/>
  <Override PartName="/ppt/notesSlides/notesSlide27.xml" ContentType="application/vnd.openxmlformats-officedocument.presentationml.notesSlide+xml"/>
  <Override PartName="/ppt/notesSlides/notesSlide25.xml" ContentType="application/vnd.openxmlformats-officedocument.presentationml.notesSlide+xml"/>
  <Override PartName="/ppt/theme/theme3.xml" ContentType="application/vnd.openxmlformats-officedocument.theme+xml"/>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2">
  <p:sldMasterIdLst>
    <p:sldMasterId id="2147483648" r:id="rId1"/>
  </p:sldMasterIdLst>
  <p:notesMasterIdLst>
    <p:notesMasterId r:id="rId77"/>
  </p:notesMasterIdLst>
  <p:handoutMasterIdLst>
    <p:handoutMasterId r:id="rId78"/>
  </p:handoutMasterIdLst>
  <p:sldIdLst>
    <p:sldId id="288" r:id="rId2"/>
    <p:sldId id="312" r:id="rId3"/>
    <p:sldId id="410" r:id="rId4"/>
    <p:sldId id="412" r:id="rId5"/>
    <p:sldId id="411" r:id="rId6"/>
    <p:sldId id="413" r:id="rId7"/>
    <p:sldId id="414" r:id="rId8"/>
    <p:sldId id="415" r:id="rId9"/>
    <p:sldId id="416" r:id="rId10"/>
    <p:sldId id="417" r:id="rId11"/>
    <p:sldId id="418" r:id="rId12"/>
    <p:sldId id="419" r:id="rId13"/>
    <p:sldId id="327" r:id="rId14"/>
    <p:sldId id="420" r:id="rId15"/>
    <p:sldId id="422" r:id="rId16"/>
    <p:sldId id="423" r:id="rId17"/>
    <p:sldId id="424" r:id="rId18"/>
    <p:sldId id="425" r:id="rId19"/>
    <p:sldId id="426" r:id="rId20"/>
    <p:sldId id="427" r:id="rId21"/>
    <p:sldId id="428" r:id="rId22"/>
    <p:sldId id="429" r:id="rId23"/>
    <p:sldId id="430" r:id="rId24"/>
    <p:sldId id="431" r:id="rId25"/>
    <p:sldId id="432" r:id="rId26"/>
    <p:sldId id="433" r:id="rId27"/>
    <p:sldId id="434" r:id="rId28"/>
    <p:sldId id="435" r:id="rId29"/>
    <p:sldId id="436" r:id="rId30"/>
    <p:sldId id="437" r:id="rId31"/>
    <p:sldId id="438" r:id="rId32"/>
    <p:sldId id="439" r:id="rId33"/>
    <p:sldId id="440" r:id="rId34"/>
    <p:sldId id="441" r:id="rId35"/>
    <p:sldId id="442" r:id="rId36"/>
    <p:sldId id="443" r:id="rId37"/>
    <p:sldId id="444" r:id="rId38"/>
    <p:sldId id="445" r:id="rId39"/>
    <p:sldId id="446" r:id="rId40"/>
    <p:sldId id="447" r:id="rId41"/>
    <p:sldId id="448" r:id="rId42"/>
    <p:sldId id="449" r:id="rId43"/>
    <p:sldId id="450" r:id="rId44"/>
    <p:sldId id="451" r:id="rId45"/>
    <p:sldId id="452" r:id="rId46"/>
    <p:sldId id="453" r:id="rId47"/>
    <p:sldId id="454" r:id="rId48"/>
    <p:sldId id="455" r:id="rId49"/>
    <p:sldId id="456" r:id="rId50"/>
    <p:sldId id="457" r:id="rId51"/>
    <p:sldId id="458" r:id="rId52"/>
    <p:sldId id="459" r:id="rId53"/>
    <p:sldId id="460" r:id="rId54"/>
    <p:sldId id="461" r:id="rId55"/>
    <p:sldId id="462" r:id="rId56"/>
    <p:sldId id="463" r:id="rId57"/>
    <p:sldId id="464" r:id="rId58"/>
    <p:sldId id="465" r:id="rId59"/>
    <p:sldId id="466" r:id="rId60"/>
    <p:sldId id="467" r:id="rId61"/>
    <p:sldId id="468" r:id="rId62"/>
    <p:sldId id="469" r:id="rId63"/>
    <p:sldId id="470" r:id="rId64"/>
    <p:sldId id="471" r:id="rId65"/>
    <p:sldId id="472" r:id="rId66"/>
    <p:sldId id="473" r:id="rId67"/>
    <p:sldId id="474" r:id="rId68"/>
    <p:sldId id="475" r:id="rId69"/>
    <p:sldId id="476" r:id="rId70"/>
    <p:sldId id="477" r:id="rId71"/>
    <p:sldId id="478" r:id="rId72"/>
    <p:sldId id="479" r:id="rId73"/>
    <p:sldId id="480" r:id="rId74"/>
    <p:sldId id="481" r:id="rId75"/>
    <p:sldId id="482" r:id="rId76"/>
  </p:sldIdLst>
  <p:sldSz cx="9144000" cy="6858000" type="screen4x3"/>
  <p:notesSz cx="6781800" cy="9926638"/>
  <p:defaultTextStyle>
    <a:defPPr>
      <a:defRPr lang="fr-FR"/>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B4D13B"/>
    <a:srgbClr val="C7373B"/>
    <a:srgbClr val="EB7A3B"/>
    <a:srgbClr val="FFDF3B"/>
    <a:srgbClr val="C73735"/>
    <a:srgbClr val="FFFF00"/>
    <a:srgbClr val="E3DE00"/>
    <a:srgbClr val="EB7A35"/>
    <a:srgbClr val="D5183B"/>
    <a:srgbClr val="EE7C58"/>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709" autoAdjust="0"/>
  </p:normalViewPr>
  <p:slideViewPr>
    <p:cSldViewPr>
      <p:cViewPr varScale="1">
        <p:scale>
          <a:sx n="70" d="100"/>
          <a:sy n="70" d="100"/>
        </p:scale>
        <p:origin x="-516"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customXml" Target="../customXml/item2.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presProps" Target="presProps.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viewProps" Target="viewProps.xml"/><Relationship Id="rId85" Type="http://schemas.openxmlformats.org/officeDocument/2006/relationships/customXml" Target="../customXml/item3.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handoutMaster" Target="handoutMasters/handoutMaster1.xml"/><Relationship Id="rId81" Type="http://schemas.openxmlformats.org/officeDocument/2006/relationships/theme" Target="theme/theme1.xml"/><Relationship Id="rId86" Type="http://schemas.openxmlformats.org/officeDocument/2006/relationships/customXml" Target="../customXml/item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61" Type="http://schemas.openxmlformats.org/officeDocument/2006/relationships/slide" Target="slides/slide60.xml"/><Relationship Id="rId8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38780" cy="496332"/>
          </a:xfrm>
          <a:prstGeom prst="rect">
            <a:avLst/>
          </a:prstGeom>
        </p:spPr>
        <p:txBody>
          <a:bodyPr vert="horz" wrap="square" lIns="91440" tIns="45720" rIns="91440" bIns="45720" numCol="1" anchor="t" anchorCtr="0" compatLnSpc="1">
            <a:prstTxWarp prst="textNoShape">
              <a:avLst/>
            </a:prstTxWarp>
          </a:bodyPr>
          <a:lstStyle>
            <a:lvl1pPr>
              <a:defRPr sz="1200">
                <a:latin typeface="Arial" charset="0"/>
                <a:cs typeface="Arial" charset="0"/>
              </a:defRPr>
            </a:lvl1pPr>
          </a:lstStyle>
          <a:p>
            <a:pPr>
              <a:defRPr/>
            </a:pPr>
            <a:endParaRPr lang="fr-BE"/>
          </a:p>
        </p:txBody>
      </p:sp>
      <p:sp>
        <p:nvSpPr>
          <p:cNvPr id="3" name="Espace réservé de la date 2"/>
          <p:cNvSpPr>
            <a:spLocks noGrp="1"/>
          </p:cNvSpPr>
          <p:nvPr>
            <p:ph type="dt" sz="quarter" idx="1"/>
          </p:nvPr>
        </p:nvSpPr>
        <p:spPr>
          <a:xfrm>
            <a:off x="3841451" y="0"/>
            <a:ext cx="2938780" cy="496332"/>
          </a:xfrm>
          <a:prstGeom prst="rect">
            <a:avLst/>
          </a:prstGeom>
        </p:spPr>
        <p:txBody>
          <a:bodyPr vert="horz" wrap="square" lIns="91440" tIns="45720" rIns="91440" bIns="45720" numCol="1" anchor="t" anchorCtr="0" compatLnSpc="1">
            <a:prstTxWarp prst="textNoShape">
              <a:avLst/>
            </a:prstTxWarp>
          </a:bodyPr>
          <a:lstStyle>
            <a:lvl1pPr algn="r">
              <a:defRPr sz="1200">
                <a:latin typeface="Arial" charset="0"/>
                <a:cs typeface="Arial" charset="0"/>
              </a:defRPr>
            </a:lvl1pPr>
          </a:lstStyle>
          <a:p>
            <a:pPr>
              <a:defRPr/>
            </a:pPr>
            <a:fld id="{28CFCF4F-E7B9-4B8E-ADF6-9028043023D1}" type="datetime1">
              <a:rPr lang="fr-FR"/>
              <a:pPr>
                <a:defRPr/>
              </a:pPr>
              <a:t>02/11/2011</a:t>
            </a:fld>
            <a:endParaRPr lang="fr-BE"/>
          </a:p>
        </p:txBody>
      </p:sp>
      <p:sp>
        <p:nvSpPr>
          <p:cNvPr id="4" name="Espace réservé du pied de page 3"/>
          <p:cNvSpPr>
            <a:spLocks noGrp="1"/>
          </p:cNvSpPr>
          <p:nvPr>
            <p:ph type="ftr" sz="quarter" idx="2"/>
          </p:nvPr>
        </p:nvSpPr>
        <p:spPr>
          <a:xfrm>
            <a:off x="0" y="9428583"/>
            <a:ext cx="2938780" cy="496332"/>
          </a:xfrm>
          <a:prstGeom prst="rect">
            <a:avLst/>
          </a:prstGeom>
        </p:spPr>
        <p:txBody>
          <a:bodyPr vert="horz" wrap="square" lIns="91440" tIns="45720" rIns="91440" bIns="45720" numCol="1" anchor="b" anchorCtr="0" compatLnSpc="1">
            <a:prstTxWarp prst="textNoShape">
              <a:avLst/>
            </a:prstTxWarp>
          </a:bodyPr>
          <a:lstStyle>
            <a:lvl1pPr>
              <a:defRPr sz="1200">
                <a:latin typeface="Arial" charset="0"/>
                <a:cs typeface="Arial" charset="0"/>
              </a:defRPr>
            </a:lvl1pPr>
          </a:lstStyle>
          <a:p>
            <a:pPr>
              <a:defRPr/>
            </a:pPr>
            <a:endParaRPr lang="fr-BE"/>
          </a:p>
        </p:txBody>
      </p:sp>
      <p:sp>
        <p:nvSpPr>
          <p:cNvPr id="5" name="Espace réservé du numéro de diapositive 4"/>
          <p:cNvSpPr>
            <a:spLocks noGrp="1"/>
          </p:cNvSpPr>
          <p:nvPr>
            <p:ph type="sldNum" sz="quarter" idx="3"/>
          </p:nvPr>
        </p:nvSpPr>
        <p:spPr>
          <a:xfrm>
            <a:off x="3841451" y="9428583"/>
            <a:ext cx="2938780" cy="496332"/>
          </a:xfrm>
          <a:prstGeom prst="rect">
            <a:avLst/>
          </a:prstGeom>
        </p:spPr>
        <p:txBody>
          <a:bodyPr vert="horz" wrap="square" lIns="91440" tIns="45720" rIns="91440" bIns="45720" numCol="1" anchor="b" anchorCtr="0" compatLnSpc="1">
            <a:prstTxWarp prst="textNoShape">
              <a:avLst/>
            </a:prstTxWarp>
          </a:bodyPr>
          <a:lstStyle>
            <a:lvl1pPr algn="r">
              <a:defRPr sz="1200">
                <a:latin typeface="Arial" charset="0"/>
                <a:cs typeface="Arial" charset="0"/>
              </a:defRPr>
            </a:lvl1pPr>
          </a:lstStyle>
          <a:p>
            <a:pPr>
              <a:defRPr/>
            </a:pPr>
            <a:fld id="{279509CD-62CF-4D94-928B-D790620A6EA5}" type="slidenum">
              <a:rPr lang="fr-BE"/>
              <a:pPr>
                <a:defRPr/>
              </a:pPr>
              <a:t>‹Nº›</a:t>
            </a:fld>
            <a:endParaRPr lang="fr-BE"/>
          </a:p>
        </p:txBody>
      </p:sp>
    </p:spTree>
    <p:extLst>
      <p:ext uri="{BB962C8B-B14F-4D97-AF65-F5344CB8AC3E}">
        <p14:creationId xmlns:p14="http://schemas.microsoft.com/office/powerpoint/2010/main" xmlns="" val="28930285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38780" cy="496332"/>
          </a:xfrm>
          <a:prstGeom prst="rect">
            <a:avLst/>
          </a:prstGeom>
        </p:spPr>
        <p:txBody>
          <a:bodyPr vert="horz" wrap="square" lIns="91440" tIns="45720" rIns="91440" bIns="45720" numCol="1" anchor="t" anchorCtr="0" compatLnSpc="1">
            <a:prstTxWarp prst="textNoShape">
              <a:avLst/>
            </a:prstTxWarp>
          </a:bodyPr>
          <a:lstStyle>
            <a:lvl1pPr>
              <a:defRPr sz="1200">
                <a:latin typeface="Arial" charset="0"/>
                <a:cs typeface="Arial" charset="0"/>
              </a:defRPr>
            </a:lvl1pPr>
          </a:lstStyle>
          <a:p>
            <a:pPr>
              <a:defRPr/>
            </a:pPr>
            <a:endParaRPr lang="fr-BE"/>
          </a:p>
        </p:txBody>
      </p:sp>
      <p:sp>
        <p:nvSpPr>
          <p:cNvPr id="3" name="Espace réservé de la date 2"/>
          <p:cNvSpPr>
            <a:spLocks noGrp="1"/>
          </p:cNvSpPr>
          <p:nvPr>
            <p:ph type="dt" idx="1"/>
          </p:nvPr>
        </p:nvSpPr>
        <p:spPr>
          <a:xfrm>
            <a:off x="3841451" y="0"/>
            <a:ext cx="2938780" cy="496332"/>
          </a:xfrm>
          <a:prstGeom prst="rect">
            <a:avLst/>
          </a:prstGeom>
        </p:spPr>
        <p:txBody>
          <a:bodyPr vert="horz" wrap="square" lIns="91440" tIns="45720" rIns="91440" bIns="45720" numCol="1" anchor="t" anchorCtr="0" compatLnSpc="1">
            <a:prstTxWarp prst="textNoShape">
              <a:avLst/>
            </a:prstTxWarp>
          </a:bodyPr>
          <a:lstStyle>
            <a:lvl1pPr algn="r">
              <a:defRPr sz="1200">
                <a:latin typeface="Arial" charset="0"/>
                <a:cs typeface="Arial" charset="0"/>
              </a:defRPr>
            </a:lvl1pPr>
          </a:lstStyle>
          <a:p>
            <a:pPr>
              <a:defRPr/>
            </a:pPr>
            <a:fld id="{15DB1AA2-2630-437E-B348-6E2E9750D163}" type="datetime1">
              <a:rPr lang="fr-FR"/>
              <a:pPr>
                <a:defRPr/>
              </a:pPr>
              <a:t>02/11/2011</a:t>
            </a:fld>
            <a:endParaRPr lang="fr-BE"/>
          </a:p>
        </p:txBody>
      </p:sp>
      <p:sp>
        <p:nvSpPr>
          <p:cNvPr id="4" name="Espace réservé de l'image des diapositives 3"/>
          <p:cNvSpPr>
            <a:spLocks noGrp="1" noRot="1" noChangeAspect="1"/>
          </p:cNvSpPr>
          <p:nvPr>
            <p:ph type="sldImg" idx="2"/>
          </p:nvPr>
        </p:nvSpPr>
        <p:spPr>
          <a:xfrm>
            <a:off x="909638" y="744538"/>
            <a:ext cx="4962525" cy="3722687"/>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fr-BE" noProof="0" smtClean="0"/>
          </a:p>
        </p:txBody>
      </p:sp>
      <p:sp>
        <p:nvSpPr>
          <p:cNvPr id="5" name="Espace réservé des commentaires 4"/>
          <p:cNvSpPr>
            <a:spLocks noGrp="1"/>
          </p:cNvSpPr>
          <p:nvPr>
            <p:ph type="body" sz="quarter" idx="3"/>
          </p:nvPr>
        </p:nvSpPr>
        <p:spPr>
          <a:xfrm>
            <a:off x="678181" y="4715153"/>
            <a:ext cx="5425440" cy="4466987"/>
          </a:xfrm>
          <a:prstGeom prst="rect">
            <a:avLst/>
          </a:prstGeom>
        </p:spPr>
        <p:txBody>
          <a:bodyPr vert="horz" wrap="square" lIns="91440" tIns="45720" rIns="91440" bIns="45720" numCol="1" anchor="t" anchorCtr="0" compatLnSpc="1">
            <a:prstTxWarp prst="textNoShape">
              <a:avLst/>
            </a:prstTxWarp>
            <a:normAutofit/>
          </a:body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endParaRPr lang="fr-BE" noProof="0" smtClean="0"/>
          </a:p>
        </p:txBody>
      </p:sp>
      <p:sp>
        <p:nvSpPr>
          <p:cNvPr id="6" name="Espace réservé du pied de page 5"/>
          <p:cNvSpPr>
            <a:spLocks noGrp="1"/>
          </p:cNvSpPr>
          <p:nvPr>
            <p:ph type="ftr" sz="quarter" idx="4"/>
          </p:nvPr>
        </p:nvSpPr>
        <p:spPr>
          <a:xfrm>
            <a:off x="0" y="9428583"/>
            <a:ext cx="2938780" cy="496332"/>
          </a:xfrm>
          <a:prstGeom prst="rect">
            <a:avLst/>
          </a:prstGeom>
        </p:spPr>
        <p:txBody>
          <a:bodyPr vert="horz" wrap="square" lIns="91440" tIns="45720" rIns="91440" bIns="45720" numCol="1" anchor="b" anchorCtr="0" compatLnSpc="1">
            <a:prstTxWarp prst="textNoShape">
              <a:avLst/>
            </a:prstTxWarp>
          </a:bodyPr>
          <a:lstStyle>
            <a:lvl1pPr>
              <a:defRPr sz="1200">
                <a:latin typeface="Arial" charset="0"/>
                <a:cs typeface="Arial" charset="0"/>
              </a:defRPr>
            </a:lvl1pPr>
          </a:lstStyle>
          <a:p>
            <a:pPr>
              <a:defRPr/>
            </a:pPr>
            <a:endParaRPr lang="fr-BE"/>
          </a:p>
        </p:txBody>
      </p:sp>
      <p:sp>
        <p:nvSpPr>
          <p:cNvPr id="7" name="Espace réservé du numéro de diapositive 6"/>
          <p:cNvSpPr>
            <a:spLocks noGrp="1"/>
          </p:cNvSpPr>
          <p:nvPr>
            <p:ph type="sldNum" sz="quarter" idx="5"/>
          </p:nvPr>
        </p:nvSpPr>
        <p:spPr>
          <a:xfrm>
            <a:off x="3841451" y="9428583"/>
            <a:ext cx="2938780" cy="496332"/>
          </a:xfrm>
          <a:prstGeom prst="rect">
            <a:avLst/>
          </a:prstGeom>
        </p:spPr>
        <p:txBody>
          <a:bodyPr vert="horz" wrap="square" lIns="91440" tIns="45720" rIns="91440" bIns="45720" numCol="1" anchor="b" anchorCtr="0" compatLnSpc="1">
            <a:prstTxWarp prst="textNoShape">
              <a:avLst/>
            </a:prstTxWarp>
          </a:bodyPr>
          <a:lstStyle>
            <a:lvl1pPr algn="r">
              <a:defRPr sz="1200">
                <a:latin typeface="Arial" charset="0"/>
                <a:cs typeface="Arial" charset="0"/>
              </a:defRPr>
            </a:lvl1pPr>
          </a:lstStyle>
          <a:p>
            <a:pPr>
              <a:defRPr/>
            </a:pPr>
            <a:fld id="{B15D7753-1580-4264-89D1-13C02C8B185B}" type="slidenum">
              <a:rPr lang="fr-BE"/>
              <a:pPr>
                <a:defRPr/>
              </a:pPr>
              <a:t>‹Nº›</a:t>
            </a:fld>
            <a:endParaRPr lang="fr-BE"/>
          </a:p>
        </p:txBody>
      </p:sp>
    </p:spTree>
    <p:extLst>
      <p:ext uri="{BB962C8B-B14F-4D97-AF65-F5344CB8AC3E}">
        <p14:creationId xmlns:p14="http://schemas.microsoft.com/office/powerpoint/2010/main" xmlns="" val="25835319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mn-lt"/>
        <a:ea typeface="ＭＳ Ｐゴシック" pitchFamily="-111" charset="-128"/>
        <a:cs typeface="ＭＳ Ｐゴシック"/>
      </a:defRPr>
    </a:lvl2pPr>
    <a:lvl3pPr marL="914400" algn="l" rtl="0" eaLnBrk="0" fontAlgn="base" hangingPunct="0">
      <a:spcBef>
        <a:spcPct val="30000"/>
      </a:spcBef>
      <a:spcAft>
        <a:spcPct val="0"/>
      </a:spcAft>
      <a:defRPr sz="1200" kern="1200">
        <a:solidFill>
          <a:schemeClr val="tx1"/>
        </a:solidFill>
        <a:latin typeface="+mn-lt"/>
        <a:ea typeface="ＭＳ Ｐゴシック" pitchFamily="-111" charset="-128"/>
        <a:cs typeface="ＭＳ Ｐゴシック"/>
      </a:defRPr>
    </a:lvl3pPr>
    <a:lvl4pPr marL="1371600" algn="l" rtl="0" eaLnBrk="0" fontAlgn="base" hangingPunct="0">
      <a:spcBef>
        <a:spcPct val="30000"/>
      </a:spcBef>
      <a:spcAft>
        <a:spcPct val="0"/>
      </a:spcAft>
      <a:defRPr sz="1200" kern="1200">
        <a:solidFill>
          <a:schemeClr val="tx1"/>
        </a:solidFill>
        <a:latin typeface="+mn-lt"/>
        <a:ea typeface="ＭＳ Ｐゴシック" pitchFamily="-111" charset="-128"/>
        <a:cs typeface="ＭＳ Ｐゴシック"/>
      </a:defRPr>
    </a:lvl4pPr>
    <a:lvl5pPr marL="1828800" algn="l" rtl="0" eaLnBrk="0" fontAlgn="base" hangingPunct="0">
      <a:spcBef>
        <a:spcPct val="30000"/>
      </a:spcBef>
      <a:spcAft>
        <a:spcPct val="0"/>
      </a:spcAft>
      <a:defRPr sz="1200" kern="1200">
        <a:solidFill>
          <a:schemeClr val="tx1"/>
        </a:solidFill>
        <a:latin typeface="+mn-lt"/>
        <a:ea typeface="ＭＳ Ｐゴシック" pitchFamily="-111" charset="-128"/>
        <a:cs typeface="ＭＳ Ｐゴシック"/>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7411" name="Rectangle 3"/>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nSpc>
                <a:spcPct val="90000"/>
              </a:lnSpc>
              <a:spcBef>
                <a:spcPts val="1200"/>
              </a:spcBef>
              <a:spcAft>
                <a:spcPts val="2400"/>
              </a:spcAft>
              <a:buClr>
                <a:schemeClr val="tx1"/>
              </a:buClr>
              <a:buFont typeface="Calibri" pitchFamily="34" charset="0"/>
              <a:buNone/>
            </a:pPr>
            <a:endParaRPr lang="en-GB" sz="1400" b="1" smtClean="0">
              <a:ea typeface="ＭＳ Ｐゴシック" pitchFamily="34"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Folienbildplatzhalter 1"/>
          <p:cNvSpPr>
            <a:spLocks noGrp="1" noRot="1" noChangeAspect="1" noTextEdit="1"/>
          </p:cNvSpPr>
          <p:nvPr>
            <p:ph type="sldImg"/>
          </p:nvPr>
        </p:nvSpPr>
        <p:spPr>
          <a:ln/>
        </p:spPr>
      </p:sp>
      <p:sp>
        <p:nvSpPr>
          <p:cNvPr id="38915" name="Notizenplatzhalt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de-DE" smtClean="0">
              <a:latin typeface="Arial" pitchFamily="34" charset="0"/>
              <a:ea typeface="ＭＳ Ｐゴシック" pitchFamily="34" charset="-128"/>
            </a:endParaRPr>
          </a:p>
        </p:txBody>
      </p:sp>
      <p:sp>
        <p:nvSpPr>
          <p:cNvPr id="38916" name="Foliennummernplatzhalter 3"/>
          <p:cNvSpPr txBox="1">
            <a:spLocks noGrp="1"/>
          </p:cNvSpPr>
          <p:nvPr/>
        </p:nvSpPr>
        <p:spPr bwMode="auto">
          <a:xfrm>
            <a:off x="3840356" y="9429427"/>
            <a:ext cx="2939846" cy="4956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953" tIns="45477" rIns="90953" bIns="45477" anchor="b"/>
          <a:lstStyle>
            <a:lvl1pPr eaLnBrk="0" hangingPunct="0">
              <a:defRPr sz="1400">
                <a:solidFill>
                  <a:schemeClr val="tx1"/>
                </a:solidFill>
                <a:latin typeface="Arial" pitchFamily="34" charset="0"/>
                <a:cs typeface="Arial" pitchFamily="34" charset="0"/>
              </a:defRPr>
            </a:lvl1pPr>
            <a:lvl2pPr marL="37931725" indent="-37474525" eaLnBrk="0" hangingPunct="0">
              <a:defRPr sz="1400">
                <a:solidFill>
                  <a:schemeClr val="tx1"/>
                </a:solidFill>
                <a:latin typeface="Arial" pitchFamily="34" charset="0"/>
                <a:cs typeface="Arial" pitchFamily="34" charset="0"/>
              </a:defRPr>
            </a:lvl2pPr>
            <a:lvl3pPr eaLnBrk="0" hangingPunct="0">
              <a:defRPr sz="1400">
                <a:solidFill>
                  <a:schemeClr val="tx1"/>
                </a:solidFill>
                <a:latin typeface="Arial" pitchFamily="34" charset="0"/>
                <a:cs typeface="Arial" pitchFamily="34" charset="0"/>
              </a:defRPr>
            </a:lvl3pPr>
            <a:lvl4pPr eaLnBrk="0" hangingPunct="0">
              <a:defRPr sz="1400">
                <a:solidFill>
                  <a:schemeClr val="tx1"/>
                </a:solidFill>
                <a:latin typeface="Arial" pitchFamily="34" charset="0"/>
                <a:cs typeface="Arial" pitchFamily="34" charset="0"/>
              </a:defRPr>
            </a:lvl4pPr>
            <a:lvl5pPr eaLnBrk="0" hangingPunct="0">
              <a:defRPr sz="1400">
                <a:solidFill>
                  <a:schemeClr val="tx1"/>
                </a:solidFill>
                <a:latin typeface="Arial" pitchFamily="34" charset="0"/>
                <a:cs typeface="Arial" pitchFamily="34" charset="0"/>
              </a:defRPr>
            </a:lvl5pPr>
            <a:lvl6pPr marL="457200" eaLnBrk="0" fontAlgn="base" hangingPunct="0">
              <a:spcBef>
                <a:spcPct val="0"/>
              </a:spcBef>
              <a:spcAft>
                <a:spcPct val="0"/>
              </a:spcAft>
              <a:defRPr sz="1400">
                <a:solidFill>
                  <a:schemeClr val="tx1"/>
                </a:solidFill>
                <a:latin typeface="Arial" pitchFamily="34" charset="0"/>
                <a:cs typeface="Arial" pitchFamily="34" charset="0"/>
              </a:defRPr>
            </a:lvl6pPr>
            <a:lvl7pPr marL="914400" eaLnBrk="0" fontAlgn="base" hangingPunct="0">
              <a:spcBef>
                <a:spcPct val="0"/>
              </a:spcBef>
              <a:spcAft>
                <a:spcPct val="0"/>
              </a:spcAft>
              <a:defRPr sz="1400">
                <a:solidFill>
                  <a:schemeClr val="tx1"/>
                </a:solidFill>
                <a:latin typeface="Arial" pitchFamily="34" charset="0"/>
                <a:cs typeface="Arial" pitchFamily="34" charset="0"/>
              </a:defRPr>
            </a:lvl7pPr>
            <a:lvl8pPr marL="1371600" eaLnBrk="0" fontAlgn="base" hangingPunct="0">
              <a:spcBef>
                <a:spcPct val="0"/>
              </a:spcBef>
              <a:spcAft>
                <a:spcPct val="0"/>
              </a:spcAft>
              <a:defRPr sz="1400">
                <a:solidFill>
                  <a:schemeClr val="tx1"/>
                </a:solidFill>
                <a:latin typeface="Arial" pitchFamily="34" charset="0"/>
                <a:cs typeface="Arial" pitchFamily="34" charset="0"/>
              </a:defRPr>
            </a:lvl8pPr>
            <a:lvl9pPr marL="1828800" eaLnBrk="0" fontAlgn="base" hangingPunct="0">
              <a:spcBef>
                <a:spcPct val="0"/>
              </a:spcBef>
              <a:spcAft>
                <a:spcPct val="0"/>
              </a:spcAft>
              <a:defRPr sz="1400">
                <a:solidFill>
                  <a:schemeClr val="tx1"/>
                </a:solidFill>
                <a:latin typeface="Arial" pitchFamily="34" charset="0"/>
                <a:cs typeface="Arial" pitchFamily="34" charset="0"/>
              </a:defRPr>
            </a:lvl9pPr>
          </a:lstStyle>
          <a:p>
            <a:pPr algn="r" eaLnBrk="1" hangingPunct="1"/>
            <a:endParaRPr lang="de-DE"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Folienbildplatzhalter 1"/>
          <p:cNvSpPr>
            <a:spLocks noGrp="1" noRot="1" noChangeAspect="1" noTextEdit="1"/>
          </p:cNvSpPr>
          <p:nvPr>
            <p:ph type="sldImg"/>
          </p:nvPr>
        </p:nvSpPr>
        <p:spPr>
          <a:ln/>
        </p:spPr>
      </p:sp>
      <p:sp>
        <p:nvSpPr>
          <p:cNvPr id="40963" name="Notizenplatzhalt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de-DE" smtClean="0">
              <a:latin typeface="Arial" pitchFamily="34" charset="0"/>
              <a:ea typeface="ＭＳ Ｐゴシック" pitchFamily="34" charset="-128"/>
            </a:endParaRPr>
          </a:p>
        </p:txBody>
      </p:sp>
      <p:sp>
        <p:nvSpPr>
          <p:cNvPr id="40964" name="Foliennummernplatzhalter 3"/>
          <p:cNvSpPr txBox="1">
            <a:spLocks noGrp="1"/>
          </p:cNvSpPr>
          <p:nvPr/>
        </p:nvSpPr>
        <p:spPr bwMode="auto">
          <a:xfrm>
            <a:off x="3840356" y="9429427"/>
            <a:ext cx="2939846" cy="4956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953" tIns="45477" rIns="90953" bIns="45477" anchor="b"/>
          <a:lstStyle>
            <a:lvl1pPr eaLnBrk="0" hangingPunct="0">
              <a:defRPr sz="1400">
                <a:solidFill>
                  <a:schemeClr val="tx1"/>
                </a:solidFill>
                <a:latin typeface="Arial" pitchFamily="34" charset="0"/>
                <a:cs typeface="Arial" pitchFamily="34" charset="0"/>
              </a:defRPr>
            </a:lvl1pPr>
            <a:lvl2pPr marL="37931725" indent="-37474525" eaLnBrk="0" hangingPunct="0">
              <a:defRPr sz="1400">
                <a:solidFill>
                  <a:schemeClr val="tx1"/>
                </a:solidFill>
                <a:latin typeface="Arial" pitchFamily="34" charset="0"/>
                <a:cs typeface="Arial" pitchFamily="34" charset="0"/>
              </a:defRPr>
            </a:lvl2pPr>
            <a:lvl3pPr eaLnBrk="0" hangingPunct="0">
              <a:defRPr sz="1400">
                <a:solidFill>
                  <a:schemeClr val="tx1"/>
                </a:solidFill>
                <a:latin typeface="Arial" pitchFamily="34" charset="0"/>
                <a:cs typeface="Arial" pitchFamily="34" charset="0"/>
              </a:defRPr>
            </a:lvl3pPr>
            <a:lvl4pPr eaLnBrk="0" hangingPunct="0">
              <a:defRPr sz="1400">
                <a:solidFill>
                  <a:schemeClr val="tx1"/>
                </a:solidFill>
                <a:latin typeface="Arial" pitchFamily="34" charset="0"/>
                <a:cs typeface="Arial" pitchFamily="34" charset="0"/>
              </a:defRPr>
            </a:lvl4pPr>
            <a:lvl5pPr eaLnBrk="0" hangingPunct="0">
              <a:defRPr sz="1400">
                <a:solidFill>
                  <a:schemeClr val="tx1"/>
                </a:solidFill>
                <a:latin typeface="Arial" pitchFamily="34" charset="0"/>
                <a:cs typeface="Arial" pitchFamily="34" charset="0"/>
              </a:defRPr>
            </a:lvl5pPr>
            <a:lvl6pPr marL="457200" eaLnBrk="0" fontAlgn="base" hangingPunct="0">
              <a:spcBef>
                <a:spcPct val="0"/>
              </a:spcBef>
              <a:spcAft>
                <a:spcPct val="0"/>
              </a:spcAft>
              <a:defRPr sz="1400">
                <a:solidFill>
                  <a:schemeClr val="tx1"/>
                </a:solidFill>
                <a:latin typeface="Arial" pitchFamily="34" charset="0"/>
                <a:cs typeface="Arial" pitchFamily="34" charset="0"/>
              </a:defRPr>
            </a:lvl6pPr>
            <a:lvl7pPr marL="914400" eaLnBrk="0" fontAlgn="base" hangingPunct="0">
              <a:spcBef>
                <a:spcPct val="0"/>
              </a:spcBef>
              <a:spcAft>
                <a:spcPct val="0"/>
              </a:spcAft>
              <a:defRPr sz="1400">
                <a:solidFill>
                  <a:schemeClr val="tx1"/>
                </a:solidFill>
                <a:latin typeface="Arial" pitchFamily="34" charset="0"/>
                <a:cs typeface="Arial" pitchFamily="34" charset="0"/>
              </a:defRPr>
            </a:lvl7pPr>
            <a:lvl8pPr marL="1371600" eaLnBrk="0" fontAlgn="base" hangingPunct="0">
              <a:spcBef>
                <a:spcPct val="0"/>
              </a:spcBef>
              <a:spcAft>
                <a:spcPct val="0"/>
              </a:spcAft>
              <a:defRPr sz="1400">
                <a:solidFill>
                  <a:schemeClr val="tx1"/>
                </a:solidFill>
                <a:latin typeface="Arial" pitchFamily="34" charset="0"/>
                <a:cs typeface="Arial" pitchFamily="34" charset="0"/>
              </a:defRPr>
            </a:lvl8pPr>
            <a:lvl9pPr marL="1828800" eaLnBrk="0" fontAlgn="base" hangingPunct="0">
              <a:spcBef>
                <a:spcPct val="0"/>
              </a:spcBef>
              <a:spcAft>
                <a:spcPct val="0"/>
              </a:spcAft>
              <a:defRPr sz="1400">
                <a:solidFill>
                  <a:schemeClr val="tx1"/>
                </a:solidFill>
                <a:latin typeface="Arial" pitchFamily="34" charset="0"/>
                <a:cs typeface="Arial" pitchFamily="34" charset="0"/>
              </a:defRPr>
            </a:lvl9pPr>
          </a:lstStyle>
          <a:p>
            <a:pPr algn="r" eaLnBrk="1" hangingPunct="1"/>
            <a:endParaRPr lang="de-DE" sz="12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Folienbildplatzhalter 1"/>
          <p:cNvSpPr>
            <a:spLocks noGrp="1" noRot="1" noChangeAspect="1" noTextEdit="1"/>
          </p:cNvSpPr>
          <p:nvPr>
            <p:ph type="sldImg"/>
          </p:nvPr>
        </p:nvSpPr>
        <p:spPr>
          <a:ln/>
        </p:spPr>
      </p:sp>
      <p:sp>
        <p:nvSpPr>
          <p:cNvPr id="90115" name="Notizenplatzhalt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de-DE" smtClean="0">
              <a:latin typeface="Arial" pitchFamily="34" charset="0"/>
              <a:ea typeface="ＭＳ Ｐゴシック" pitchFamily="34" charset="-128"/>
            </a:endParaRPr>
          </a:p>
        </p:txBody>
      </p:sp>
      <p:sp>
        <p:nvSpPr>
          <p:cNvPr id="90116" name="Foliennummernplatzhalter 3"/>
          <p:cNvSpPr txBox="1">
            <a:spLocks noGrp="1"/>
          </p:cNvSpPr>
          <p:nvPr/>
        </p:nvSpPr>
        <p:spPr bwMode="auto">
          <a:xfrm>
            <a:off x="3840356" y="9429427"/>
            <a:ext cx="2939846" cy="4956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953" tIns="45477" rIns="90953" bIns="45477" anchor="b"/>
          <a:lstStyle>
            <a:lvl1pPr eaLnBrk="0" hangingPunct="0">
              <a:defRPr sz="1400">
                <a:solidFill>
                  <a:schemeClr val="tx1"/>
                </a:solidFill>
                <a:latin typeface="Arial" pitchFamily="34" charset="0"/>
                <a:cs typeface="Arial" pitchFamily="34" charset="0"/>
              </a:defRPr>
            </a:lvl1pPr>
            <a:lvl2pPr marL="37931725" indent="-37474525" eaLnBrk="0" hangingPunct="0">
              <a:defRPr sz="1400">
                <a:solidFill>
                  <a:schemeClr val="tx1"/>
                </a:solidFill>
                <a:latin typeface="Arial" pitchFamily="34" charset="0"/>
                <a:cs typeface="Arial" pitchFamily="34" charset="0"/>
              </a:defRPr>
            </a:lvl2pPr>
            <a:lvl3pPr eaLnBrk="0" hangingPunct="0">
              <a:defRPr sz="1400">
                <a:solidFill>
                  <a:schemeClr val="tx1"/>
                </a:solidFill>
                <a:latin typeface="Arial" pitchFamily="34" charset="0"/>
                <a:cs typeface="Arial" pitchFamily="34" charset="0"/>
              </a:defRPr>
            </a:lvl3pPr>
            <a:lvl4pPr eaLnBrk="0" hangingPunct="0">
              <a:defRPr sz="1400">
                <a:solidFill>
                  <a:schemeClr val="tx1"/>
                </a:solidFill>
                <a:latin typeface="Arial" pitchFamily="34" charset="0"/>
                <a:cs typeface="Arial" pitchFamily="34" charset="0"/>
              </a:defRPr>
            </a:lvl4pPr>
            <a:lvl5pPr eaLnBrk="0" hangingPunct="0">
              <a:defRPr sz="1400">
                <a:solidFill>
                  <a:schemeClr val="tx1"/>
                </a:solidFill>
                <a:latin typeface="Arial" pitchFamily="34" charset="0"/>
                <a:cs typeface="Arial" pitchFamily="34" charset="0"/>
              </a:defRPr>
            </a:lvl5pPr>
            <a:lvl6pPr marL="457200" eaLnBrk="0" fontAlgn="base" hangingPunct="0">
              <a:spcBef>
                <a:spcPct val="0"/>
              </a:spcBef>
              <a:spcAft>
                <a:spcPct val="0"/>
              </a:spcAft>
              <a:defRPr sz="1400">
                <a:solidFill>
                  <a:schemeClr val="tx1"/>
                </a:solidFill>
                <a:latin typeface="Arial" pitchFamily="34" charset="0"/>
                <a:cs typeface="Arial" pitchFamily="34" charset="0"/>
              </a:defRPr>
            </a:lvl6pPr>
            <a:lvl7pPr marL="914400" eaLnBrk="0" fontAlgn="base" hangingPunct="0">
              <a:spcBef>
                <a:spcPct val="0"/>
              </a:spcBef>
              <a:spcAft>
                <a:spcPct val="0"/>
              </a:spcAft>
              <a:defRPr sz="1400">
                <a:solidFill>
                  <a:schemeClr val="tx1"/>
                </a:solidFill>
                <a:latin typeface="Arial" pitchFamily="34" charset="0"/>
                <a:cs typeface="Arial" pitchFamily="34" charset="0"/>
              </a:defRPr>
            </a:lvl7pPr>
            <a:lvl8pPr marL="1371600" eaLnBrk="0" fontAlgn="base" hangingPunct="0">
              <a:spcBef>
                <a:spcPct val="0"/>
              </a:spcBef>
              <a:spcAft>
                <a:spcPct val="0"/>
              </a:spcAft>
              <a:defRPr sz="1400">
                <a:solidFill>
                  <a:schemeClr val="tx1"/>
                </a:solidFill>
                <a:latin typeface="Arial" pitchFamily="34" charset="0"/>
                <a:cs typeface="Arial" pitchFamily="34" charset="0"/>
              </a:defRPr>
            </a:lvl8pPr>
            <a:lvl9pPr marL="1828800" eaLnBrk="0" fontAlgn="base" hangingPunct="0">
              <a:spcBef>
                <a:spcPct val="0"/>
              </a:spcBef>
              <a:spcAft>
                <a:spcPct val="0"/>
              </a:spcAft>
              <a:defRPr sz="1400">
                <a:solidFill>
                  <a:schemeClr val="tx1"/>
                </a:solidFill>
                <a:latin typeface="Arial" pitchFamily="34" charset="0"/>
                <a:cs typeface="Arial" pitchFamily="34" charset="0"/>
              </a:defRPr>
            </a:lvl9pPr>
          </a:lstStyle>
          <a:p>
            <a:pPr algn="r" eaLnBrk="1" hangingPunct="1"/>
            <a:endParaRPr lang="de-DE" sz="12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Folienbildplatzhalter 1"/>
          <p:cNvSpPr>
            <a:spLocks noGrp="1" noRot="1" noChangeAspect="1" noTextEdit="1"/>
          </p:cNvSpPr>
          <p:nvPr>
            <p:ph type="sldImg"/>
          </p:nvPr>
        </p:nvSpPr>
        <p:spPr>
          <a:ln/>
        </p:spPr>
      </p:sp>
      <p:sp>
        <p:nvSpPr>
          <p:cNvPr id="104451" name="Notizenplatzhalt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de-DE" smtClean="0">
              <a:latin typeface="Arial" pitchFamily="34" charset="0"/>
              <a:ea typeface="ＭＳ Ｐゴシック" pitchFamily="34" charset="-128"/>
            </a:endParaRPr>
          </a:p>
        </p:txBody>
      </p:sp>
      <p:sp>
        <p:nvSpPr>
          <p:cNvPr id="104452" name="Foliennummernplatzhalter 3"/>
          <p:cNvSpPr txBox="1">
            <a:spLocks noGrp="1"/>
          </p:cNvSpPr>
          <p:nvPr/>
        </p:nvSpPr>
        <p:spPr bwMode="auto">
          <a:xfrm>
            <a:off x="3841954" y="9431026"/>
            <a:ext cx="2939846" cy="4956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745" tIns="45373" rIns="90745" bIns="45373" anchor="b"/>
          <a:lstStyle>
            <a:lvl1pPr defTabSz="908050" eaLnBrk="0" hangingPunct="0">
              <a:defRPr sz="1400">
                <a:solidFill>
                  <a:schemeClr val="tx1"/>
                </a:solidFill>
                <a:latin typeface="Arial" pitchFamily="34" charset="0"/>
                <a:cs typeface="Arial" pitchFamily="34" charset="0"/>
              </a:defRPr>
            </a:lvl1pPr>
            <a:lvl2pPr marL="37931725" indent="-37474525" defTabSz="908050" eaLnBrk="0" hangingPunct="0">
              <a:defRPr sz="1400">
                <a:solidFill>
                  <a:schemeClr val="tx1"/>
                </a:solidFill>
                <a:latin typeface="Arial" pitchFamily="34" charset="0"/>
                <a:cs typeface="Arial" pitchFamily="34" charset="0"/>
              </a:defRPr>
            </a:lvl2pPr>
            <a:lvl3pPr eaLnBrk="0" hangingPunct="0">
              <a:defRPr sz="1400">
                <a:solidFill>
                  <a:schemeClr val="tx1"/>
                </a:solidFill>
                <a:latin typeface="Arial" pitchFamily="34" charset="0"/>
                <a:cs typeface="Arial" pitchFamily="34" charset="0"/>
              </a:defRPr>
            </a:lvl3pPr>
            <a:lvl4pPr eaLnBrk="0" hangingPunct="0">
              <a:defRPr sz="1400">
                <a:solidFill>
                  <a:schemeClr val="tx1"/>
                </a:solidFill>
                <a:latin typeface="Arial" pitchFamily="34" charset="0"/>
                <a:cs typeface="Arial" pitchFamily="34" charset="0"/>
              </a:defRPr>
            </a:lvl4pPr>
            <a:lvl5pPr eaLnBrk="0" hangingPunct="0">
              <a:defRPr sz="1400">
                <a:solidFill>
                  <a:schemeClr val="tx1"/>
                </a:solidFill>
                <a:latin typeface="Arial" pitchFamily="34" charset="0"/>
                <a:cs typeface="Arial" pitchFamily="34" charset="0"/>
              </a:defRPr>
            </a:lvl5pPr>
            <a:lvl6pPr marL="457200" eaLnBrk="0" fontAlgn="base" hangingPunct="0">
              <a:spcBef>
                <a:spcPct val="0"/>
              </a:spcBef>
              <a:spcAft>
                <a:spcPct val="0"/>
              </a:spcAft>
              <a:defRPr sz="1400">
                <a:solidFill>
                  <a:schemeClr val="tx1"/>
                </a:solidFill>
                <a:latin typeface="Arial" pitchFamily="34" charset="0"/>
                <a:cs typeface="Arial" pitchFamily="34" charset="0"/>
              </a:defRPr>
            </a:lvl6pPr>
            <a:lvl7pPr marL="914400" eaLnBrk="0" fontAlgn="base" hangingPunct="0">
              <a:spcBef>
                <a:spcPct val="0"/>
              </a:spcBef>
              <a:spcAft>
                <a:spcPct val="0"/>
              </a:spcAft>
              <a:defRPr sz="1400">
                <a:solidFill>
                  <a:schemeClr val="tx1"/>
                </a:solidFill>
                <a:latin typeface="Arial" pitchFamily="34" charset="0"/>
                <a:cs typeface="Arial" pitchFamily="34" charset="0"/>
              </a:defRPr>
            </a:lvl7pPr>
            <a:lvl8pPr marL="1371600" eaLnBrk="0" fontAlgn="base" hangingPunct="0">
              <a:spcBef>
                <a:spcPct val="0"/>
              </a:spcBef>
              <a:spcAft>
                <a:spcPct val="0"/>
              </a:spcAft>
              <a:defRPr sz="1400">
                <a:solidFill>
                  <a:schemeClr val="tx1"/>
                </a:solidFill>
                <a:latin typeface="Arial" pitchFamily="34" charset="0"/>
                <a:cs typeface="Arial" pitchFamily="34" charset="0"/>
              </a:defRPr>
            </a:lvl8pPr>
            <a:lvl9pPr marL="1828800" eaLnBrk="0" fontAlgn="base" hangingPunct="0">
              <a:spcBef>
                <a:spcPct val="0"/>
              </a:spcBef>
              <a:spcAft>
                <a:spcPct val="0"/>
              </a:spcAft>
              <a:defRPr sz="1400">
                <a:solidFill>
                  <a:schemeClr val="tx1"/>
                </a:solidFill>
                <a:latin typeface="Arial" pitchFamily="34" charset="0"/>
                <a:cs typeface="Arial" pitchFamily="34" charset="0"/>
              </a:defRPr>
            </a:lvl9pPr>
          </a:lstStyle>
          <a:p>
            <a:pPr algn="r" eaLnBrk="1" hangingPunct="1"/>
            <a:endParaRPr lang="de-DE" sz="12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Folienbildplatzhalter 1"/>
          <p:cNvSpPr>
            <a:spLocks noGrp="1" noRot="1" noChangeAspect="1" noTextEdit="1"/>
          </p:cNvSpPr>
          <p:nvPr>
            <p:ph type="sldImg"/>
          </p:nvPr>
        </p:nvSpPr>
        <p:spPr>
          <a:ln/>
        </p:spPr>
      </p:sp>
      <p:sp>
        <p:nvSpPr>
          <p:cNvPr id="106499" name="Notizenplatzhalt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de-DE" smtClean="0">
              <a:latin typeface="Arial" pitchFamily="34" charset="0"/>
              <a:ea typeface="ＭＳ Ｐゴシック" pitchFamily="34" charset="-128"/>
            </a:endParaRPr>
          </a:p>
        </p:txBody>
      </p:sp>
      <p:sp>
        <p:nvSpPr>
          <p:cNvPr id="106500" name="Foliennummernplatzhalter 3"/>
          <p:cNvSpPr txBox="1">
            <a:spLocks noGrp="1"/>
          </p:cNvSpPr>
          <p:nvPr/>
        </p:nvSpPr>
        <p:spPr bwMode="auto">
          <a:xfrm>
            <a:off x="3841954" y="9431026"/>
            <a:ext cx="2939846" cy="4956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745" tIns="45373" rIns="90745" bIns="45373" anchor="b"/>
          <a:lstStyle>
            <a:lvl1pPr defTabSz="908050" eaLnBrk="0" hangingPunct="0">
              <a:defRPr sz="1400">
                <a:solidFill>
                  <a:schemeClr val="tx1"/>
                </a:solidFill>
                <a:latin typeface="Arial" pitchFamily="34" charset="0"/>
                <a:cs typeface="Arial" pitchFamily="34" charset="0"/>
              </a:defRPr>
            </a:lvl1pPr>
            <a:lvl2pPr marL="37931725" indent="-37474525" defTabSz="908050" eaLnBrk="0" hangingPunct="0">
              <a:defRPr sz="1400">
                <a:solidFill>
                  <a:schemeClr val="tx1"/>
                </a:solidFill>
                <a:latin typeface="Arial" pitchFamily="34" charset="0"/>
                <a:cs typeface="Arial" pitchFamily="34" charset="0"/>
              </a:defRPr>
            </a:lvl2pPr>
            <a:lvl3pPr eaLnBrk="0" hangingPunct="0">
              <a:defRPr sz="1400">
                <a:solidFill>
                  <a:schemeClr val="tx1"/>
                </a:solidFill>
                <a:latin typeface="Arial" pitchFamily="34" charset="0"/>
                <a:cs typeface="Arial" pitchFamily="34" charset="0"/>
              </a:defRPr>
            </a:lvl3pPr>
            <a:lvl4pPr eaLnBrk="0" hangingPunct="0">
              <a:defRPr sz="1400">
                <a:solidFill>
                  <a:schemeClr val="tx1"/>
                </a:solidFill>
                <a:latin typeface="Arial" pitchFamily="34" charset="0"/>
                <a:cs typeface="Arial" pitchFamily="34" charset="0"/>
              </a:defRPr>
            </a:lvl4pPr>
            <a:lvl5pPr eaLnBrk="0" hangingPunct="0">
              <a:defRPr sz="1400">
                <a:solidFill>
                  <a:schemeClr val="tx1"/>
                </a:solidFill>
                <a:latin typeface="Arial" pitchFamily="34" charset="0"/>
                <a:cs typeface="Arial" pitchFamily="34" charset="0"/>
              </a:defRPr>
            </a:lvl5pPr>
            <a:lvl6pPr marL="457200" eaLnBrk="0" fontAlgn="base" hangingPunct="0">
              <a:spcBef>
                <a:spcPct val="0"/>
              </a:spcBef>
              <a:spcAft>
                <a:spcPct val="0"/>
              </a:spcAft>
              <a:defRPr sz="1400">
                <a:solidFill>
                  <a:schemeClr val="tx1"/>
                </a:solidFill>
                <a:latin typeface="Arial" pitchFamily="34" charset="0"/>
                <a:cs typeface="Arial" pitchFamily="34" charset="0"/>
              </a:defRPr>
            </a:lvl6pPr>
            <a:lvl7pPr marL="914400" eaLnBrk="0" fontAlgn="base" hangingPunct="0">
              <a:spcBef>
                <a:spcPct val="0"/>
              </a:spcBef>
              <a:spcAft>
                <a:spcPct val="0"/>
              </a:spcAft>
              <a:defRPr sz="1400">
                <a:solidFill>
                  <a:schemeClr val="tx1"/>
                </a:solidFill>
                <a:latin typeface="Arial" pitchFamily="34" charset="0"/>
                <a:cs typeface="Arial" pitchFamily="34" charset="0"/>
              </a:defRPr>
            </a:lvl7pPr>
            <a:lvl8pPr marL="1371600" eaLnBrk="0" fontAlgn="base" hangingPunct="0">
              <a:spcBef>
                <a:spcPct val="0"/>
              </a:spcBef>
              <a:spcAft>
                <a:spcPct val="0"/>
              </a:spcAft>
              <a:defRPr sz="1400">
                <a:solidFill>
                  <a:schemeClr val="tx1"/>
                </a:solidFill>
                <a:latin typeface="Arial" pitchFamily="34" charset="0"/>
                <a:cs typeface="Arial" pitchFamily="34" charset="0"/>
              </a:defRPr>
            </a:lvl8pPr>
            <a:lvl9pPr marL="1828800" eaLnBrk="0" fontAlgn="base" hangingPunct="0">
              <a:spcBef>
                <a:spcPct val="0"/>
              </a:spcBef>
              <a:spcAft>
                <a:spcPct val="0"/>
              </a:spcAft>
              <a:defRPr sz="1400">
                <a:solidFill>
                  <a:schemeClr val="tx1"/>
                </a:solidFill>
                <a:latin typeface="Arial" pitchFamily="34" charset="0"/>
                <a:cs typeface="Arial" pitchFamily="34" charset="0"/>
              </a:defRPr>
            </a:lvl9pPr>
          </a:lstStyle>
          <a:p>
            <a:pPr algn="r" eaLnBrk="1" hangingPunct="1"/>
            <a:endParaRPr lang="de-DE" sz="12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Folienbildplatzhalter 1"/>
          <p:cNvSpPr>
            <a:spLocks noGrp="1" noRot="1" noChangeAspect="1" noTextEdit="1"/>
          </p:cNvSpPr>
          <p:nvPr>
            <p:ph type="sldImg"/>
          </p:nvPr>
        </p:nvSpPr>
        <p:spPr>
          <a:ln/>
        </p:spPr>
      </p:sp>
      <p:sp>
        <p:nvSpPr>
          <p:cNvPr id="108547" name="Notizenplatzhalt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de-DE" smtClean="0">
              <a:latin typeface="Arial" pitchFamily="34" charset="0"/>
              <a:ea typeface="ＭＳ Ｐゴシック" pitchFamily="34" charset="-128"/>
            </a:endParaRPr>
          </a:p>
        </p:txBody>
      </p:sp>
      <p:sp>
        <p:nvSpPr>
          <p:cNvPr id="108548" name="Foliennummernplatzhalter 3"/>
          <p:cNvSpPr txBox="1">
            <a:spLocks noGrp="1"/>
          </p:cNvSpPr>
          <p:nvPr/>
        </p:nvSpPr>
        <p:spPr bwMode="auto">
          <a:xfrm>
            <a:off x="3841954" y="9431026"/>
            <a:ext cx="2939846" cy="4956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745" tIns="45373" rIns="90745" bIns="45373" anchor="b"/>
          <a:lstStyle>
            <a:lvl1pPr defTabSz="908050" eaLnBrk="0" hangingPunct="0">
              <a:defRPr sz="1400">
                <a:solidFill>
                  <a:schemeClr val="tx1"/>
                </a:solidFill>
                <a:latin typeface="Arial" pitchFamily="34" charset="0"/>
                <a:cs typeface="Arial" pitchFamily="34" charset="0"/>
              </a:defRPr>
            </a:lvl1pPr>
            <a:lvl2pPr marL="37931725" indent="-37474525" defTabSz="908050" eaLnBrk="0" hangingPunct="0">
              <a:defRPr sz="1400">
                <a:solidFill>
                  <a:schemeClr val="tx1"/>
                </a:solidFill>
                <a:latin typeface="Arial" pitchFamily="34" charset="0"/>
                <a:cs typeface="Arial" pitchFamily="34" charset="0"/>
              </a:defRPr>
            </a:lvl2pPr>
            <a:lvl3pPr eaLnBrk="0" hangingPunct="0">
              <a:defRPr sz="1400">
                <a:solidFill>
                  <a:schemeClr val="tx1"/>
                </a:solidFill>
                <a:latin typeface="Arial" pitchFamily="34" charset="0"/>
                <a:cs typeface="Arial" pitchFamily="34" charset="0"/>
              </a:defRPr>
            </a:lvl3pPr>
            <a:lvl4pPr eaLnBrk="0" hangingPunct="0">
              <a:defRPr sz="1400">
                <a:solidFill>
                  <a:schemeClr val="tx1"/>
                </a:solidFill>
                <a:latin typeface="Arial" pitchFamily="34" charset="0"/>
                <a:cs typeface="Arial" pitchFamily="34" charset="0"/>
              </a:defRPr>
            </a:lvl4pPr>
            <a:lvl5pPr eaLnBrk="0" hangingPunct="0">
              <a:defRPr sz="1400">
                <a:solidFill>
                  <a:schemeClr val="tx1"/>
                </a:solidFill>
                <a:latin typeface="Arial" pitchFamily="34" charset="0"/>
                <a:cs typeface="Arial" pitchFamily="34" charset="0"/>
              </a:defRPr>
            </a:lvl5pPr>
            <a:lvl6pPr marL="457200" eaLnBrk="0" fontAlgn="base" hangingPunct="0">
              <a:spcBef>
                <a:spcPct val="0"/>
              </a:spcBef>
              <a:spcAft>
                <a:spcPct val="0"/>
              </a:spcAft>
              <a:defRPr sz="1400">
                <a:solidFill>
                  <a:schemeClr val="tx1"/>
                </a:solidFill>
                <a:latin typeface="Arial" pitchFamily="34" charset="0"/>
                <a:cs typeface="Arial" pitchFamily="34" charset="0"/>
              </a:defRPr>
            </a:lvl6pPr>
            <a:lvl7pPr marL="914400" eaLnBrk="0" fontAlgn="base" hangingPunct="0">
              <a:spcBef>
                <a:spcPct val="0"/>
              </a:spcBef>
              <a:spcAft>
                <a:spcPct val="0"/>
              </a:spcAft>
              <a:defRPr sz="1400">
                <a:solidFill>
                  <a:schemeClr val="tx1"/>
                </a:solidFill>
                <a:latin typeface="Arial" pitchFamily="34" charset="0"/>
                <a:cs typeface="Arial" pitchFamily="34" charset="0"/>
              </a:defRPr>
            </a:lvl7pPr>
            <a:lvl8pPr marL="1371600" eaLnBrk="0" fontAlgn="base" hangingPunct="0">
              <a:spcBef>
                <a:spcPct val="0"/>
              </a:spcBef>
              <a:spcAft>
                <a:spcPct val="0"/>
              </a:spcAft>
              <a:defRPr sz="1400">
                <a:solidFill>
                  <a:schemeClr val="tx1"/>
                </a:solidFill>
                <a:latin typeface="Arial" pitchFamily="34" charset="0"/>
                <a:cs typeface="Arial" pitchFamily="34" charset="0"/>
              </a:defRPr>
            </a:lvl8pPr>
            <a:lvl9pPr marL="1828800" eaLnBrk="0" fontAlgn="base" hangingPunct="0">
              <a:spcBef>
                <a:spcPct val="0"/>
              </a:spcBef>
              <a:spcAft>
                <a:spcPct val="0"/>
              </a:spcAft>
              <a:defRPr sz="1400">
                <a:solidFill>
                  <a:schemeClr val="tx1"/>
                </a:solidFill>
                <a:latin typeface="Arial" pitchFamily="34" charset="0"/>
                <a:cs typeface="Arial" pitchFamily="34" charset="0"/>
              </a:defRPr>
            </a:lvl9pPr>
          </a:lstStyle>
          <a:p>
            <a:pPr algn="r" eaLnBrk="1" hangingPunct="1"/>
            <a:endParaRPr lang="de-DE" sz="120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2291" name="Rectangle 3"/>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nSpc>
                <a:spcPct val="90000"/>
              </a:lnSpc>
              <a:spcBef>
                <a:spcPts val="1200"/>
              </a:spcBef>
              <a:spcAft>
                <a:spcPts val="2400"/>
              </a:spcAft>
              <a:buClr>
                <a:schemeClr val="tx1"/>
              </a:buClr>
              <a:buFont typeface="Calibri" pitchFamily="34" charset="0"/>
              <a:buNone/>
            </a:pPr>
            <a:endParaRPr lang="en-GB" sz="1400" b="1" smtClean="0">
              <a:ea typeface="ＭＳ Ｐゴシック" pitchFamily="34"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smtClean="0">
              <a:ea typeface="ＭＳ Ｐゴシック" pitchFamily="34" charset="-128"/>
            </a:endParaRPr>
          </a:p>
        </p:txBody>
      </p:sp>
      <p:sp>
        <p:nvSpPr>
          <p:cNvPr id="25604"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400">
                <a:solidFill>
                  <a:schemeClr val="tx1"/>
                </a:solidFill>
                <a:latin typeface="Arial" charset="0"/>
                <a:cs typeface="Arial" charset="0"/>
              </a:defRPr>
            </a:lvl1pPr>
            <a:lvl2pPr marL="742950" indent="-285750" eaLnBrk="0" hangingPunct="0">
              <a:defRPr sz="1400">
                <a:solidFill>
                  <a:schemeClr val="tx1"/>
                </a:solidFill>
                <a:latin typeface="Arial" charset="0"/>
                <a:cs typeface="Arial" charset="0"/>
              </a:defRPr>
            </a:lvl2pPr>
            <a:lvl3pPr marL="1143000" indent="-228600" eaLnBrk="0" hangingPunct="0">
              <a:defRPr sz="1400">
                <a:solidFill>
                  <a:schemeClr val="tx1"/>
                </a:solidFill>
                <a:latin typeface="Arial" charset="0"/>
                <a:cs typeface="Arial" charset="0"/>
              </a:defRPr>
            </a:lvl3pPr>
            <a:lvl4pPr marL="1600200" indent="-228600" eaLnBrk="0" hangingPunct="0">
              <a:defRPr sz="1400">
                <a:solidFill>
                  <a:schemeClr val="tx1"/>
                </a:solidFill>
                <a:latin typeface="Arial" charset="0"/>
                <a:cs typeface="Arial" charset="0"/>
              </a:defRPr>
            </a:lvl4pPr>
            <a:lvl5pPr marL="2057400" indent="-228600" eaLnBrk="0" hangingPunct="0">
              <a:defRPr sz="1400">
                <a:solidFill>
                  <a:schemeClr val="tx1"/>
                </a:solidFill>
                <a:latin typeface="Arial" charset="0"/>
                <a:cs typeface="Arial" charset="0"/>
              </a:defRPr>
            </a:lvl5pPr>
            <a:lvl6pPr marL="2514600" indent="-228600" algn="ctr" eaLnBrk="0" fontAlgn="base" hangingPunct="0">
              <a:spcBef>
                <a:spcPct val="0"/>
              </a:spcBef>
              <a:spcAft>
                <a:spcPct val="0"/>
              </a:spcAft>
              <a:defRPr sz="1400">
                <a:solidFill>
                  <a:schemeClr val="tx1"/>
                </a:solidFill>
                <a:latin typeface="Arial" charset="0"/>
                <a:cs typeface="Arial" charset="0"/>
              </a:defRPr>
            </a:lvl6pPr>
            <a:lvl7pPr marL="2971800" indent="-228600" algn="ctr" eaLnBrk="0" fontAlgn="base" hangingPunct="0">
              <a:spcBef>
                <a:spcPct val="0"/>
              </a:spcBef>
              <a:spcAft>
                <a:spcPct val="0"/>
              </a:spcAft>
              <a:defRPr sz="1400">
                <a:solidFill>
                  <a:schemeClr val="tx1"/>
                </a:solidFill>
                <a:latin typeface="Arial" charset="0"/>
                <a:cs typeface="Arial" charset="0"/>
              </a:defRPr>
            </a:lvl7pPr>
            <a:lvl8pPr marL="3429000" indent="-228600" algn="ctr" eaLnBrk="0" fontAlgn="base" hangingPunct="0">
              <a:spcBef>
                <a:spcPct val="0"/>
              </a:spcBef>
              <a:spcAft>
                <a:spcPct val="0"/>
              </a:spcAft>
              <a:defRPr sz="1400">
                <a:solidFill>
                  <a:schemeClr val="tx1"/>
                </a:solidFill>
                <a:latin typeface="Arial" charset="0"/>
                <a:cs typeface="Arial" charset="0"/>
              </a:defRPr>
            </a:lvl8pPr>
            <a:lvl9pPr marL="3886200" indent="-228600" algn="ctr" eaLnBrk="0" fontAlgn="base" hangingPunct="0">
              <a:spcBef>
                <a:spcPct val="0"/>
              </a:spcBef>
              <a:spcAft>
                <a:spcPct val="0"/>
              </a:spcAft>
              <a:defRPr sz="1400">
                <a:solidFill>
                  <a:schemeClr val="tx1"/>
                </a:solidFill>
                <a:latin typeface="Arial" charset="0"/>
                <a:cs typeface="Arial" charset="0"/>
              </a:defRPr>
            </a:lvl9pPr>
          </a:lstStyle>
          <a:p>
            <a:pPr eaLnBrk="1" hangingPunct="1"/>
            <a:fld id="{B0935392-FAB3-4A32-BABF-F740F777A48C}" type="slidenum">
              <a:rPr lang="fr-BE" sz="1200" smtClean="0"/>
              <a:pPr eaLnBrk="1" hangingPunct="1"/>
              <a:t>47</a:t>
            </a:fld>
            <a:endParaRPr lang="fr-BE" sz="120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smtClean="0">
              <a:ea typeface="ＭＳ Ｐゴシック" pitchFamily="34" charset="-128"/>
            </a:endParaRPr>
          </a:p>
        </p:txBody>
      </p:sp>
      <p:sp>
        <p:nvSpPr>
          <p:cNvPr id="23556"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400">
                <a:solidFill>
                  <a:schemeClr val="tx1"/>
                </a:solidFill>
                <a:latin typeface="Arial" charset="0"/>
                <a:cs typeface="Arial" charset="0"/>
              </a:defRPr>
            </a:lvl1pPr>
            <a:lvl2pPr marL="742950" indent="-285750" eaLnBrk="0" hangingPunct="0">
              <a:defRPr sz="1400">
                <a:solidFill>
                  <a:schemeClr val="tx1"/>
                </a:solidFill>
                <a:latin typeface="Arial" charset="0"/>
                <a:cs typeface="Arial" charset="0"/>
              </a:defRPr>
            </a:lvl2pPr>
            <a:lvl3pPr marL="1143000" indent="-228600" eaLnBrk="0" hangingPunct="0">
              <a:defRPr sz="1400">
                <a:solidFill>
                  <a:schemeClr val="tx1"/>
                </a:solidFill>
                <a:latin typeface="Arial" charset="0"/>
                <a:cs typeface="Arial" charset="0"/>
              </a:defRPr>
            </a:lvl3pPr>
            <a:lvl4pPr marL="1600200" indent="-228600" eaLnBrk="0" hangingPunct="0">
              <a:defRPr sz="1400">
                <a:solidFill>
                  <a:schemeClr val="tx1"/>
                </a:solidFill>
                <a:latin typeface="Arial" charset="0"/>
                <a:cs typeface="Arial" charset="0"/>
              </a:defRPr>
            </a:lvl4pPr>
            <a:lvl5pPr marL="2057400" indent="-228600" eaLnBrk="0" hangingPunct="0">
              <a:defRPr sz="1400">
                <a:solidFill>
                  <a:schemeClr val="tx1"/>
                </a:solidFill>
                <a:latin typeface="Arial" charset="0"/>
                <a:cs typeface="Arial" charset="0"/>
              </a:defRPr>
            </a:lvl5pPr>
            <a:lvl6pPr marL="2514600" indent="-228600" algn="ctr" eaLnBrk="0" fontAlgn="base" hangingPunct="0">
              <a:spcBef>
                <a:spcPct val="0"/>
              </a:spcBef>
              <a:spcAft>
                <a:spcPct val="0"/>
              </a:spcAft>
              <a:defRPr sz="1400">
                <a:solidFill>
                  <a:schemeClr val="tx1"/>
                </a:solidFill>
                <a:latin typeface="Arial" charset="0"/>
                <a:cs typeface="Arial" charset="0"/>
              </a:defRPr>
            </a:lvl6pPr>
            <a:lvl7pPr marL="2971800" indent="-228600" algn="ctr" eaLnBrk="0" fontAlgn="base" hangingPunct="0">
              <a:spcBef>
                <a:spcPct val="0"/>
              </a:spcBef>
              <a:spcAft>
                <a:spcPct val="0"/>
              </a:spcAft>
              <a:defRPr sz="1400">
                <a:solidFill>
                  <a:schemeClr val="tx1"/>
                </a:solidFill>
                <a:latin typeface="Arial" charset="0"/>
                <a:cs typeface="Arial" charset="0"/>
              </a:defRPr>
            </a:lvl7pPr>
            <a:lvl8pPr marL="3429000" indent="-228600" algn="ctr" eaLnBrk="0" fontAlgn="base" hangingPunct="0">
              <a:spcBef>
                <a:spcPct val="0"/>
              </a:spcBef>
              <a:spcAft>
                <a:spcPct val="0"/>
              </a:spcAft>
              <a:defRPr sz="1400">
                <a:solidFill>
                  <a:schemeClr val="tx1"/>
                </a:solidFill>
                <a:latin typeface="Arial" charset="0"/>
                <a:cs typeface="Arial" charset="0"/>
              </a:defRPr>
            </a:lvl8pPr>
            <a:lvl9pPr marL="3886200" indent="-228600" algn="ctr" eaLnBrk="0" fontAlgn="base" hangingPunct="0">
              <a:spcBef>
                <a:spcPct val="0"/>
              </a:spcBef>
              <a:spcAft>
                <a:spcPct val="0"/>
              </a:spcAft>
              <a:defRPr sz="1400">
                <a:solidFill>
                  <a:schemeClr val="tx1"/>
                </a:solidFill>
                <a:latin typeface="Arial" charset="0"/>
                <a:cs typeface="Arial" charset="0"/>
              </a:defRPr>
            </a:lvl9pPr>
          </a:lstStyle>
          <a:p>
            <a:pPr eaLnBrk="1" hangingPunct="1"/>
            <a:fld id="{EC289956-EA87-466A-8D7F-05182A76833A}" type="slidenum">
              <a:rPr lang="fr-BE" sz="1200" smtClean="0"/>
              <a:pPr eaLnBrk="1" hangingPunct="1"/>
              <a:t>48</a:t>
            </a:fld>
            <a:endParaRPr lang="fr-BE" sz="120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pPr>
              <a:defRPr/>
            </a:pPr>
            <a:endParaRPr lang="fr-B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Key points:</a:t>
            </a:r>
          </a:p>
          <a:p>
            <a:r>
              <a:rPr lang="en-GB" dirty="0" smtClean="0"/>
              <a:t>- We are now in the revision stage </a:t>
            </a:r>
            <a:endParaRPr lang="en-GB" dirty="0"/>
          </a:p>
        </p:txBody>
      </p:sp>
      <p:sp>
        <p:nvSpPr>
          <p:cNvPr id="4" name="Slide Number Placeholder 3"/>
          <p:cNvSpPr>
            <a:spLocks noGrp="1"/>
          </p:cNvSpPr>
          <p:nvPr>
            <p:ph type="sldNum" sz="quarter" idx="10"/>
          </p:nvPr>
        </p:nvSpPr>
        <p:spPr/>
        <p:txBody>
          <a:bodyPr/>
          <a:lstStyle/>
          <a:p>
            <a:pPr>
              <a:defRPr/>
            </a:pPr>
            <a:fld id="{B15D7753-1580-4264-89D1-13C02C8B185B}" type="slidenum">
              <a:rPr lang="fr-BE" smtClean="0"/>
              <a:pPr>
                <a:defRPr/>
              </a:pPr>
              <a:t>3</a:t>
            </a:fld>
            <a:endParaRPr lang="fr-BE"/>
          </a:p>
        </p:txBody>
      </p:sp>
    </p:spTree>
    <p:extLst>
      <p:ext uri="{BB962C8B-B14F-4D97-AF65-F5344CB8AC3E}">
        <p14:creationId xmlns:p14="http://schemas.microsoft.com/office/powerpoint/2010/main" xmlns="" val="42705733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pPr>
              <a:defRPr/>
            </a:pPr>
            <a:endParaRPr lang="fr-BE"/>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pPr>
              <a:defRPr/>
            </a:pPr>
            <a:endParaRPr lang="fr-BE"/>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pPr>
              <a:defRPr/>
            </a:pPr>
            <a:endParaRPr lang="fr-BE"/>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pPr>
              <a:defRPr/>
            </a:pPr>
            <a:endParaRPr lang="fr-BE"/>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pPr>
              <a:defRPr/>
            </a:pPr>
            <a:endParaRPr lang="fr-BE"/>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pPr>
              <a:defRPr/>
            </a:pPr>
            <a:endParaRPr lang="fr-BE"/>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pPr>
              <a:defRPr/>
            </a:pPr>
            <a:endParaRPr lang="fr-BE"/>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2291" name="Rectangle 3"/>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nSpc>
                <a:spcPct val="90000"/>
              </a:lnSpc>
              <a:spcBef>
                <a:spcPts val="1200"/>
              </a:spcBef>
              <a:spcAft>
                <a:spcPts val="2400"/>
              </a:spcAft>
              <a:buClr>
                <a:schemeClr val="tx1"/>
              </a:buClr>
              <a:buFont typeface="Calibri" pitchFamily="34" charset="0"/>
              <a:buNone/>
            </a:pPr>
            <a:endParaRPr lang="en-GB" sz="1400" b="1" smtClean="0">
              <a:ea typeface="ＭＳ Ｐゴシック" pitchFamily="34" charset="-128"/>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2"/>
          <p:cNvSpPr>
            <a:spLocks noGrp="1" noRot="1" noChangeAspect="1" noTextEdit="1"/>
          </p:cNvSpPr>
          <p:nvPr>
            <p:ph type="sldImg"/>
          </p:nvPr>
        </p:nvSpPr>
        <p:spPr bwMode="auto">
          <a:noFill/>
          <a:ln>
            <a:solidFill>
              <a:srgbClr val="000000"/>
            </a:solidFill>
            <a:miter lim="800000"/>
            <a:headEnd/>
            <a:tailEnd/>
          </a:ln>
        </p:spPr>
      </p:sp>
      <p:sp>
        <p:nvSpPr>
          <p:cNvPr id="11266" name="Rectangle 3"/>
          <p:cNvSpPr>
            <a:spLocks noGrp="1"/>
          </p:cNvSpPr>
          <p:nvPr>
            <p:ph type="body" idx="1"/>
          </p:nvPr>
        </p:nvSpPr>
        <p:spPr bwMode="auto">
          <a:noFill/>
        </p:spPr>
        <p:txBody>
          <a:bodyPr lIns="93177" tIns="46589" rIns="93177" bIns="46589"/>
          <a:lstStyle/>
          <a:p>
            <a:pPr eaLnBrk="1" hangingPunct="1">
              <a:spcBef>
                <a:spcPct val="0"/>
              </a:spcBef>
            </a:pPr>
            <a:endParaRPr lang="de-DE" smtClean="0">
              <a:solidFill>
                <a:srgbClr val="000000"/>
              </a:solidFill>
              <a:ea typeface="ＭＳ Ｐゴシック"/>
              <a:cs typeface="ＭＳ Ｐゴシック"/>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2291" name="Rectangle 3"/>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nSpc>
                <a:spcPct val="90000"/>
              </a:lnSpc>
              <a:spcBef>
                <a:spcPts val="1200"/>
              </a:spcBef>
              <a:spcAft>
                <a:spcPts val="2400"/>
              </a:spcAft>
              <a:buClr>
                <a:schemeClr val="tx1"/>
              </a:buClr>
              <a:buFont typeface="Calibri" pitchFamily="34" charset="0"/>
              <a:buNone/>
            </a:pPr>
            <a:endParaRPr lang="en-GB" sz="1400" b="1" smtClean="0">
              <a:ea typeface="ＭＳ Ｐゴシック"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smtClean="0">
              <a:ea typeface="ＭＳ Ｐゴシック" pitchFamily="34" charset="-128"/>
            </a:endParaRPr>
          </a:p>
        </p:txBody>
      </p:sp>
      <p:sp>
        <p:nvSpPr>
          <p:cNvPr id="18436"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400">
                <a:solidFill>
                  <a:schemeClr val="tx1"/>
                </a:solidFill>
                <a:latin typeface="Arial" charset="0"/>
                <a:cs typeface="Arial" charset="0"/>
              </a:defRPr>
            </a:lvl1pPr>
            <a:lvl2pPr marL="742909" indent="-285734" eaLnBrk="0" hangingPunct="0">
              <a:defRPr sz="1400">
                <a:solidFill>
                  <a:schemeClr val="tx1"/>
                </a:solidFill>
                <a:latin typeface="Arial" charset="0"/>
                <a:cs typeface="Arial" charset="0"/>
              </a:defRPr>
            </a:lvl2pPr>
            <a:lvl3pPr marL="1142937" indent="-228587" eaLnBrk="0" hangingPunct="0">
              <a:defRPr sz="1400">
                <a:solidFill>
                  <a:schemeClr val="tx1"/>
                </a:solidFill>
                <a:latin typeface="Arial" charset="0"/>
                <a:cs typeface="Arial" charset="0"/>
              </a:defRPr>
            </a:lvl3pPr>
            <a:lvl4pPr marL="1600111" indent="-228587" eaLnBrk="0" hangingPunct="0">
              <a:defRPr sz="1400">
                <a:solidFill>
                  <a:schemeClr val="tx1"/>
                </a:solidFill>
                <a:latin typeface="Arial" charset="0"/>
                <a:cs typeface="Arial" charset="0"/>
              </a:defRPr>
            </a:lvl4pPr>
            <a:lvl5pPr marL="2057287" indent="-228587" eaLnBrk="0" hangingPunct="0">
              <a:defRPr sz="1400">
                <a:solidFill>
                  <a:schemeClr val="tx1"/>
                </a:solidFill>
                <a:latin typeface="Arial" charset="0"/>
                <a:cs typeface="Arial" charset="0"/>
              </a:defRPr>
            </a:lvl5pPr>
            <a:lvl6pPr marL="2514461" indent="-228587" algn="ctr" eaLnBrk="0" fontAlgn="base" hangingPunct="0">
              <a:spcBef>
                <a:spcPct val="0"/>
              </a:spcBef>
              <a:spcAft>
                <a:spcPct val="0"/>
              </a:spcAft>
              <a:defRPr sz="1400">
                <a:solidFill>
                  <a:schemeClr val="tx1"/>
                </a:solidFill>
                <a:latin typeface="Arial" charset="0"/>
                <a:cs typeface="Arial" charset="0"/>
              </a:defRPr>
            </a:lvl6pPr>
            <a:lvl7pPr marL="2971635" indent="-228587" algn="ctr" eaLnBrk="0" fontAlgn="base" hangingPunct="0">
              <a:spcBef>
                <a:spcPct val="0"/>
              </a:spcBef>
              <a:spcAft>
                <a:spcPct val="0"/>
              </a:spcAft>
              <a:defRPr sz="1400">
                <a:solidFill>
                  <a:schemeClr val="tx1"/>
                </a:solidFill>
                <a:latin typeface="Arial" charset="0"/>
                <a:cs typeface="Arial" charset="0"/>
              </a:defRPr>
            </a:lvl7pPr>
            <a:lvl8pPr marL="3428811" indent="-228587" algn="ctr" eaLnBrk="0" fontAlgn="base" hangingPunct="0">
              <a:spcBef>
                <a:spcPct val="0"/>
              </a:spcBef>
              <a:spcAft>
                <a:spcPct val="0"/>
              </a:spcAft>
              <a:defRPr sz="1400">
                <a:solidFill>
                  <a:schemeClr val="tx1"/>
                </a:solidFill>
                <a:latin typeface="Arial" charset="0"/>
                <a:cs typeface="Arial" charset="0"/>
              </a:defRPr>
            </a:lvl8pPr>
            <a:lvl9pPr marL="3885985" indent="-228587" algn="ctr" eaLnBrk="0" fontAlgn="base" hangingPunct="0">
              <a:spcBef>
                <a:spcPct val="0"/>
              </a:spcBef>
              <a:spcAft>
                <a:spcPct val="0"/>
              </a:spcAft>
              <a:defRPr sz="1400">
                <a:solidFill>
                  <a:schemeClr val="tx1"/>
                </a:solidFill>
                <a:latin typeface="Arial" charset="0"/>
                <a:cs typeface="Arial" charset="0"/>
              </a:defRPr>
            </a:lvl9pPr>
          </a:lstStyle>
          <a:p>
            <a:pPr eaLnBrk="1" hangingPunct="1"/>
            <a:fld id="{32780E12-E646-4F3E-A823-B0E47FF1E1A2}" type="slidenum">
              <a:rPr lang="fr-BE" sz="1200"/>
              <a:pPr eaLnBrk="1" hangingPunct="1"/>
              <a:t>4</a:t>
            </a:fld>
            <a:endParaRPr lang="fr-BE"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15D7753-1580-4264-89D1-13C02C8B185B}" type="slidenum">
              <a:rPr lang="fr-BE" smtClean="0"/>
              <a:pPr>
                <a:defRPr/>
              </a:pPr>
              <a:t>6</a:t>
            </a:fld>
            <a:endParaRPr lang="fr-BE"/>
          </a:p>
        </p:txBody>
      </p:sp>
    </p:spTree>
    <p:extLst>
      <p:ext uri="{BB962C8B-B14F-4D97-AF65-F5344CB8AC3E}">
        <p14:creationId xmlns:p14="http://schemas.microsoft.com/office/powerpoint/2010/main" xmlns="" val="30068430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15D7753-1580-4264-89D1-13C02C8B185B}" type="slidenum">
              <a:rPr lang="fr-BE" smtClean="0"/>
              <a:pPr>
                <a:defRPr/>
              </a:pPr>
              <a:t>7</a:t>
            </a:fld>
            <a:endParaRPr lang="fr-BE"/>
          </a:p>
        </p:txBody>
      </p:sp>
    </p:spTree>
    <p:extLst>
      <p:ext uri="{BB962C8B-B14F-4D97-AF65-F5344CB8AC3E}">
        <p14:creationId xmlns:p14="http://schemas.microsoft.com/office/powerpoint/2010/main" xmlns="" val="30068430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Folienbildplatzhalter 1"/>
          <p:cNvSpPr>
            <a:spLocks noGrp="1" noRot="1" noChangeAspect="1" noTextEdit="1"/>
          </p:cNvSpPr>
          <p:nvPr>
            <p:ph type="sldImg"/>
          </p:nvPr>
        </p:nvSpPr>
        <p:spPr>
          <a:ln/>
        </p:spPr>
      </p:sp>
      <p:sp>
        <p:nvSpPr>
          <p:cNvPr id="30723" name="Notizenplatzhalt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de-DE" smtClean="0">
              <a:latin typeface="Arial" pitchFamily="34" charset="0"/>
              <a:ea typeface="ＭＳ Ｐゴシック" pitchFamily="34" charset="-128"/>
            </a:endParaRPr>
          </a:p>
        </p:txBody>
      </p:sp>
      <p:sp>
        <p:nvSpPr>
          <p:cNvPr id="30724" name="Foliennummernplatzhalter 3"/>
          <p:cNvSpPr txBox="1">
            <a:spLocks noGrp="1"/>
          </p:cNvSpPr>
          <p:nvPr/>
        </p:nvSpPr>
        <p:spPr bwMode="auto">
          <a:xfrm>
            <a:off x="3840356" y="9429427"/>
            <a:ext cx="2939846" cy="4956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953" tIns="45477" rIns="90953" bIns="45477" anchor="b"/>
          <a:lstStyle>
            <a:lvl1pPr eaLnBrk="0" hangingPunct="0">
              <a:defRPr sz="1400">
                <a:solidFill>
                  <a:schemeClr val="tx1"/>
                </a:solidFill>
                <a:latin typeface="Arial" pitchFamily="34" charset="0"/>
                <a:cs typeface="Arial" pitchFamily="34" charset="0"/>
              </a:defRPr>
            </a:lvl1pPr>
            <a:lvl2pPr marL="37931725" indent="-37474525" eaLnBrk="0" hangingPunct="0">
              <a:defRPr sz="1400">
                <a:solidFill>
                  <a:schemeClr val="tx1"/>
                </a:solidFill>
                <a:latin typeface="Arial" pitchFamily="34" charset="0"/>
                <a:cs typeface="Arial" pitchFamily="34" charset="0"/>
              </a:defRPr>
            </a:lvl2pPr>
            <a:lvl3pPr eaLnBrk="0" hangingPunct="0">
              <a:defRPr sz="1400">
                <a:solidFill>
                  <a:schemeClr val="tx1"/>
                </a:solidFill>
                <a:latin typeface="Arial" pitchFamily="34" charset="0"/>
                <a:cs typeface="Arial" pitchFamily="34" charset="0"/>
              </a:defRPr>
            </a:lvl3pPr>
            <a:lvl4pPr eaLnBrk="0" hangingPunct="0">
              <a:defRPr sz="1400">
                <a:solidFill>
                  <a:schemeClr val="tx1"/>
                </a:solidFill>
                <a:latin typeface="Arial" pitchFamily="34" charset="0"/>
                <a:cs typeface="Arial" pitchFamily="34" charset="0"/>
              </a:defRPr>
            </a:lvl4pPr>
            <a:lvl5pPr eaLnBrk="0" hangingPunct="0">
              <a:defRPr sz="1400">
                <a:solidFill>
                  <a:schemeClr val="tx1"/>
                </a:solidFill>
                <a:latin typeface="Arial" pitchFamily="34" charset="0"/>
                <a:cs typeface="Arial" pitchFamily="34" charset="0"/>
              </a:defRPr>
            </a:lvl5pPr>
            <a:lvl6pPr marL="457200" eaLnBrk="0" fontAlgn="base" hangingPunct="0">
              <a:spcBef>
                <a:spcPct val="0"/>
              </a:spcBef>
              <a:spcAft>
                <a:spcPct val="0"/>
              </a:spcAft>
              <a:defRPr sz="1400">
                <a:solidFill>
                  <a:schemeClr val="tx1"/>
                </a:solidFill>
                <a:latin typeface="Arial" pitchFamily="34" charset="0"/>
                <a:cs typeface="Arial" pitchFamily="34" charset="0"/>
              </a:defRPr>
            </a:lvl6pPr>
            <a:lvl7pPr marL="914400" eaLnBrk="0" fontAlgn="base" hangingPunct="0">
              <a:spcBef>
                <a:spcPct val="0"/>
              </a:spcBef>
              <a:spcAft>
                <a:spcPct val="0"/>
              </a:spcAft>
              <a:defRPr sz="1400">
                <a:solidFill>
                  <a:schemeClr val="tx1"/>
                </a:solidFill>
                <a:latin typeface="Arial" pitchFamily="34" charset="0"/>
                <a:cs typeface="Arial" pitchFamily="34" charset="0"/>
              </a:defRPr>
            </a:lvl7pPr>
            <a:lvl8pPr marL="1371600" eaLnBrk="0" fontAlgn="base" hangingPunct="0">
              <a:spcBef>
                <a:spcPct val="0"/>
              </a:spcBef>
              <a:spcAft>
                <a:spcPct val="0"/>
              </a:spcAft>
              <a:defRPr sz="1400">
                <a:solidFill>
                  <a:schemeClr val="tx1"/>
                </a:solidFill>
                <a:latin typeface="Arial" pitchFamily="34" charset="0"/>
                <a:cs typeface="Arial" pitchFamily="34" charset="0"/>
              </a:defRPr>
            </a:lvl8pPr>
            <a:lvl9pPr marL="1828800" eaLnBrk="0" fontAlgn="base" hangingPunct="0">
              <a:spcBef>
                <a:spcPct val="0"/>
              </a:spcBef>
              <a:spcAft>
                <a:spcPct val="0"/>
              </a:spcAft>
              <a:defRPr sz="1400">
                <a:solidFill>
                  <a:schemeClr val="tx1"/>
                </a:solidFill>
                <a:latin typeface="Arial" pitchFamily="34" charset="0"/>
                <a:cs typeface="Arial" pitchFamily="34" charset="0"/>
              </a:defRPr>
            </a:lvl9pPr>
          </a:lstStyle>
          <a:p>
            <a:pPr algn="r" eaLnBrk="1" hangingPunct="1"/>
            <a:endParaRPr lang="de-DE"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Folienbildplatzhalter 1"/>
          <p:cNvSpPr>
            <a:spLocks noGrp="1" noRot="1" noChangeAspect="1" noTextEdit="1"/>
          </p:cNvSpPr>
          <p:nvPr>
            <p:ph type="sldImg"/>
          </p:nvPr>
        </p:nvSpPr>
        <p:spPr>
          <a:ln/>
        </p:spPr>
      </p:sp>
      <p:sp>
        <p:nvSpPr>
          <p:cNvPr id="32771" name="Notizenplatzhalt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de-DE" smtClean="0">
              <a:latin typeface="Arial" pitchFamily="34" charset="0"/>
              <a:ea typeface="ＭＳ Ｐゴシック" pitchFamily="34" charset="-128"/>
            </a:endParaRPr>
          </a:p>
        </p:txBody>
      </p:sp>
      <p:sp>
        <p:nvSpPr>
          <p:cNvPr id="32772" name="Foliennummernplatzhalter 3"/>
          <p:cNvSpPr txBox="1">
            <a:spLocks noGrp="1"/>
          </p:cNvSpPr>
          <p:nvPr/>
        </p:nvSpPr>
        <p:spPr bwMode="auto">
          <a:xfrm>
            <a:off x="3840356" y="9429427"/>
            <a:ext cx="2939846" cy="4956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953" tIns="45477" rIns="90953" bIns="45477" anchor="b"/>
          <a:lstStyle>
            <a:lvl1pPr eaLnBrk="0" hangingPunct="0">
              <a:defRPr sz="1400">
                <a:solidFill>
                  <a:schemeClr val="tx1"/>
                </a:solidFill>
                <a:latin typeface="Arial" pitchFamily="34" charset="0"/>
                <a:cs typeface="Arial" pitchFamily="34" charset="0"/>
              </a:defRPr>
            </a:lvl1pPr>
            <a:lvl2pPr marL="37931725" indent="-37474525" eaLnBrk="0" hangingPunct="0">
              <a:defRPr sz="1400">
                <a:solidFill>
                  <a:schemeClr val="tx1"/>
                </a:solidFill>
                <a:latin typeface="Arial" pitchFamily="34" charset="0"/>
                <a:cs typeface="Arial" pitchFamily="34" charset="0"/>
              </a:defRPr>
            </a:lvl2pPr>
            <a:lvl3pPr eaLnBrk="0" hangingPunct="0">
              <a:defRPr sz="1400">
                <a:solidFill>
                  <a:schemeClr val="tx1"/>
                </a:solidFill>
                <a:latin typeface="Arial" pitchFamily="34" charset="0"/>
                <a:cs typeface="Arial" pitchFamily="34" charset="0"/>
              </a:defRPr>
            </a:lvl3pPr>
            <a:lvl4pPr eaLnBrk="0" hangingPunct="0">
              <a:defRPr sz="1400">
                <a:solidFill>
                  <a:schemeClr val="tx1"/>
                </a:solidFill>
                <a:latin typeface="Arial" pitchFamily="34" charset="0"/>
                <a:cs typeface="Arial" pitchFamily="34" charset="0"/>
              </a:defRPr>
            </a:lvl4pPr>
            <a:lvl5pPr eaLnBrk="0" hangingPunct="0">
              <a:defRPr sz="1400">
                <a:solidFill>
                  <a:schemeClr val="tx1"/>
                </a:solidFill>
                <a:latin typeface="Arial" pitchFamily="34" charset="0"/>
                <a:cs typeface="Arial" pitchFamily="34" charset="0"/>
              </a:defRPr>
            </a:lvl5pPr>
            <a:lvl6pPr marL="457200" eaLnBrk="0" fontAlgn="base" hangingPunct="0">
              <a:spcBef>
                <a:spcPct val="0"/>
              </a:spcBef>
              <a:spcAft>
                <a:spcPct val="0"/>
              </a:spcAft>
              <a:defRPr sz="1400">
                <a:solidFill>
                  <a:schemeClr val="tx1"/>
                </a:solidFill>
                <a:latin typeface="Arial" pitchFamily="34" charset="0"/>
                <a:cs typeface="Arial" pitchFamily="34" charset="0"/>
              </a:defRPr>
            </a:lvl6pPr>
            <a:lvl7pPr marL="914400" eaLnBrk="0" fontAlgn="base" hangingPunct="0">
              <a:spcBef>
                <a:spcPct val="0"/>
              </a:spcBef>
              <a:spcAft>
                <a:spcPct val="0"/>
              </a:spcAft>
              <a:defRPr sz="1400">
                <a:solidFill>
                  <a:schemeClr val="tx1"/>
                </a:solidFill>
                <a:latin typeface="Arial" pitchFamily="34" charset="0"/>
                <a:cs typeface="Arial" pitchFamily="34" charset="0"/>
              </a:defRPr>
            </a:lvl7pPr>
            <a:lvl8pPr marL="1371600" eaLnBrk="0" fontAlgn="base" hangingPunct="0">
              <a:spcBef>
                <a:spcPct val="0"/>
              </a:spcBef>
              <a:spcAft>
                <a:spcPct val="0"/>
              </a:spcAft>
              <a:defRPr sz="1400">
                <a:solidFill>
                  <a:schemeClr val="tx1"/>
                </a:solidFill>
                <a:latin typeface="Arial" pitchFamily="34" charset="0"/>
                <a:cs typeface="Arial" pitchFamily="34" charset="0"/>
              </a:defRPr>
            </a:lvl8pPr>
            <a:lvl9pPr marL="1828800" eaLnBrk="0" fontAlgn="base" hangingPunct="0">
              <a:spcBef>
                <a:spcPct val="0"/>
              </a:spcBef>
              <a:spcAft>
                <a:spcPct val="0"/>
              </a:spcAft>
              <a:defRPr sz="1400">
                <a:solidFill>
                  <a:schemeClr val="tx1"/>
                </a:solidFill>
                <a:latin typeface="Arial" pitchFamily="34" charset="0"/>
                <a:cs typeface="Arial" pitchFamily="34" charset="0"/>
              </a:defRPr>
            </a:lvl9pPr>
          </a:lstStyle>
          <a:p>
            <a:pPr algn="r" eaLnBrk="1" hangingPunct="1"/>
            <a:endParaRPr lang="de-DE"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Folienbildplatzhalter 1"/>
          <p:cNvSpPr>
            <a:spLocks noGrp="1" noRot="1" noChangeAspect="1" noTextEdit="1"/>
          </p:cNvSpPr>
          <p:nvPr>
            <p:ph type="sldImg"/>
          </p:nvPr>
        </p:nvSpPr>
        <p:spPr>
          <a:ln/>
        </p:spPr>
      </p:sp>
      <p:sp>
        <p:nvSpPr>
          <p:cNvPr id="34819" name="Notizenplatzhalt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de-DE" smtClean="0">
              <a:latin typeface="Arial" pitchFamily="34" charset="0"/>
              <a:ea typeface="ＭＳ Ｐゴシック" pitchFamily="34" charset="-128"/>
            </a:endParaRPr>
          </a:p>
        </p:txBody>
      </p:sp>
      <p:sp>
        <p:nvSpPr>
          <p:cNvPr id="34820" name="Foliennummernplatzhalter 3"/>
          <p:cNvSpPr txBox="1">
            <a:spLocks noGrp="1"/>
          </p:cNvSpPr>
          <p:nvPr/>
        </p:nvSpPr>
        <p:spPr bwMode="auto">
          <a:xfrm>
            <a:off x="3840356" y="9429427"/>
            <a:ext cx="2939846" cy="4956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953" tIns="45477" rIns="90953" bIns="45477" anchor="b"/>
          <a:lstStyle>
            <a:lvl1pPr eaLnBrk="0" hangingPunct="0">
              <a:defRPr sz="1400">
                <a:solidFill>
                  <a:schemeClr val="tx1"/>
                </a:solidFill>
                <a:latin typeface="Arial" pitchFamily="34" charset="0"/>
                <a:cs typeface="Arial" pitchFamily="34" charset="0"/>
              </a:defRPr>
            </a:lvl1pPr>
            <a:lvl2pPr marL="37931725" indent="-37474525" eaLnBrk="0" hangingPunct="0">
              <a:defRPr sz="1400">
                <a:solidFill>
                  <a:schemeClr val="tx1"/>
                </a:solidFill>
                <a:latin typeface="Arial" pitchFamily="34" charset="0"/>
                <a:cs typeface="Arial" pitchFamily="34" charset="0"/>
              </a:defRPr>
            </a:lvl2pPr>
            <a:lvl3pPr eaLnBrk="0" hangingPunct="0">
              <a:defRPr sz="1400">
                <a:solidFill>
                  <a:schemeClr val="tx1"/>
                </a:solidFill>
                <a:latin typeface="Arial" pitchFamily="34" charset="0"/>
                <a:cs typeface="Arial" pitchFamily="34" charset="0"/>
              </a:defRPr>
            </a:lvl3pPr>
            <a:lvl4pPr eaLnBrk="0" hangingPunct="0">
              <a:defRPr sz="1400">
                <a:solidFill>
                  <a:schemeClr val="tx1"/>
                </a:solidFill>
                <a:latin typeface="Arial" pitchFamily="34" charset="0"/>
                <a:cs typeface="Arial" pitchFamily="34" charset="0"/>
              </a:defRPr>
            </a:lvl4pPr>
            <a:lvl5pPr eaLnBrk="0" hangingPunct="0">
              <a:defRPr sz="1400">
                <a:solidFill>
                  <a:schemeClr val="tx1"/>
                </a:solidFill>
                <a:latin typeface="Arial" pitchFamily="34" charset="0"/>
                <a:cs typeface="Arial" pitchFamily="34" charset="0"/>
              </a:defRPr>
            </a:lvl5pPr>
            <a:lvl6pPr marL="457200" eaLnBrk="0" fontAlgn="base" hangingPunct="0">
              <a:spcBef>
                <a:spcPct val="0"/>
              </a:spcBef>
              <a:spcAft>
                <a:spcPct val="0"/>
              </a:spcAft>
              <a:defRPr sz="1400">
                <a:solidFill>
                  <a:schemeClr val="tx1"/>
                </a:solidFill>
                <a:latin typeface="Arial" pitchFamily="34" charset="0"/>
                <a:cs typeface="Arial" pitchFamily="34" charset="0"/>
              </a:defRPr>
            </a:lvl6pPr>
            <a:lvl7pPr marL="914400" eaLnBrk="0" fontAlgn="base" hangingPunct="0">
              <a:spcBef>
                <a:spcPct val="0"/>
              </a:spcBef>
              <a:spcAft>
                <a:spcPct val="0"/>
              </a:spcAft>
              <a:defRPr sz="1400">
                <a:solidFill>
                  <a:schemeClr val="tx1"/>
                </a:solidFill>
                <a:latin typeface="Arial" pitchFamily="34" charset="0"/>
                <a:cs typeface="Arial" pitchFamily="34" charset="0"/>
              </a:defRPr>
            </a:lvl7pPr>
            <a:lvl8pPr marL="1371600" eaLnBrk="0" fontAlgn="base" hangingPunct="0">
              <a:spcBef>
                <a:spcPct val="0"/>
              </a:spcBef>
              <a:spcAft>
                <a:spcPct val="0"/>
              </a:spcAft>
              <a:defRPr sz="1400">
                <a:solidFill>
                  <a:schemeClr val="tx1"/>
                </a:solidFill>
                <a:latin typeface="Arial" pitchFamily="34" charset="0"/>
                <a:cs typeface="Arial" pitchFamily="34" charset="0"/>
              </a:defRPr>
            </a:lvl8pPr>
            <a:lvl9pPr marL="1828800" eaLnBrk="0" fontAlgn="base" hangingPunct="0">
              <a:spcBef>
                <a:spcPct val="0"/>
              </a:spcBef>
              <a:spcAft>
                <a:spcPct val="0"/>
              </a:spcAft>
              <a:defRPr sz="1400">
                <a:solidFill>
                  <a:schemeClr val="tx1"/>
                </a:solidFill>
                <a:latin typeface="Arial" pitchFamily="34" charset="0"/>
                <a:cs typeface="Arial" pitchFamily="34" charset="0"/>
              </a:defRPr>
            </a:lvl9pPr>
          </a:lstStyle>
          <a:p>
            <a:pPr algn="r" eaLnBrk="1" hangingPunct="1"/>
            <a:endParaRPr lang="de-DE"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Folienbildplatzhalter 1"/>
          <p:cNvSpPr>
            <a:spLocks noGrp="1" noRot="1" noChangeAspect="1" noTextEdit="1"/>
          </p:cNvSpPr>
          <p:nvPr>
            <p:ph type="sldImg"/>
          </p:nvPr>
        </p:nvSpPr>
        <p:spPr>
          <a:ln/>
        </p:spPr>
      </p:sp>
      <p:sp>
        <p:nvSpPr>
          <p:cNvPr id="36867" name="Notizenplatzhalt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de-DE" smtClean="0">
              <a:latin typeface="Arial" pitchFamily="34" charset="0"/>
              <a:ea typeface="ＭＳ Ｐゴシック" pitchFamily="34" charset="-128"/>
            </a:endParaRPr>
          </a:p>
        </p:txBody>
      </p:sp>
      <p:sp>
        <p:nvSpPr>
          <p:cNvPr id="36868" name="Foliennummernplatzhalter 3"/>
          <p:cNvSpPr txBox="1">
            <a:spLocks noGrp="1"/>
          </p:cNvSpPr>
          <p:nvPr/>
        </p:nvSpPr>
        <p:spPr bwMode="auto">
          <a:xfrm>
            <a:off x="3840356" y="9429427"/>
            <a:ext cx="2939846" cy="4956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953" tIns="45477" rIns="90953" bIns="45477" anchor="b"/>
          <a:lstStyle>
            <a:lvl1pPr eaLnBrk="0" hangingPunct="0">
              <a:defRPr sz="1400">
                <a:solidFill>
                  <a:schemeClr val="tx1"/>
                </a:solidFill>
                <a:latin typeface="Arial" pitchFamily="34" charset="0"/>
                <a:cs typeface="Arial" pitchFamily="34" charset="0"/>
              </a:defRPr>
            </a:lvl1pPr>
            <a:lvl2pPr marL="37931725" indent="-37474525" eaLnBrk="0" hangingPunct="0">
              <a:defRPr sz="1400">
                <a:solidFill>
                  <a:schemeClr val="tx1"/>
                </a:solidFill>
                <a:latin typeface="Arial" pitchFamily="34" charset="0"/>
                <a:cs typeface="Arial" pitchFamily="34" charset="0"/>
              </a:defRPr>
            </a:lvl2pPr>
            <a:lvl3pPr eaLnBrk="0" hangingPunct="0">
              <a:defRPr sz="1400">
                <a:solidFill>
                  <a:schemeClr val="tx1"/>
                </a:solidFill>
                <a:latin typeface="Arial" pitchFamily="34" charset="0"/>
                <a:cs typeface="Arial" pitchFamily="34" charset="0"/>
              </a:defRPr>
            </a:lvl3pPr>
            <a:lvl4pPr eaLnBrk="0" hangingPunct="0">
              <a:defRPr sz="1400">
                <a:solidFill>
                  <a:schemeClr val="tx1"/>
                </a:solidFill>
                <a:latin typeface="Arial" pitchFamily="34" charset="0"/>
                <a:cs typeface="Arial" pitchFamily="34" charset="0"/>
              </a:defRPr>
            </a:lvl4pPr>
            <a:lvl5pPr eaLnBrk="0" hangingPunct="0">
              <a:defRPr sz="1400">
                <a:solidFill>
                  <a:schemeClr val="tx1"/>
                </a:solidFill>
                <a:latin typeface="Arial" pitchFamily="34" charset="0"/>
                <a:cs typeface="Arial" pitchFamily="34" charset="0"/>
              </a:defRPr>
            </a:lvl5pPr>
            <a:lvl6pPr marL="457200" eaLnBrk="0" fontAlgn="base" hangingPunct="0">
              <a:spcBef>
                <a:spcPct val="0"/>
              </a:spcBef>
              <a:spcAft>
                <a:spcPct val="0"/>
              </a:spcAft>
              <a:defRPr sz="1400">
                <a:solidFill>
                  <a:schemeClr val="tx1"/>
                </a:solidFill>
                <a:latin typeface="Arial" pitchFamily="34" charset="0"/>
                <a:cs typeface="Arial" pitchFamily="34" charset="0"/>
              </a:defRPr>
            </a:lvl6pPr>
            <a:lvl7pPr marL="914400" eaLnBrk="0" fontAlgn="base" hangingPunct="0">
              <a:spcBef>
                <a:spcPct val="0"/>
              </a:spcBef>
              <a:spcAft>
                <a:spcPct val="0"/>
              </a:spcAft>
              <a:defRPr sz="1400">
                <a:solidFill>
                  <a:schemeClr val="tx1"/>
                </a:solidFill>
                <a:latin typeface="Arial" pitchFamily="34" charset="0"/>
                <a:cs typeface="Arial" pitchFamily="34" charset="0"/>
              </a:defRPr>
            </a:lvl7pPr>
            <a:lvl8pPr marL="1371600" eaLnBrk="0" fontAlgn="base" hangingPunct="0">
              <a:spcBef>
                <a:spcPct val="0"/>
              </a:spcBef>
              <a:spcAft>
                <a:spcPct val="0"/>
              </a:spcAft>
              <a:defRPr sz="1400">
                <a:solidFill>
                  <a:schemeClr val="tx1"/>
                </a:solidFill>
                <a:latin typeface="Arial" pitchFamily="34" charset="0"/>
                <a:cs typeface="Arial" pitchFamily="34" charset="0"/>
              </a:defRPr>
            </a:lvl8pPr>
            <a:lvl9pPr marL="1828800" eaLnBrk="0" fontAlgn="base" hangingPunct="0">
              <a:spcBef>
                <a:spcPct val="0"/>
              </a:spcBef>
              <a:spcAft>
                <a:spcPct val="0"/>
              </a:spcAft>
              <a:defRPr sz="1400">
                <a:solidFill>
                  <a:schemeClr val="tx1"/>
                </a:solidFill>
                <a:latin typeface="Arial" pitchFamily="34" charset="0"/>
                <a:cs typeface="Arial" pitchFamily="34" charset="0"/>
              </a:defRPr>
            </a:lvl9pPr>
          </a:lstStyle>
          <a:p>
            <a:pPr algn="r" eaLnBrk="1" hangingPunct="1"/>
            <a:endParaRPr lang="de-DE" sz="120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pic>
        <p:nvPicPr>
          <p:cNvPr id="4" name="Image 1" descr="Fond.jpg"/>
          <p:cNvPicPr>
            <a:picLocks noChangeAspect="1"/>
          </p:cNvPicPr>
          <p:nvPr userDrawn="1"/>
        </p:nvPicPr>
        <p:blipFill>
          <a:blip r:embed="rId2" cstate="print"/>
          <a:srcRect/>
          <a:stretch>
            <a:fillRect/>
          </a:stretch>
        </p:blipFill>
        <p:spPr bwMode="auto">
          <a:xfrm>
            <a:off x="11113" y="0"/>
            <a:ext cx="9121775" cy="6858000"/>
          </a:xfrm>
          <a:prstGeom prst="rect">
            <a:avLst/>
          </a:prstGeom>
          <a:noFill/>
          <a:ln w="9525">
            <a:noFill/>
            <a:miter lim="800000"/>
            <a:headEnd/>
            <a:tailEnd/>
          </a:ln>
        </p:spPr>
      </p:pic>
      <p:sp>
        <p:nvSpPr>
          <p:cNvPr id="2" name="Titre 1"/>
          <p:cNvSpPr>
            <a:spLocks noGrp="1"/>
          </p:cNvSpPr>
          <p:nvPr>
            <p:ph type="ctrTitle"/>
          </p:nvPr>
        </p:nvSpPr>
        <p:spPr>
          <a:xfrm>
            <a:off x="685800" y="2530479"/>
            <a:ext cx="7772400" cy="1470025"/>
          </a:xfrm>
          <a:prstGeom prst="rect">
            <a:avLst/>
          </a:prstGeom>
        </p:spPr>
        <p:txBody>
          <a:bodyPr>
            <a:normAutofit/>
          </a:bodyPr>
          <a:lstStyle>
            <a:lvl1pPr>
              <a:defRPr sz="3600" b="1" i="0" baseline="0">
                <a:solidFill>
                  <a:srgbClr val="2A3F82"/>
                </a:solidFill>
                <a:latin typeface="Calibri" pitchFamily="34" charset="0"/>
              </a:defRPr>
            </a:lvl1pPr>
          </a:lstStyle>
          <a:p>
            <a:r>
              <a:rPr lang="fr-FR" dirty="0" smtClean="0"/>
              <a:t>Cliquez pour modifier le style du titre</a:t>
            </a:r>
            <a:endParaRPr lang="fr-BE" dirty="0"/>
          </a:p>
        </p:txBody>
      </p:sp>
      <p:sp>
        <p:nvSpPr>
          <p:cNvPr id="3" name="Sous-titre 2"/>
          <p:cNvSpPr>
            <a:spLocks noGrp="1"/>
          </p:cNvSpPr>
          <p:nvPr>
            <p:ph type="subTitle" idx="1"/>
          </p:nvPr>
        </p:nvSpPr>
        <p:spPr>
          <a:xfrm>
            <a:off x="1371600" y="4533920"/>
            <a:ext cx="6400800" cy="1181096"/>
          </a:xfrm>
          <a:prstGeom prst="rect">
            <a:avLst/>
          </a:prstGeom>
        </p:spPr>
        <p:txBody>
          <a:bodyPr>
            <a:normAutofit/>
          </a:bodyPr>
          <a:lstStyle>
            <a:lvl1pPr marL="0" indent="0" algn="ctr">
              <a:buNone/>
              <a:defRPr sz="2100" baseline="0">
                <a:solidFill>
                  <a:srgbClr val="666666"/>
                </a:solidFill>
                <a:latin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smtClean="0"/>
              <a:t>Cliquez pour modifier le style des sous-titres du masque</a:t>
            </a:r>
            <a:endParaRPr lang="fr-BE"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pic>
        <p:nvPicPr>
          <p:cNvPr id="4" name="Image 1" descr="Fond2.jpg"/>
          <p:cNvPicPr>
            <a:picLocks noChangeAspect="1"/>
          </p:cNvPicPr>
          <p:nvPr userDrawn="1"/>
        </p:nvPicPr>
        <p:blipFill>
          <a:blip r:embed="rId2" cstate="print"/>
          <a:srcRect/>
          <a:stretch>
            <a:fillRect/>
          </a:stretch>
        </p:blipFill>
        <p:spPr bwMode="auto">
          <a:xfrm>
            <a:off x="1357313" y="349250"/>
            <a:ext cx="5956300" cy="6159500"/>
          </a:xfrm>
          <a:prstGeom prst="rect">
            <a:avLst/>
          </a:prstGeom>
          <a:noFill/>
          <a:ln w="9525">
            <a:noFill/>
            <a:miter lim="800000"/>
            <a:headEnd/>
            <a:tailEnd/>
          </a:ln>
        </p:spPr>
      </p:pic>
      <p:sp>
        <p:nvSpPr>
          <p:cNvPr id="2" name="Titre 1"/>
          <p:cNvSpPr>
            <a:spLocks noGrp="1"/>
          </p:cNvSpPr>
          <p:nvPr>
            <p:ph type="title"/>
          </p:nvPr>
        </p:nvSpPr>
        <p:spPr>
          <a:xfrm>
            <a:off x="457200" y="417514"/>
            <a:ext cx="8229600" cy="868346"/>
          </a:xfrm>
          <a:prstGeom prst="rect">
            <a:avLst/>
          </a:prstGeom>
        </p:spPr>
        <p:txBody>
          <a:bodyPr>
            <a:noAutofit/>
          </a:bodyPr>
          <a:lstStyle>
            <a:lvl1pPr>
              <a:defRPr sz="3200" b="1" baseline="0">
                <a:solidFill>
                  <a:srgbClr val="2A3F82"/>
                </a:solidFill>
                <a:latin typeface="Calibri" pitchFamily="34" charset="0"/>
                <a:cs typeface="Arial" pitchFamily="34" charset="0"/>
              </a:defRPr>
            </a:lvl1pPr>
          </a:lstStyle>
          <a:p>
            <a:r>
              <a:rPr lang="fr-FR" dirty="0" smtClean="0"/>
              <a:t>Cliquez pour modifier le style du titre</a:t>
            </a:r>
            <a:endParaRPr lang="fr-BE" dirty="0"/>
          </a:p>
        </p:txBody>
      </p:sp>
      <p:sp>
        <p:nvSpPr>
          <p:cNvPr id="8" name="Espace réservé du contenu 7"/>
          <p:cNvSpPr>
            <a:spLocks noGrp="1"/>
          </p:cNvSpPr>
          <p:nvPr>
            <p:ph sz="quarter" idx="11" hasCustomPrompt="1"/>
          </p:nvPr>
        </p:nvSpPr>
        <p:spPr>
          <a:xfrm>
            <a:off x="500063" y="1500174"/>
            <a:ext cx="8143903" cy="4500595"/>
          </a:xfrm>
          <a:prstGeom prst="rect">
            <a:avLst/>
          </a:prstGeom>
        </p:spPr>
        <p:txBody>
          <a:bodyPr/>
          <a:lstStyle>
            <a:lvl1pPr>
              <a:buNone/>
              <a:defRPr lang="fr-BE" sz="2200" smtClean="0">
                <a:solidFill>
                  <a:schemeClr val="tx1"/>
                </a:solidFill>
                <a:ea typeface="ＭＳ Ｐゴシック"/>
              </a:defRPr>
            </a:lvl1pPr>
            <a:lvl2pPr>
              <a:buNone/>
              <a:defRPr lang="fr-BE" sz="2000" smtClean="0">
                <a:solidFill>
                  <a:schemeClr val="tx1"/>
                </a:solidFill>
                <a:ea typeface="ＭＳ Ｐゴシック"/>
              </a:defRPr>
            </a:lvl2pPr>
            <a:lvl3pPr>
              <a:buFont typeface="Courier New" pitchFamily="49" charset="0"/>
              <a:buNone/>
              <a:defRPr lang="fr-BE" dirty="0" smtClean="0">
                <a:solidFill>
                  <a:schemeClr val="tx1"/>
                </a:solidFill>
                <a:ea typeface="ＭＳ Ｐゴシック"/>
              </a:defRPr>
            </a:lvl3pPr>
            <a:lvl4pPr>
              <a:defRPr sz="1800">
                <a:solidFill>
                  <a:srgbClr val="666666"/>
                </a:solidFill>
                <a:latin typeface="Arial" pitchFamily="34" charset="0"/>
                <a:cs typeface="Arial" pitchFamily="34" charset="0"/>
              </a:defRPr>
            </a:lvl4pPr>
            <a:lvl5pPr>
              <a:defRPr sz="1800">
                <a:solidFill>
                  <a:srgbClr val="666666"/>
                </a:solidFill>
                <a:latin typeface="Arial" pitchFamily="34" charset="0"/>
                <a:cs typeface="Arial" pitchFamily="34" charset="0"/>
              </a:defRPr>
            </a:lvl5pPr>
          </a:lstStyle>
          <a:p>
            <a:pPr lvl="0"/>
            <a:r>
              <a:rPr lang="fr-FR" dirty="0" smtClean="0"/>
              <a:t>Cliquez pour modifier les styles du texte du masque</a:t>
            </a:r>
          </a:p>
          <a:p>
            <a:r>
              <a:rPr lang="fr-BE" sz="2400" b="1" dirty="0" smtClean="0">
                <a:solidFill>
                  <a:schemeClr val="tx1"/>
                </a:solidFill>
                <a:latin typeface="+mj-lt"/>
                <a:ea typeface="ＭＳ Ｐゴシック"/>
              </a:rPr>
              <a:t>First </a:t>
            </a:r>
            <a:r>
              <a:rPr lang="fr-BE" sz="2400" b="1" dirty="0" err="1" smtClean="0">
                <a:solidFill>
                  <a:schemeClr val="tx1"/>
                </a:solidFill>
                <a:latin typeface="+mj-lt"/>
                <a:ea typeface="ＭＳ Ｐゴシック"/>
              </a:rPr>
              <a:t>Level</a:t>
            </a:r>
            <a:endParaRPr lang="fr-BE" sz="2400" b="1" dirty="0" smtClean="0">
              <a:solidFill>
                <a:schemeClr val="tx1"/>
              </a:solidFill>
              <a:latin typeface="+mj-lt"/>
              <a:ea typeface="ＭＳ Ｐゴシック"/>
            </a:endParaRPr>
          </a:p>
          <a:p>
            <a:pPr>
              <a:spcBef>
                <a:spcPts val="1200"/>
              </a:spcBef>
              <a:buSzPct val="100000"/>
              <a:buFont typeface="Calibri" pitchFamily="34" charset="0"/>
              <a:buChar char="•"/>
            </a:pPr>
            <a:r>
              <a:rPr lang="fr-BE" sz="2200" dirty="0" smtClean="0">
                <a:solidFill>
                  <a:schemeClr val="tx1"/>
                </a:solidFill>
                <a:latin typeface="+mj-lt"/>
                <a:ea typeface="ＭＳ Ｐゴシック"/>
              </a:rPr>
              <a:t>Second </a:t>
            </a:r>
            <a:r>
              <a:rPr lang="fr-BE" sz="2200" dirty="0" err="1" smtClean="0">
                <a:solidFill>
                  <a:schemeClr val="tx1"/>
                </a:solidFill>
                <a:latin typeface="+mj-lt"/>
                <a:ea typeface="ＭＳ Ｐゴシック"/>
              </a:rPr>
              <a:t>Level</a:t>
            </a:r>
            <a:endParaRPr lang="fr-BE" sz="2200" dirty="0" smtClean="0">
              <a:solidFill>
                <a:schemeClr val="tx1"/>
              </a:solidFill>
              <a:latin typeface="+mj-lt"/>
              <a:ea typeface="ＭＳ Ｐゴシック"/>
            </a:endParaRPr>
          </a:p>
          <a:p>
            <a:pPr lvl="1">
              <a:lnSpc>
                <a:spcPts val="3000"/>
              </a:lnSpc>
              <a:spcBef>
                <a:spcPts val="1200"/>
              </a:spcBef>
              <a:buSzPct val="80000"/>
              <a:buFont typeface="Courier New" pitchFamily="49" charset="0"/>
              <a:buChar char="o"/>
            </a:pPr>
            <a:r>
              <a:rPr lang="fr-BE" sz="2000" dirty="0" err="1" smtClean="0">
                <a:solidFill>
                  <a:schemeClr val="tx1"/>
                </a:solidFill>
                <a:latin typeface="+mj-lt"/>
                <a:ea typeface="ＭＳ Ｐゴシック"/>
              </a:rPr>
              <a:t>Third</a:t>
            </a:r>
            <a:r>
              <a:rPr lang="fr-BE" sz="2000" dirty="0" smtClean="0">
                <a:solidFill>
                  <a:schemeClr val="tx1"/>
                </a:solidFill>
                <a:latin typeface="+mj-lt"/>
                <a:ea typeface="ＭＳ Ｐゴシック"/>
              </a:rPr>
              <a:t> </a:t>
            </a:r>
            <a:r>
              <a:rPr lang="fr-BE" sz="2000" dirty="0" err="1" smtClean="0">
                <a:solidFill>
                  <a:schemeClr val="tx1"/>
                </a:solidFill>
                <a:latin typeface="+mj-lt"/>
                <a:ea typeface="ＭＳ Ｐゴシック"/>
              </a:rPr>
              <a:t>Level</a:t>
            </a:r>
            <a:endParaRPr lang="fr-BE" sz="2000" dirty="0" smtClean="0">
              <a:solidFill>
                <a:schemeClr val="tx1"/>
              </a:solidFill>
              <a:latin typeface="+mj-lt"/>
              <a:ea typeface="ＭＳ Ｐゴシック"/>
            </a:endParaRPr>
          </a:p>
          <a:p>
            <a:pPr lvl="2">
              <a:lnSpc>
                <a:spcPts val="2300"/>
              </a:lnSpc>
              <a:spcBef>
                <a:spcPts val="1200"/>
              </a:spcBef>
              <a:buFont typeface="Calibri" pitchFamily="34" charset="0"/>
              <a:buChar char="‐"/>
            </a:pPr>
            <a:r>
              <a:rPr lang="fr-BE" dirty="0" err="1" smtClean="0">
                <a:solidFill>
                  <a:schemeClr val="tx1"/>
                </a:solidFill>
                <a:latin typeface="+mj-lt"/>
                <a:ea typeface="ＭＳ Ｐゴシック"/>
              </a:rPr>
              <a:t>Fourth</a:t>
            </a:r>
            <a:r>
              <a:rPr lang="fr-BE" dirty="0" smtClean="0">
                <a:solidFill>
                  <a:schemeClr val="tx1"/>
                </a:solidFill>
                <a:latin typeface="+mj-lt"/>
                <a:ea typeface="ＭＳ Ｐゴシック"/>
              </a:rPr>
              <a:t> </a:t>
            </a:r>
            <a:r>
              <a:rPr lang="fr-BE" dirty="0" err="1" smtClean="0">
                <a:solidFill>
                  <a:schemeClr val="tx1"/>
                </a:solidFill>
                <a:latin typeface="+mj-lt"/>
                <a:ea typeface="ＭＳ Ｐゴシック"/>
              </a:rPr>
              <a:t>Level</a:t>
            </a:r>
            <a:endParaRPr lang="fr-BE" dirty="0" smtClean="0">
              <a:solidFill>
                <a:schemeClr val="tx1"/>
              </a:solidFill>
              <a:latin typeface="+mj-lt"/>
              <a:ea typeface="ＭＳ Ｐゴシック"/>
            </a:endParaRPr>
          </a:p>
        </p:txBody>
      </p:sp>
      <p:sp>
        <p:nvSpPr>
          <p:cNvPr id="6" name="Espace réservé du numéro de diapositive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lgn="r">
              <a:defRPr sz="1200" baseline="0" smtClean="0">
                <a:solidFill>
                  <a:srgbClr val="666666"/>
                </a:solidFill>
                <a:latin typeface="Calibri" pitchFamily="34" charset="0"/>
                <a:cs typeface="Arial" charset="0"/>
              </a:defRPr>
            </a:lvl1pPr>
          </a:lstStyle>
          <a:p>
            <a:pPr>
              <a:defRPr/>
            </a:pPr>
            <a:fld id="{6FC5A35B-6DCF-4AC7-99CA-323817BDEDAB}" type="slidenum">
              <a:rPr lang="fr-BE"/>
              <a:pPr>
                <a:defRPr/>
              </a:pPr>
              <a:t>‹Nº›</a:t>
            </a:fld>
            <a:endParaRPr lang="fr-BE" dirty="0"/>
          </a:p>
        </p:txBody>
      </p:sp>
      <p:pic>
        <p:nvPicPr>
          <p:cNvPr id="10" name="Picture 2" descr="ENTSOG_LOGO_001.png"/>
          <p:cNvPicPr>
            <a:picLocks noChangeAspect="1" noChangeArrowheads="1"/>
          </p:cNvPicPr>
          <p:nvPr userDrawn="1"/>
        </p:nvPicPr>
        <p:blipFill>
          <a:blip r:embed="rId3" cstate="print"/>
          <a:srcRect/>
          <a:stretch>
            <a:fillRect/>
          </a:stretch>
        </p:blipFill>
        <p:spPr bwMode="auto">
          <a:xfrm>
            <a:off x="3856032" y="6149994"/>
            <a:ext cx="1000125" cy="571500"/>
          </a:xfrm>
          <a:prstGeom prst="rect">
            <a:avLst/>
          </a:prstGeom>
          <a:noFill/>
          <a:ln w="9525">
            <a:noFill/>
            <a:miter lim="800000"/>
            <a:headEnd/>
            <a:tailEnd/>
          </a:ln>
        </p:spPr>
      </p:pic>
      <p:sp>
        <p:nvSpPr>
          <p:cNvPr id="12" name="Rectangle 11"/>
          <p:cNvSpPr/>
          <p:nvPr userDrawn="1"/>
        </p:nvSpPr>
        <p:spPr>
          <a:xfrm>
            <a:off x="4071934" y="6559572"/>
            <a:ext cx="857256" cy="1428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5" name="Image 1" descr="Fond2.jpg"/>
          <p:cNvPicPr>
            <a:picLocks noChangeAspect="1"/>
          </p:cNvPicPr>
          <p:nvPr userDrawn="1"/>
        </p:nvPicPr>
        <p:blipFill>
          <a:blip r:embed="rId2" cstate="print"/>
          <a:srcRect/>
          <a:stretch>
            <a:fillRect/>
          </a:stretch>
        </p:blipFill>
        <p:spPr bwMode="auto">
          <a:xfrm>
            <a:off x="1357313" y="349250"/>
            <a:ext cx="5956300" cy="6159500"/>
          </a:xfrm>
          <a:prstGeom prst="rect">
            <a:avLst/>
          </a:prstGeom>
          <a:noFill/>
          <a:ln w="9525">
            <a:noFill/>
            <a:miter lim="800000"/>
            <a:headEnd/>
            <a:tailEnd/>
          </a:ln>
        </p:spPr>
      </p:pic>
      <p:sp>
        <p:nvSpPr>
          <p:cNvPr id="4" name="Chart Placeholder 3"/>
          <p:cNvSpPr>
            <a:spLocks noGrp="1"/>
          </p:cNvSpPr>
          <p:nvPr>
            <p:ph type="chart" sz="quarter" idx="10"/>
          </p:nvPr>
        </p:nvSpPr>
        <p:spPr>
          <a:xfrm>
            <a:off x="500034" y="1571612"/>
            <a:ext cx="8215370" cy="4214826"/>
          </a:xfrm>
          <a:prstGeom prst="rect">
            <a:avLst/>
          </a:prstGeom>
        </p:spPr>
        <p:txBody>
          <a:bodyPr/>
          <a:lstStyle/>
          <a:p>
            <a:pPr lvl="0"/>
            <a:endParaRPr lang="en-GB" noProof="0" dirty="0"/>
          </a:p>
        </p:txBody>
      </p:sp>
      <p:sp>
        <p:nvSpPr>
          <p:cNvPr id="2" name="Title 1"/>
          <p:cNvSpPr>
            <a:spLocks noGrp="1"/>
          </p:cNvSpPr>
          <p:nvPr>
            <p:ph type="title"/>
          </p:nvPr>
        </p:nvSpPr>
        <p:spPr>
          <a:xfrm>
            <a:off x="457200" y="274638"/>
            <a:ext cx="8229600" cy="1143000"/>
          </a:xfrm>
          <a:prstGeom prst="rect">
            <a:avLst/>
          </a:prstGeom>
        </p:spPr>
        <p:txBody>
          <a:bodyPr/>
          <a:lstStyle>
            <a:lvl1pPr>
              <a:defRPr sz="3200" b="1" i="0" baseline="0">
                <a:solidFill>
                  <a:srgbClr val="2A3F82"/>
                </a:solidFill>
                <a:latin typeface="Calibri" pitchFamily="34" charset="0"/>
              </a:defRPr>
            </a:lvl1pPr>
          </a:lstStyle>
          <a:p>
            <a:r>
              <a:rPr lang="en-US" dirty="0" smtClean="0"/>
              <a:t>Click to edit Master title style</a:t>
            </a:r>
            <a:endParaRPr lang="en-GB" dirty="0"/>
          </a:p>
        </p:txBody>
      </p:sp>
      <p:sp>
        <p:nvSpPr>
          <p:cNvPr id="7" name="Espace réservé du numéro de diapositive 5"/>
          <p:cNvSpPr>
            <a:spLocks noGrp="1"/>
          </p:cNvSpPr>
          <p:nvPr>
            <p:ph type="sldNum" sz="quarter" idx="11"/>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lgn="r">
              <a:defRPr sz="1400" baseline="0" smtClean="0">
                <a:solidFill>
                  <a:srgbClr val="666666"/>
                </a:solidFill>
                <a:latin typeface="Calibri" pitchFamily="34" charset="0"/>
                <a:cs typeface="Arial" charset="0"/>
              </a:defRPr>
            </a:lvl1pPr>
          </a:lstStyle>
          <a:p>
            <a:pPr>
              <a:defRPr/>
            </a:pPr>
            <a:fld id="{51233086-1281-43CF-A7CD-94CE302020EB}" type="slidenum">
              <a:rPr lang="fr-BE" smtClean="0"/>
              <a:pPr>
                <a:defRPr/>
              </a:pPr>
              <a:t>‹Nº›</a:t>
            </a:fld>
            <a:endParaRPr lang="fr-BE" dirty="0"/>
          </a:p>
        </p:txBody>
      </p:sp>
      <p:grpSp>
        <p:nvGrpSpPr>
          <p:cNvPr id="11" name="Group 10"/>
          <p:cNvGrpSpPr/>
          <p:nvPr userDrawn="1"/>
        </p:nvGrpSpPr>
        <p:grpSpPr>
          <a:xfrm>
            <a:off x="3929058" y="6091256"/>
            <a:ext cx="1000132" cy="758272"/>
            <a:chOff x="4143372" y="6072206"/>
            <a:chExt cx="1000132" cy="758272"/>
          </a:xfrm>
        </p:grpSpPr>
        <p:pic>
          <p:nvPicPr>
            <p:cNvPr id="12" name="Picture 2" descr="ENTSOG_LOGO_001.png"/>
            <p:cNvPicPr>
              <a:picLocks noChangeAspect="1" noChangeArrowheads="1"/>
            </p:cNvPicPr>
            <p:nvPr userDrawn="1"/>
          </p:nvPicPr>
          <p:blipFill>
            <a:blip r:embed="rId3" cstate="print"/>
            <a:srcRect/>
            <a:stretch>
              <a:fillRect/>
            </a:stretch>
          </p:blipFill>
          <p:spPr bwMode="auto">
            <a:xfrm>
              <a:off x="4143372" y="6072206"/>
              <a:ext cx="1000125" cy="571500"/>
            </a:xfrm>
            <a:prstGeom prst="rect">
              <a:avLst/>
            </a:prstGeom>
            <a:noFill/>
            <a:ln w="9525">
              <a:noFill/>
              <a:miter lim="800000"/>
              <a:headEnd/>
              <a:tailEnd/>
            </a:ln>
          </p:spPr>
        </p:pic>
        <p:sp>
          <p:nvSpPr>
            <p:cNvPr id="13" name="TextBox 12"/>
            <p:cNvSpPr txBox="1"/>
            <p:nvPr userDrawn="1"/>
          </p:nvSpPr>
          <p:spPr>
            <a:xfrm>
              <a:off x="4364036" y="6461146"/>
              <a:ext cx="779468" cy="369332"/>
            </a:xfrm>
            <a:prstGeom prst="rect">
              <a:avLst/>
            </a:prstGeom>
            <a:solidFill>
              <a:schemeClr val="bg1"/>
            </a:solidFill>
          </p:spPr>
          <p:txBody>
            <a:bodyPr wrap="square" rtlCol="0">
              <a:spAutoFit/>
            </a:bodyPr>
            <a:lstStyle/>
            <a:p>
              <a:endParaRPr lang="en-US" dirty="0"/>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4" name="Image 1" descr="Fond2.jpg"/>
          <p:cNvPicPr>
            <a:picLocks noChangeAspect="1"/>
          </p:cNvPicPr>
          <p:nvPr userDrawn="1"/>
        </p:nvPicPr>
        <p:blipFill>
          <a:blip r:embed="rId2" cstate="print"/>
          <a:srcRect/>
          <a:stretch>
            <a:fillRect/>
          </a:stretch>
        </p:blipFill>
        <p:spPr bwMode="auto">
          <a:xfrm>
            <a:off x="1357313" y="349250"/>
            <a:ext cx="5956300" cy="6159500"/>
          </a:xfrm>
          <a:prstGeom prst="rect">
            <a:avLst/>
          </a:prstGeom>
          <a:noFill/>
          <a:ln w="9525">
            <a:noFill/>
            <a:miter lim="800000"/>
            <a:headEnd/>
            <a:tailEnd/>
          </a:ln>
        </p:spPr>
      </p:pic>
      <p:sp>
        <p:nvSpPr>
          <p:cNvPr id="2" name="Title 1"/>
          <p:cNvSpPr>
            <a:spLocks noGrp="1"/>
          </p:cNvSpPr>
          <p:nvPr>
            <p:ph type="title"/>
          </p:nvPr>
        </p:nvSpPr>
        <p:spPr>
          <a:xfrm>
            <a:off x="457200" y="274638"/>
            <a:ext cx="8229600" cy="1143000"/>
          </a:xfrm>
          <a:prstGeom prst="rect">
            <a:avLst/>
          </a:prstGeom>
        </p:spPr>
        <p:txBody>
          <a:bodyPr/>
          <a:lstStyle>
            <a:lvl1pPr>
              <a:defRPr sz="3200" b="1">
                <a:solidFill>
                  <a:srgbClr val="2A3F82"/>
                </a:solidFill>
              </a:defRPr>
            </a:lvl1pPr>
          </a:lstStyle>
          <a:p>
            <a:r>
              <a:rPr lang="en-US" dirty="0" smtClean="0"/>
              <a:t>Click to edit Master title style</a:t>
            </a:r>
            <a:endParaRPr lang="en-GB" dirty="0"/>
          </a:p>
        </p:txBody>
      </p:sp>
      <p:sp>
        <p:nvSpPr>
          <p:cNvPr id="3" name="Espace réservé du numéro de diapositive 5"/>
          <p:cNvSpPr>
            <a:spLocks noGrp="1"/>
          </p:cNvSpPr>
          <p:nvPr>
            <p:ph type="sldNum" sz="quarter" idx="11"/>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lgn="r">
              <a:defRPr sz="1200" baseline="0" smtClean="0">
                <a:solidFill>
                  <a:srgbClr val="666666"/>
                </a:solidFill>
                <a:latin typeface="Calibri" pitchFamily="34" charset="0"/>
                <a:cs typeface="Arial" charset="0"/>
              </a:defRPr>
            </a:lvl1pPr>
          </a:lstStyle>
          <a:p>
            <a:pPr>
              <a:defRPr/>
            </a:pPr>
            <a:fld id="{51233086-1281-43CF-A7CD-94CE302020EB}" type="slidenum">
              <a:rPr lang="fr-BE"/>
              <a:pPr>
                <a:defRPr/>
              </a:pPr>
              <a:t>‹Nº›</a:t>
            </a:fld>
            <a:endParaRPr lang="fr-BE" dirty="0"/>
          </a:p>
        </p:txBody>
      </p:sp>
      <p:grpSp>
        <p:nvGrpSpPr>
          <p:cNvPr id="11" name="Group 10"/>
          <p:cNvGrpSpPr/>
          <p:nvPr userDrawn="1"/>
        </p:nvGrpSpPr>
        <p:grpSpPr>
          <a:xfrm>
            <a:off x="4000496" y="6171190"/>
            <a:ext cx="1087445" cy="571500"/>
            <a:chOff x="4000496" y="6171190"/>
            <a:chExt cx="1087445" cy="571500"/>
          </a:xfrm>
        </p:grpSpPr>
        <p:pic>
          <p:nvPicPr>
            <p:cNvPr id="7" name="Picture 2" descr="ENTSOG_LOGO_001.png"/>
            <p:cNvPicPr>
              <a:picLocks noChangeAspect="1" noChangeArrowheads="1"/>
            </p:cNvPicPr>
            <p:nvPr userDrawn="1"/>
          </p:nvPicPr>
          <p:blipFill>
            <a:blip r:embed="rId3" cstate="print"/>
            <a:srcRect/>
            <a:stretch>
              <a:fillRect/>
            </a:stretch>
          </p:blipFill>
          <p:spPr bwMode="auto">
            <a:xfrm>
              <a:off x="4000496" y="6171190"/>
              <a:ext cx="1000125" cy="571500"/>
            </a:xfrm>
            <a:prstGeom prst="rect">
              <a:avLst/>
            </a:prstGeom>
            <a:noFill/>
            <a:ln w="9525">
              <a:noFill/>
              <a:miter lim="800000"/>
              <a:headEnd/>
              <a:tailEnd/>
            </a:ln>
          </p:spPr>
        </p:pic>
        <p:sp>
          <p:nvSpPr>
            <p:cNvPr id="9" name="Rectangle 8"/>
            <p:cNvSpPr/>
            <p:nvPr userDrawn="1"/>
          </p:nvSpPr>
          <p:spPr>
            <a:xfrm>
              <a:off x="4230685" y="6575447"/>
              <a:ext cx="857256" cy="1428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5" name="Image 1" descr="Fond2.jpg"/>
          <p:cNvPicPr>
            <a:picLocks noChangeAspect="1"/>
          </p:cNvPicPr>
          <p:nvPr userDrawn="1"/>
        </p:nvPicPr>
        <p:blipFill>
          <a:blip r:embed="rId2" cstate="print"/>
          <a:srcRect/>
          <a:stretch>
            <a:fillRect/>
          </a:stretch>
        </p:blipFill>
        <p:spPr bwMode="auto">
          <a:xfrm>
            <a:off x="1357313" y="349250"/>
            <a:ext cx="5956300" cy="6159500"/>
          </a:xfrm>
          <a:prstGeom prst="rect">
            <a:avLst/>
          </a:prstGeom>
          <a:noFill/>
          <a:ln w="9525">
            <a:noFill/>
            <a:miter lim="800000"/>
            <a:headEnd/>
            <a:tailEnd/>
          </a:ln>
        </p:spPr>
      </p:pic>
      <p:sp>
        <p:nvSpPr>
          <p:cNvPr id="4" name="Text Placeholder 3"/>
          <p:cNvSpPr>
            <a:spLocks noGrp="1"/>
          </p:cNvSpPr>
          <p:nvPr>
            <p:ph type="body" sz="quarter" idx="10"/>
          </p:nvPr>
        </p:nvSpPr>
        <p:spPr>
          <a:xfrm>
            <a:off x="500063" y="2071688"/>
            <a:ext cx="4000500" cy="3571875"/>
          </a:xfrm>
          <a:prstGeom prst="rect">
            <a:avLst/>
          </a:prstGeom>
        </p:spPr>
        <p:txBody>
          <a:bodyPr/>
          <a:lstStyle>
            <a:lvl1pPr>
              <a:defRPr sz="2000" baseline="0">
                <a:latin typeface="Calibri" pitchFamily="34" charset="0"/>
              </a:defRPr>
            </a:lvl1pPr>
            <a:lvl2pPr>
              <a:defRPr sz="1800" baseline="0">
                <a:latin typeface="Calibri" pitchFamily="34" charset="0"/>
              </a:defRPr>
            </a:lvl2pPr>
            <a:lvl3pPr>
              <a:defRPr sz="1800" baseline="0">
                <a:latin typeface="Calibri" pitchFamily="34" charset="0"/>
              </a:defRPr>
            </a:lvl3pPr>
            <a:lvl4pPr>
              <a:defRPr sz="1800" baseline="0">
                <a:latin typeface="Calibri" pitchFamily="34" charset="0"/>
              </a:defRPr>
            </a:lvl4pPr>
            <a:lvl5pPr>
              <a:defRPr sz="1800" baseline="0">
                <a:latin typeface="Calibr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6" name="Chart Placeholder 5"/>
          <p:cNvSpPr>
            <a:spLocks noGrp="1"/>
          </p:cNvSpPr>
          <p:nvPr>
            <p:ph type="chart" sz="quarter" idx="11"/>
          </p:nvPr>
        </p:nvSpPr>
        <p:spPr>
          <a:xfrm>
            <a:off x="4714875" y="2071688"/>
            <a:ext cx="4143375" cy="3571875"/>
          </a:xfrm>
          <a:prstGeom prst="rect">
            <a:avLst/>
          </a:prstGeom>
        </p:spPr>
        <p:txBody>
          <a:bodyPr/>
          <a:lstStyle/>
          <a:p>
            <a:pPr lvl="0"/>
            <a:endParaRPr lang="en-GB" noProof="0"/>
          </a:p>
        </p:txBody>
      </p:sp>
      <p:sp>
        <p:nvSpPr>
          <p:cNvPr id="2" name="Title 1"/>
          <p:cNvSpPr>
            <a:spLocks noGrp="1"/>
          </p:cNvSpPr>
          <p:nvPr>
            <p:ph type="title"/>
          </p:nvPr>
        </p:nvSpPr>
        <p:spPr>
          <a:xfrm>
            <a:off x="457200" y="274638"/>
            <a:ext cx="8229600" cy="1143000"/>
          </a:xfrm>
          <a:prstGeom prst="rect">
            <a:avLst/>
          </a:prstGeom>
        </p:spPr>
        <p:txBody>
          <a:bodyPr/>
          <a:lstStyle>
            <a:lvl1pPr>
              <a:defRPr sz="3200" b="1" i="0" baseline="0">
                <a:solidFill>
                  <a:srgbClr val="2A3F82"/>
                </a:solidFill>
                <a:latin typeface="Calibri" pitchFamily="34" charset="0"/>
              </a:defRPr>
            </a:lvl1pPr>
          </a:lstStyle>
          <a:p>
            <a:r>
              <a:rPr lang="en-US" dirty="0" smtClean="0"/>
              <a:t>Click to edit Master title style</a:t>
            </a:r>
            <a:endParaRPr lang="en-GB" dirty="0"/>
          </a:p>
        </p:txBody>
      </p:sp>
      <p:grpSp>
        <p:nvGrpSpPr>
          <p:cNvPr id="12" name="Group 11"/>
          <p:cNvGrpSpPr/>
          <p:nvPr userDrawn="1"/>
        </p:nvGrpSpPr>
        <p:grpSpPr>
          <a:xfrm>
            <a:off x="4143372" y="6171190"/>
            <a:ext cx="1071570" cy="571500"/>
            <a:chOff x="4143372" y="6171190"/>
            <a:chExt cx="1071570" cy="571500"/>
          </a:xfrm>
        </p:grpSpPr>
        <p:pic>
          <p:nvPicPr>
            <p:cNvPr id="9" name="Picture 2" descr="ENTSOG_LOGO_001.png"/>
            <p:cNvPicPr>
              <a:picLocks noChangeAspect="1" noChangeArrowheads="1"/>
            </p:cNvPicPr>
            <p:nvPr userDrawn="1"/>
          </p:nvPicPr>
          <p:blipFill>
            <a:blip r:embed="rId3" cstate="print"/>
            <a:srcRect/>
            <a:stretch>
              <a:fillRect/>
            </a:stretch>
          </p:blipFill>
          <p:spPr bwMode="auto">
            <a:xfrm>
              <a:off x="4143372" y="6171190"/>
              <a:ext cx="1000125" cy="571500"/>
            </a:xfrm>
            <a:prstGeom prst="rect">
              <a:avLst/>
            </a:prstGeom>
            <a:noFill/>
            <a:ln w="9525">
              <a:noFill/>
              <a:miter lim="800000"/>
              <a:headEnd/>
              <a:tailEnd/>
            </a:ln>
          </p:spPr>
        </p:pic>
        <p:sp>
          <p:nvSpPr>
            <p:cNvPr id="11" name="Rectangle 10"/>
            <p:cNvSpPr/>
            <p:nvPr userDrawn="1"/>
          </p:nvSpPr>
          <p:spPr>
            <a:xfrm>
              <a:off x="4357686" y="6575447"/>
              <a:ext cx="857256" cy="1428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4" name="Chart Placeholder 3"/>
          <p:cNvSpPr>
            <a:spLocks noGrp="1"/>
          </p:cNvSpPr>
          <p:nvPr>
            <p:ph type="chart" sz="quarter" idx="10"/>
          </p:nvPr>
        </p:nvSpPr>
        <p:spPr>
          <a:xfrm>
            <a:off x="928688" y="1928813"/>
            <a:ext cx="2571750" cy="3929062"/>
          </a:xfrm>
          <a:prstGeom prst="rect">
            <a:avLst/>
          </a:prstGeom>
        </p:spPr>
        <p:txBody>
          <a:bodyPr/>
          <a:lstStyle/>
          <a:p>
            <a:endParaRPr lang="en-US"/>
          </a:p>
        </p:txBody>
      </p:sp>
      <p:sp>
        <p:nvSpPr>
          <p:cNvPr id="6" name="Table Placeholder 5"/>
          <p:cNvSpPr>
            <a:spLocks noGrp="1"/>
          </p:cNvSpPr>
          <p:nvPr>
            <p:ph type="tbl" sz="quarter" idx="11"/>
          </p:nvPr>
        </p:nvSpPr>
        <p:spPr>
          <a:xfrm>
            <a:off x="3857624" y="2000250"/>
            <a:ext cx="4500589" cy="1643064"/>
          </a:xfrm>
          <a:prstGeom prst="rect">
            <a:avLst/>
          </a:prstGeom>
        </p:spPr>
        <p:txBody>
          <a:bodyPr/>
          <a:lstStyle/>
          <a:p>
            <a:endParaRPr lang="en-US"/>
          </a:p>
        </p:txBody>
      </p:sp>
      <p:sp>
        <p:nvSpPr>
          <p:cNvPr id="8" name="Text Placeholder 7"/>
          <p:cNvSpPr>
            <a:spLocks noGrp="1"/>
          </p:cNvSpPr>
          <p:nvPr>
            <p:ph type="body" sz="quarter" idx="12"/>
          </p:nvPr>
        </p:nvSpPr>
        <p:spPr>
          <a:xfrm>
            <a:off x="3857625" y="3857625"/>
            <a:ext cx="4572000" cy="200025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a:xfrm>
            <a:off x="6553200" y="6356350"/>
            <a:ext cx="2133600" cy="365125"/>
          </a:xfrm>
          <a:prstGeom prst="rect">
            <a:avLst/>
          </a:prstGeom>
        </p:spPr>
        <p:txBody>
          <a:bodyPr/>
          <a:lstStyle>
            <a:lvl1pPr>
              <a:defRPr/>
            </a:lvl1pPr>
          </a:lstStyle>
          <a:p>
            <a:pPr>
              <a:defRPr/>
            </a:pPr>
            <a:fld id="{B51EF80C-78F9-450C-89CF-6CFC3C107D1A}" type="slidenum">
              <a:rPr lang="fr-BE"/>
              <a:pPr>
                <a:defRPr/>
              </a:pPr>
              <a:t>‹Nº›</a:t>
            </a:fld>
            <a:endParaRPr lang="fr-BE"/>
          </a:p>
        </p:txBody>
      </p:sp>
    </p:spTree>
    <p:extLst>
      <p:ext uri="{BB962C8B-B14F-4D97-AF65-F5344CB8AC3E}">
        <p14:creationId xmlns:p14="http://schemas.microsoft.com/office/powerpoint/2010/main" xmlns="" val="17765003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5" r:id="rId4"/>
    <p:sldLayoutId id="2147483684" r:id="rId5"/>
    <p:sldLayoutId id="2147483686" r:id="rId6"/>
    <p:sldLayoutId id="2147483687" r:id="rId7"/>
  </p:sldLayoutIdLst>
  <p:hf hdr="0" ftr="0" dt="0"/>
  <p:txStyles>
    <p:titleStyle>
      <a:lvl1pPr algn="ctr"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1"/>
          </a:solidFill>
          <a:latin typeface="Calibri" pitchFamily="34" charset="0"/>
          <a:ea typeface="ＭＳ Ｐゴシック" charset="-128"/>
          <a:cs typeface="ＭＳ Ｐゴシック" charset="-128"/>
        </a:defRPr>
      </a:lvl2pPr>
      <a:lvl3pPr algn="ctr" rtl="0" eaLnBrk="0" fontAlgn="base" hangingPunct="0">
        <a:spcBef>
          <a:spcPct val="0"/>
        </a:spcBef>
        <a:spcAft>
          <a:spcPct val="0"/>
        </a:spcAft>
        <a:defRPr sz="4400">
          <a:solidFill>
            <a:schemeClr val="tx1"/>
          </a:solidFill>
          <a:latin typeface="Calibri" pitchFamily="34" charset="0"/>
          <a:ea typeface="ＭＳ Ｐゴシック" charset="-128"/>
          <a:cs typeface="ＭＳ Ｐゴシック" charset="-128"/>
        </a:defRPr>
      </a:lvl3pPr>
      <a:lvl4pPr algn="ctr" rtl="0" eaLnBrk="0" fontAlgn="base" hangingPunct="0">
        <a:spcBef>
          <a:spcPct val="0"/>
        </a:spcBef>
        <a:spcAft>
          <a:spcPct val="0"/>
        </a:spcAft>
        <a:defRPr sz="4400">
          <a:solidFill>
            <a:schemeClr val="tx1"/>
          </a:solidFill>
          <a:latin typeface="Calibri" pitchFamily="34" charset="0"/>
          <a:ea typeface="ＭＳ Ｐゴシック" charset="-128"/>
          <a:cs typeface="ＭＳ Ｐゴシック" charset="-128"/>
        </a:defRPr>
      </a:lvl4pPr>
      <a:lvl5pPr algn="ctr" rtl="0" eaLnBrk="0" fontAlgn="base" hangingPunct="0">
        <a:spcBef>
          <a:spcPct val="0"/>
        </a:spcBef>
        <a:spcAft>
          <a:spcPct val="0"/>
        </a:spcAft>
        <a:defRPr sz="4400">
          <a:solidFill>
            <a:schemeClr val="tx1"/>
          </a:solidFill>
          <a:latin typeface="Calibri" pitchFamily="34" charset="0"/>
          <a:ea typeface="ＭＳ Ｐゴシック" charset="-128"/>
          <a:cs typeface="ＭＳ Ｐゴシック" charset="-128"/>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pitchFamily="-111" charset="-128"/>
          <a:cs typeface="ＭＳ Ｐゴシック"/>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pitchFamily="-111" charset="-128"/>
          <a:cs typeface="ＭＳ Ｐゴシック"/>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111" charset="-128"/>
          <a:cs typeface="ＭＳ Ｐゴシック"/>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111" charset="-128"/>
          <a:cs typeface="ＭＳ Ｐゴシック"/>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em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15.jpeg"/><Relationship Id="rId4" Type="http://schemas.openxmlformats.org/officeDocument/2006/relationships/image" Target="../media/image14.jpeg"/></Relationships>
</file>

<file path=ppt/slides/_rels/slide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15.jpeg"/><Relationship Id="rId4" Type="http://schemas.openxmlformats.org/officeDocument/2006/relationships/image" Target="../media/image14.jpeg"/></Relationships>
</file>

<file path=ppt/slides/_rels/slide3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15.jpeg"/><Relationship Id="rId4" Type="http://schemas.openxmlformats.org/officeDocument/2006/relationships/image" Target="../media/image14.jpeg"/></Relationships>
</file>

<file path=ppt/slides/_rels/slide3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15.jpeg"/><Relationship Id="rId4" Type="http://schemas.openxmlformats.org/officeDocument/2006/relationships/image" Target="../media/image14.jpeg"/></Relationships>
</file>

<file path=ppt/slides/_rels/slide3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15.jpeg"/><Relationship Id="rId4" Type="http://schemas.openxmlformats.org/officeDocument/2006/relationships/image" Target="../media/image14.jpeg"/></Relationships>
</file>

<file path=ppt/slides/_rels/slide3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15.jpeg"/><Relationship Id="rId4" Type="http://schemas.openxmlformats.org/officeDocument/2006/relationships/image" Target="../media/image14.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15.jpeg"/><Relationship Id="rId4" Type="http://schemas.openxmlformats.org/officeDocument/2006/relationships/image" Target="../media/image14.jpe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15.jpeg"/><Relationship Id="rId4" Type="http://schemas.openxmlformats.org/officeDocument/2006/relationships/image" Target="../media/image13.jpeg"/></Relationships>
</file>

<file path=ppt/slides/_rels/slide4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15.jpeg"/><Relationship Id="rId4" Type="http://schemas.openxmlformats.org/officeDocument/2006/relationships/image" Target="../media/image13.jpe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55.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4"/>
          <p:cNvSpPr>
            <a:spLocks noGrp="1"/>
          </p:cNvSpPr>
          <p:nvPr>
            <p:ph type="ctrTitle"/>
          </p:nvPr>
        </p:nvSpPr>
        <p:spPr bwMode="auto">
          <a:xfrm>
            <a:off x="571500" y="2857500"/>
            <a:ext cx="7929563" cy="85725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GB" sz="4400" dirty="0">
                <a:ea typeface="ＭＳ Ｐゴシック" pitchFamily="34" charset="-128"/>
              </a:rPr>
              <a:t>ENTSOG </a:t>
            </a:r>
            <a:r>
              <a:rPr lang="en-GB" sz="4400" dirty="0" smtClean="0">
                <a:ea typeface="ＭＳ Ｐゴシック" pitchFamily="34" charset="-128"/>
              </a:rPr>
              <a:t>Capacity</a:t>
            </a:r>
          </a:p>
        </p:txBody>
      </p:sp>
      <p:sp>
        <p:nvSpPr>
          <p:cNvPr id="6" name="Sous-titre 2"/>
          <p:cNvSpPr txBox="1">
            <a:spLocks/>
          </p:cNvSpPr>
          <p:nvPr/>
        </p:nvSpPr>
        <p:spPr bwMode="auto">
          <a:xfrm>
            <a:off x="1404938" y="6267450"/>
            <a:ext cx="6400800" cy="323850"/>
          </a:xfrm>
          <a:prstGeom prst="rect">
            <a:avLst/>
          </a:prstGeom>
          <a:noFill/>
          <a:ln w="9525">
            <a:noFill/>
            <a:miter lim="800000"/>
            <a:headEnd/>
            <a:tailEnd/>
          </a:ln>
        </p:spPr>
        <p:txBody>
          <a:bodyPr/>
          <a:lstStyle/>
          <a:p>
            <a:pPr algn="ctr" eaLnBrk="0" hangingPunct="0">
              <a:spcBef>
                <a:spcPct val="20000"/>
              </a:spcBef>
              <a:buFont typeface="Arial" charset="0"/>
              <a:buNone/>
              <a:defRPr/>
            </a:pPr>
            <a:r>
              <a:rPr lang="en-GB" sz="1800" b="1" dirty="0">
                <a:solidFill>
                  <a:srgbClr val="666666"/>
                </a:solidFill>
                <a:latin typeface="+mn-lt"/>
              </a:rPr>
              <a:t>Brussels – </a:t>
            </a:r>
            <a:r>
              <a:rPr lang="en-GB" b="1" dirty="0" smtClean="0">
                <a:solidFill>
                  <a:srgbClr val="666666"/>
                </a:solidFill>
                <a:latin typeface="+mn-lt"/>
              </a:rPr>
              <a:t>20</a:t>
            </a:r>
            <a:r>
              <a:rPr lang="en-GB" sz="1800" b="1" baseline="30000" dirty="0" smtClean="0">
                <a:solidFill>
                  <a:srgbClr val="666666"/>
                </a:solidFill>
                <a:latin typeface="+mn-lt"/>
              </a:rPr>
              <a:t>th</a:t>
            </a:r>
            <a:r>
              <a:rPr lang="en-GB" sz="1800" b="1" dirty="0" smtClean="0">
                <a:solidFill>
                  <a:srgbClr val="666666"/>
                </a:solidFill>
                <a:latin typeface="+mn-lt"/>
              </a:rPr>
              <a:t> </a:t>
            </a:r>
            <a:r>
              <a:rPr lang="en-GB" sz="1800" b="1" dirty="0">
                <a:solidFill>
                  <a:srgbClr val="666666"/>
                </a:solidFill>
                <a:latin typeface="+mn-lt"/>
              </a:rPr>
              <a:t>October 2011</a:t>
            </a:r>
          </a:p>
        </p:txBody>
      </p:sp>
      <p:sp>
        <p:nvSpPr>
          <p:cNvPr id="7" name="Subtitle 5"/>
          <p:cNvSpPr txBox="1">
            <a:spLocks/>
          </p:cNvSpPr>
          <p:nvPr/>
        </p:nvSpPr>
        <p:spPr bwMode="auto">
          <a:xfrm>
            <a:off x="404813" y="3929063"/>
            <a:ext cx="8358187" cy="676275"/>
          </a:xfrm>
          <a:prstGeom prst="rect">
            <a:avLst/>
          </a:prstGeo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defRPr/>
            </a:pPr>
            <a:r>
              <a:rPr kumimoji="0" lang="en-GB" sz="2800" b="1" i="0" u="none" strike="noStrike" kern="1200" cap="none" spc="0" normalizeH="0" baseline="0" noProof="0" smtClean="0">
                <a:ln>
                  <a:noFill/>
                </a:ln>
                <a:solidFill>
                  <a:srgbClr val="B4D13B"/>
                </a:solidFill>
                <a:effectLst/>
                <a:uLnTx/>
                <a:uFillTx/>
                <a:latin typeface="Calibri" pitchFamily="34" charset="0"/>
                <a:ea typeface="ＭＳ Ｐゴシック"/>
                <a:cs typeface="ＭＳ Ｐゴシック"/>
              </a:rPr>
              <a:t>Development of the CAM NC – progress and next steps</a:t>
            </a:r>
            <a:endParaRPr kumimoji="0" lang="en-GB" sz="2800" b="1" i="0" u="none" strike="noStrike" kern="1200" cap="none" spc="0" normalizeH="0" baseline="0" noProof="0" dirty="0" smtClean="0">
              <a:ln>
                <a:noFill/>
              </a:ln>
              <a:solidFill>
                <a:schemeClr val="tx1"/>
              </a:solidFill>
              <a:effectLst/>
              <a:uLnTx/>
              <a:uFillTx/>
              <a:latin typeface="Calibri" pitchFamily="34" charset="0"/>
              <a:ea typeface="ＭＳ Ｐゴシック"/>
              <a:cs typeface="ＭＳ Ｐゴシック"/>
            </a:endParaRPr>
          </a:p>
        </p:txBody>
      </p:sp>
    </p:spTree>
    <p:extLst>
      <p:ext uri="{BB962C8B-B14F-4D97-AF65-F5344CB8AC3E}">
        <p14:creationId xmlns:p14="http://schemas.microsoft.com/office/powerpoint/2010/main" xmlns="" val="307893300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2656"/>
            <a:ext cx="8229600" cy="868346"/>
          </a:xfrm>
        </p:spPr>
        <p:txBody>
          <a:bodyPr/>
          <a:lstStyle/>
          <a:p>
            <a:r>
              <a:rPr lang="en-GB" dirty="0" smtClean="0"/>
              <a:t>Next steps</a:t>
            </a:r>
            <a:endParaRPr lang="en-GB" dirty="0"/>
          </a:p>
        </p:txBody>
      </p:sp>
      <p:sp>
        <p:nvSpPr>
          <p:cNvPr id="4" name="Slide Number Placeholder 3"/>
          <p:cNvSpPr>
            <a:spLocks noGrp="1"/>
          </p:cNvSpPr>
          <p:nvPr>
            <p:ph type="sldNum" sz="quarter" idx="12"/>
          </p:nvPr>
        </p:nvSpPr>
        <p:spPr>
          <a:xfrm>
            <a:off x="6660232" y="6237312"/>
            <a:ext cx="2133600" cy="365125"/>
          </a:xfrm>
        </p:spPr>
        <p:txBody>
          <a:bodyPr/>
          <a:lstStyle/>
          <a:p>
            <a:pPr>
              <a:defRPr/>
            </a:pPr>
            <a:fld id="{6FC5A35B-6DCF-4AC7-99CA-323817BDEDAB}" type="slidenum">
              <a:rPr lang="fr-BE" smtClean="0"/>
              <a:pPr>
                <a:defRPr/>
              </a:pPr>
              <a:t>10</a:t>
            </a:fld>
            <a:endParaRPr lang="fr-BE" dirty="0"/>
          </a:p>
        </p:txBody>
      </p:sp>
      <p:graphicFrame>
        <p:nvGraphicFramePr>
          <p:cNvPr id="3" name="Table 2"/>
          <p:cNvGraphicFramePr>
            <a:graphicFrameLocks noGrp="1"/>
          </p:cNvGraphicFramePr>
          <p:nvPr>
            <p:extLst>
              <p:ext uri="{D42A27DB-BD31-4B8C-83A1-F6EECF244321}">
                <p14:modId xmlns:p14="http://schemas.microsoft.com/office/powerpoint/2010/main" xmlns="" val="2928556262"/>
              </p:ext>
            </p:extLst>
          </p:nvPr>
        </p:nvGraphicFramePr>
        <p:xfrm>
          <a:off x="611558" y="1070568"/>
          <a:ext cx="8019984" cy="5303520"/>
        </p:xfrm>
        <a:graphic>
          <a:graphicData uri="http://schemas.openxmlformats.org/drawingml/2006/table">
            <a:tbl>
              <a:tblPr firstRow="1" bandRow="1">
                <a:tableStyleId>{5C22544A-7EE6-4342-B048-85BDC9FD1C3A}</a:tableStyleId>
              </a:tblPr>
              <a:tblGrid>
                <a:gridCol w="4752530"/>
                <a:gridCol w="3267454"/>
              </a:tblGrid>
              <a:tr h="370840">
                <a:tc>
                  <a:txBody>
                    <a:bodyPr/>
                    <a:lstStyle/>
                    <a:p>
                      <a:pPr>
                        <a:lnSpc>
                          <a:spcPct val="150000"/>
                        </a:lnSpc>
                        <a:spcBef>
                          <a:spcPts val="0"/>
                        </a:spcBef>
                        <a:spcAft>
                          <a:spcPts val="0"/>
                        </a:spcAft>
                      </a:pPr>
                      <a:r>
                        <a:rPr lang="en-GB" sz="2000" b="1" dirty="0" smtClean="0"/>
                        <a:t>Milestone</a:t>
                      </a:r>
                      <a:endParaRPr lang="en-GB" sz="2000" b="1" dirty="0"/>
                    </a:p>
                  </a:txBody>
                  <a:tcPr/>
                </a:tc>
                <a:tc>
                  <a:txBody>
                    <a:bodyPr/>
                    <a:lstStyle/>
                    <a:p>
                      <a:pPr>
                        <a:lnSpc>
                          <a:spcPct val="150000"/>
                        </a:lnSpc>
                        <a:spcBef>
                          <a:spcPts val="0"/>
                        </a:spcBef>
                        <a:spcAft>
                          <a:spcPts val="0"/>
                        </a:spcAft>
                      </a:pPr>
                      <a:r>
                        <a:rPr lang="en-GB" sz="2000" b="1" dirty="0" smtClean="0"/>
                        <a:t>Date</a:t>
                      </a:r>
                      <a:endParaRPr lang="en-GB" sz="2000" b="1" dirty="0"/>
                    </a:p>
                  </a:txBody>
                  <a:tcPr/>
                </a:tc>
              </a:tr>
              <a:tr h="370840">
                <a:tc>
                  <a:txBody>
                    <a:bodyPr/>
                    <a:lstStyle/>
                    <a:p>
                      <a:pPr>
                        <a:lnSpc>
                          <a:spcPct val="150000"/>
                        </a:lnSpc>
                        <a:spcBef>
                          <a:spcPts val="0"/>
                        </a:spcBef>
                        <a:spcAft>
                          <a:spcPts val="0"/>
                        </a:spcAft>
                      </a:pPr>
                      <a:r>
                        <a:rPr lang="en-GB" sz="2000" b="0" dirty="0" smtClean="0"/>
                        <a:t>Second market consultation on CAM</a:t>
                      </a:r>
                      <a:r>
                        <a:rPr lang="en-GB" sz="2000" b="0" baseline="0" dirty="0" smtClean="0"/>
                        <a:t> NC concepts</a:t>
                      </a:r>
                      <a:endParaRPr lang="en-GB" sz="2000" b="0" dirty="0"/>
                    </a:p>
                  </a:txBody>
                  <a:tcPr/>
                </a:tc>
                <a:tc>
                  <a:txBody>
                    <a:bodyPr/>
                    <a:lstStyle/>
                    <a:p>
                      <a:pPr>
                        <a:lnSpc>
                          <a:spcPct val="150000"/>
                        </a:lnSpc>
                        <a:spcBef>
                          <a:spcPts val="0"/>
                        </a:spcBef>
                        <a:spcAft>
                          <a:spcPts val="0"/>
                        </a:spcAft>
                      </a:pPr>
                      <a:r>
                        <a:rPr lang="en-GB" sz="2000" b="0" dirty="0" smtClean="0"/>
                        <a:t>24</a:t>
                      </a:r>
                      <a:r>
                        <a:rPr lang="en-GB" sz="2000" b="0" baseline="30000" dirty="0" smtClean="0"/>
                        <a:t>th</a:t>
                      </a:r>
                      <a:r>
                        <a:rPr lang="en-GB" sz="2000" b="0" dirty="0" smtClean="0"/>
                        <a:t> October – 14</a:t>
                      </a:r>
                      <a:r>
                        <a:rPr lang="en-GB" sz="2000" b="0" baseline="30000" dirty="0" smtClean="0"/>
                        <a:t>th</a:t>
                      </a:r>
                      <a:r>
                        <a:rPr lang="en-GB" sz="2000" b="0" dirty="0" smtClean="0"/>
                        <a:t> November 2011</a:t>
                      </a:r>
                      <a:endParaRPr lang="en-GB" sz="2000" b="0" dirty="0"/>
                    </a:p>
                  </a:txBody>
                  <a:tcPr/>
                </a:tc>
              </a:tr>
              <a:tr h="370840">
                <a:tc>
                  <a:txBody>
                    <a:bodyPr/>
                    <a:lstStyle/>
                    <a:p>
                      <a:pPr>
                        <a:lnSpc>
                          <a:spcPct val="150000"/>
                        </a:lnSpc>
                        <a:spcBef>
                          <a:spcPts val="0"/>
                        </a:spcBef>
                        <a:spcAft>
                          <a:spcPts val="0"/>
                        </a:spcAft>
                      </a:pPr>
                      <a:r>
                        <a:rPr lang="en-GB" sz="2000" b="0" dirty="0" smtClean="0"/>
                        <a:t>Finalisation of NC</a:t>
                      </a:r>
                      <a:r>
                        <a:rPr lang="en-GB" sz="2000" b="0" baseline="0" dirty="0" smtClean="0"/>
                        <a:t> text and accompanying document within Capacity Working Group</a:t>
                      </a:r>
                      <a:endParaRPr lang="en-GB" sz="2000" b="0" dirty="0"/>
                    </a:p>
                  </a:txBody>
                  <a:tcPr/>
                </a:tc>
                <a:tc>
                  <a:txBody>
                    <a:bodyPr/>
                    <a:lstStyle/>
                    <a:p>
                      <a:pPr>
                        <a:lnSpc>
                          <a:spcPct val="150000"/>
                        </a:lnSpc>
                        <a:spcBef>
                          <a:spcPts val="0"/>
                        </a:spcBef>
                        <a:spcAft>
                          <a:spcPts val="0"/>
                        </a:spcAft>
                      </a:pPr>
                      <a:r>
                        <a:rPr lang="en-GB" sz="2000" b="0" dirty="0" smtClean="0"/>
                        <a:t>November – December 2011</a:t>
                      </a:r>
                      <a:endParaRPr lang="en-GB" sz="2000" b="0" dirty="0"/>
                    </a:p>
                  </a:txBody>
                  <a:tcPr/>
                </a:tc>
              </a:tr>
              <a:tr h="370840">
                <a:tc>
                  <a:txBody>
                    <a:bodyPr/>
                    <a:lstStyle/>
                    <a:p>
                      <a:pPr>
                        <a:lnSpc>
                          <a:spcPct val="150000"/>
                        </a:lnSpc>
                        <a:spcBef>
                          <a:spcPts val="0"/>
                        </a:spcBef>
                        <a:spcAft>
                          <a:spcPts val="0"/>
                        </a:spcAft>
                      </a:pPr>
                      <a:r>
                        <a:rPr lang="en-GB" sz="2000" b="0" dirty="0" smtClean="0"/>
                        <a:t>Stakeholder update session</a:t>
                      </a:r>
                      <a:endParaRPr lang="en-GB" sz="2000" b="0" dirty="0"/>
                    </a:p>
                  </a:txBody>
                  <a:tcPr/>
                </a:tc>
                <a:tc>
                  <a:txBody>
                    <a:bodyPr/>
                    <a:lstStyle/>
                    <a:p>
                      <a:pPr>
                        <a:lnSpc>
                          <a:spcPct val="150000"/>
                        </a:lnSpc>
                        <a:spcBef>
                          <a:spcPts val="0"/>
                        </a:spcBef>
                        <a:spcAft>
                          <a:spcPts val="0"/>
                        </a:spcAft>
                      </a:pPr>
                      <a:r>
                        <a:rPr lang="en-GB" sz="2000" b="0" dirty="0" smtClean="0"/>
                        <a:t>December 2011</a:t>
                      </a:r>
                      <a:endParaRPr lang="en-GB" sz="2000" b="0" dirty="0"/>
                    </a:p>
                  </a:txBody>
                  <a:tcPr/>
                </a:tc>
              </a:tr>
              <a:tr h="370840">
                <a:tc>
                  <a:txBody>
                    <a:bodyPr/>
                    <a:lstStyle/>
                    <a:p>
                      <a:pPr>
                        <a:lnSpc>
                          <a:spcPct val="150000"/>
                        </a:lnSpc>
                        <a:spcBef>
                          <a:spcPts val="0"/>
                        </a:spcBef>
                        <a:spcAft>
                          <a:spcPts val="0"/>
                        </a:spcAft>
                      </a:pPr>
                      <a:r>
                        <a:rPr lang="en-GB" sz="2000" b="0" dirty="0" smtClean="0"/>
                        <a:t>ENTSOG Board approval</a:t>
                      </a:r>
                      <a:endParaRPr lang="en-GB" sz="2000" b="0" dirty="0"/>
                    </a:p>
                  </a:txBody>
                  <a:tcPr/>
                </a:tc>
                <a:tc>
                  <a:txBody>
                    <a:bodyPr/>
                    <a:lstStyle/>
                    <a:p>
                      <a:pPr>
                        <a:lnSpc>
                          <a:spcPct val="150000"/>
                        </a:lnSpc>
                        <a:spcBef>
                          <a:spcPts val="0"/>
                        </a:spcBef>
                        <a:spcAft>
                          <a:spcPts val="0"/>
                        </a:spcAft>
                      </a:pPr>
                      <a:r>
                        <a:rPr lang="en-GB" sz="2000" b="0" dirty="0" smtClean="0"/>
                        <a:t>January</a:t>
                      </a:r>
                      <a:r>
                        <a:rPr lang="en-GB" sz="2000" b="0" baseline="0" dirty="0" smtClean="0"/>
                        <a:t> 2012</a:t>
                      </a:r>
                      <a:endParaRPr lang="en-GB" sz="2000" b="0" dirty="0"/>
                    </a:p>
                  </a:txBody>
                  <a:tcPr/>
                </a:tc>
              </a:tr>
              <a:tr h="370840">
                <a:tc>
                  <a:txBody>
                    <a:bodyPr/>
                    <a:lstStyle/>
                    <a:p>
                      <a:pPr>
                        <a:lnSpc>
                          <a:spcPct val="150000"/>
                        </a:lnSpc>
                        <a:spcBef>
                          <a:spcPts val="0"/>
                        </a:spcBef>
                        <a:spcAft>
                          <a:spcPts val="0"/>
                        </a:spcAft>
                      </a:pPr>
                      <a:r>
                        <a:rPr lang="en-GB" sz="2000" b="0" dirty="0" smtClean="0"/>
                        <a:t>Stakeholder support</a:t>
                      </a:r>
                      <a:r>
                        <a:rPr lang="en-GB" sz="2000" b="0" baseline="0" dirty="0" smtClean="0"/>
                        <a:t> process</a:t>
                      </a:r>
                      <a:endParaRPr lang="en-GB" sz="2000" b="0" dirty="0"/>
                    </a:p>
                  </a:txBody>
                  <a:tcPr/>
                </a:tc>
                <a:tc>
                  <a:txBody>
                    <a:bodyPr/>
                    <a:lstStyle/>
                    <a:p>
                      <a:pPr>
                        <a:lnSpc>
                          <a:spcPct val="150000"/>
                        </a:lnSpc>
                        <a:spcBef>
                          <a:spcPts val="0"/>
                        </a:spcBef>
                        <a:spcAft>
                          <a:spcPts val="0"/>
                        </a:spcAft>
                      </a:pPr>
                      <a:r>
                        <a:rPr lang="en-GB" sz="2000" b="0" dirty="0" smtClean="0"/>
                        <a:t>2</a:t>
                      </a:r>
                      <a:r>
                        <a:rPr lang="en-GB" sz="2000" b="0" baseline="30000" dirty="0" smtClean="0"/>
                        <a:t>nd</a:t>
                      </a:r>
                      <a:r>
                        <a:rPr lang="en-GB" sz="2000" b="0" dirty="0" smtClean="0"/>
                        <a:t> – 16</a:t>
                      </a:r>
                      <a:r>
                        <a:rPr lang="en-GB" sz="2000" b="0" baseline="30000" dirty="0" smtClean="0"/>
                        <a:t>th</a:t>
                      </a:r>
                      <a:r>
                        <a:rPr lang="en-GB" sz="2000" b="0" dirty="0" smtClean="0"/>
                        <a:t> February 2012</a:t>
                      </a:r>
                      <a:endParaRPr lang="en-GB" sz="2000" b="0" dirty="0"/>
                    </a:p>
                  </a:txBody>
                  <a:tcPr/>
                </a:tc>
              </a:tr>
              <a:tr h="370840">
                <a:tc>
                  <a:txBody>
                    <a:bodyPr/>
                    <a:lstStyle/>
                    <a:p>
                      <a:pPr>
                        <a:lnSpc>
                          <a:spcPct val="150000"/>
                        </a:lnSpc>
                        <a:spcBef>
                          <a:spcPts val="0"/>
                        </a:spcBef>
                        <a:spcAft>
                          <a:spcPts val="0"/>
                        </a:spcAft>
                      </a:pPr>
                      <a:r>
                        <a:rPr lang="en-GB" sz="2000" b="0" dirty="0" smtClean="0"/>
                        <a:t>ENTSOG General Assembly</a:t>
                      </a:r>
                      <a:r>
                        <a:rPr lang="en-GB" sz="2000" b="0" baseline="0" dirty="0" smtClean="0"/>
                        <a:t> approval</a:t>
                      </a:r>
                      <a:endParaRPr lang="en-GB" sz="2000" b="0" dirty="0"/>
                    </a:p>
                  </a:txBody>
                  <a:tcPr/>
                </a:tc>
                <a:tc>
                  <a:txBody>
                    <a:bodyPr/>
                    <a:lstStyle/>
                    <a:p>
                      <a:pPr>
                        <a:lnSpc>
                          <a:spcPct val="150000"/>
                        </a:lnSpc>
                        <a:spcBef>
                          <a:spcPts val="0"/>
                        </a:spcBef>
                        <a:spcAft>
                          <a:spcPts val="0"/>
                        </a:spcAft>
                      </a:pPr>
                      <a:r>
                        <a:rPr lang="en-GB" sz="2000" b="0" dirty="0" smtClean="0"/>
                        <a:t>March 2012</a:t>
                      </a:r>
                      <a:endParaRPr lang="en-GB" sz="2000" b="0" dirty="0"/>
                    </a:p>
                  </a:txBody>
                  <a:tcPr/>
                </a:tc>
              </a:tr>
              <a:tr h="370840">
                <a:tc>
                  <a:txBody>
                    <a:bodyPr/>
                    <a:lstStyle/>
                    <a:p>
                      <a:pPr>
                        <a:lnSpc>
                          <a:spcPct val="150000"/>
                        </a:lnSpc>
                        <a:spcBef>
                          <a:spcPts val="0"/>
                        </a:spcBef>
                        <a:spcAft>
                          <a:spcPts val="0"/>
                        </a:spcAft>
                      </a:pPr>
                      <a:r>
                        <a:rPr lang="en-GB" sz="2000" b="0" dirty="0" smtClean="0"/>
                        <a:t>Final NC submitted</a:t>
                      </a:r>
                      <a:r>
                        <a:rPr lang="en-GB" sz="2000" b="0" baseline="0" dirty="0" smtClean="0"/>
                        <a:t> to ACER</a:t>
                      </a:r>
                      <a:endParaRPr lang="en-GB" sz="2000" b="0" dirty="0"/>
                    </a:p>
                  </a:txBody>
                  <a:tcPr/>
                </a:tc>
                <a:tc>
                  <a:txBody>
                    <a:bodyPr/>
                    <a:lstStyle/>
                    <a:p>
                      <a:pPr>
                        <a:lnSpc>
                          <a:spcPct val="150000"/>
                        </a:lnSpc>
                        <a:spcBef>
                          <a:spcPts val="0"/>
                        </a:spcBef>
                        <a:spcAft>
                          <a:spcPts val="0"/>
                        </a:spcAft>
                      </a:pPr>
                      <a:r>
                        <a:rPr lang="en-GB" sz="2000" b="0" dirty="0" smtClean="0"/>
                        <a:t>9</a:t>
                      </a:r>
                      <a:r>
                        <a:rPr lang="en-GB" sz="2000" b="0" baseline="30000" dirty="0" smtClean="0"/>
                        <a:t>th</a:t>
                      </a:r>
                      <a:r>
                        <a:rPr lang="en-GB" sz="2000" b="0" dirty="0" smtClean="0"/>
                        <a:t> March 2012</a:t>
                      </a:r>
                      <a:endParaRPr lang="en-GB" sz="2000" b="0" dirty="0"/>
                    </a:p>
                  </a:txBody>
                  <a:tcPr/>
                </a:tc>
              </a:tr>
            </a:tbl>
          </a:graphicData>
        </a:graphic>
      </p:graphicFrame>
    </p:spTree>
    <p:extLst>
      <p:ext uri="{BB962C8B-B14F-4D97-AF65-F5344CB8AC3E}">
        <p14:creationId xmlns:p14="http://schemas.microsoft.com/office/powerpoint/2010/main" xmlns="" val="34875047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bwMode="auto">
          <a:xfrm>
            <a:off x="457200" y="417513"/>
            <a:ext cx="8229600" cy="868362"/>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dirty="0" smtClean="0">
                <a:ea typeface="ＭＳ Ｐゴシック" pitchFamily="34" charset="-128"/>
                <a:cs typeface="Times New Roman" pitchFamily="18" charset="0"/>
              </a:rPr>
              <a:t>Conclusions 1</a:t>
            </a:r>
            <a:endParaRPr lang="en-GB" dirty="0" smtClean="0">
              <a:ea typeface="ＭＳ Ｐゴシック" pitchFamily="34" charset="-128"/>
            </a:endParaRPr>
          </a:p>
        </p:txBody>
      </p:sp>
      <p:sp>
        <p:nvSpPr>
          <p:cNvPr id="11267" name="Slide Number Placeholder 3"/>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400">
                <a:solidFill>
                  <a:schemeClr val="tx1"/>
                </a:solidFill>
                <a:latin typeface="Arial" pitchFamily="34" charset="0"/>
                <a:cs typeface="Arial" pitchFamily="34" charset="0"/>
              </a:defRPr>
            </a:lvl1pPr>
            <a:lvl2pPr marL="742950" indent="-285750" eaLnBrk="0" hangingPunct="0">
              <a:defRPr sz="1400">
                <a:solidFill>
                  <a:schemeClr val="tx1"/>
                </a:solidFill>
                <a:latin typeface="Arial" pitchFamily="34" charset="0"/>
                <a:cs typeface="Arial" pitchFamily="34" charset="0"/>
              </a:defRPr>
            </a:lvl2pPr>
            <a:lvl3pPr marL="1143000" indent="-228600" eaLnBrk="0" hangingPunct="0">
              <a:defRPr sz="1400">
                <a:solidFill>
                  <a:schemeClr val="tx1"/>
                </a:solidFill>
                <a:latin typeface="Arial" pitchFamily="34" charset="0"/>
                <a:cs typeface="Arial" pitchFamily="34" charset="0"/>
              </a:defRPr>
            </a:lvl3pPr>
            <a:lvl4pPr marL="1600200" indent="-228600" eaLnBrk="0" hangingPunct="0">
              <a:defRPr sz="1400">
                <a:solidFill>
                  <a:schemeClr val="tx1"/>
                </a:solidFill>
                <a:latin typeface="Arial" pitchFamily="34" charset="0"/>
                <a:cs typeface="Arial" pitchFamily="34" charset="0"/>
              </a:defRPr>
            </a:lvl4pPr>
            <a:lvl5pPr marL="2057400" indent="-228600" eaLnBrk="0" hangingPunct="0">
              <a:defRPr sz="1400">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sz="1400">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sz="1400">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sz="1400">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sz="1400">
                <a:solidFill>
                  <a:schemeClr val="tx1"/>
                </a:solidFill>
                <a:latin typeface="Arial" pitchFamily="34" charset="0"/>
                <a:cs typeface="Arial" pitchFamily="34" charset="0"/>
              </a:defRPr>
            </a:lvl9pPr>
          </a:lstStyle>
          <a:p>
            <a:pPr eaLnBrk="1" hangingPunct="1"/>
            <a:fld id="{1FFEA427-DC55-46F0-9545-175B52377374}" type="slidenum">
              <a:rPr lang="fr-BE" sz="1200" smtClean="0">
                <a:solidFill>
                  <a:srgbClr val="666666"/>
                </a:solidFill>
                <a:latin typeface="Calibri" pitchFamily="34" charset="0"/>
              </a:rPr>
              <a:pPr eaLnBrk="1" hangingPunct="1"/>
              <a:t>11</a:t>
            </a:fld>
            <a:endParaRPr lang="fr-BE" sz="1200" smtClean="0">
              <a:solidFill>
                <a:srgbClr val="666666"/>
              </a:solidFill>
              <a:latin typeface="Calibri" pitchFamily="34" charset="0"/>
            </a:endParaRPr>
          </a:p>
        </p:txBody>
      </p:sp>
      <p:sp>
        <p:nvSpPr>
          <p:cNvPr id="11268" name="Content Placeholder 23"/>
          <p:cNvSpPr>
            <a:spLocks noGrp="1"/>
          </p:cNvSpPr>
          <p:nvPr>
            <p:ph sz="quarter" idx="11"/>
          </p:nvPr>
        </p:nvSpPr>
        <p:spPr bwMode="auto">
          <a:xfrm>
            <a:off x="542925" y="1124744"/>
            <a:ext cx="8296275" cy="4478338"/>
          </a:xfrm>
          <a:extLst/>
        </p:spPr>
        <p:txBody>
          <a:bodyPr vert="horz" wrap="square" lIns="91440" tIns="45720" rIns="91440" bIns="45720" numCol="1" anchor="t" anchorCtr="0" compatLnSpc="1">
            <a:prstTxWarp prst="textNoShape">
              <a:avLst/>
            </a:prstTxWarp>
          </a:bodyPr>
          <a:lstStyle/>
          <a:p>
            <a:pPr marL="0" indent="0">
              <a:spcBef>
                <a:spcPts val="1200"/>
              </a:spcBef>
              <a:buFont typeface="Arial" charset="0"/>
              <a:buNone/>
              <a:defRPr/>
            </a:pPr>
            <a:r>
              <a:rPr lang="en-GB" sz="2400" b="1" dirty="0" smtClean="0">
                <a:cs typeface="ＭＳ Ｐゴシック"/>
              </a:rPr>
              <a:t>Products</a:t>
            </a:r>
          </a:p>
          <a:p>
            <a:pPr>
              <a:spcBef>
                <a:spcPts val="1200"/>
              </a:spcBef>
              <a:buFont typeface="Calibri" pitchFamily="34" charset="0"/>
              <a:buChar char="•"/>
              <a:defRPr/>
            </a:pPr>
            <a:r>
              <a:rPr lang="en-GB" dirty="0" smtClean="0">
                <a:cs typeface="ＭＳ Ｐゴシック"/>
              </a:rPr>
              <a:t>ENTSOG will recommend to consider a yearly or a quarterly product for longer term sales </a:t>
            </a:r>
          </a:p>
          <a:p>
            <a:pPr marL="0" indent="0">
              <a:spcBef>
                <a:spcPts val="1200"/>
              </a:spcBef>
              <a:buFont typeface="Arial" charset="0"/>
              <a:buNone/>
              <a:defRPr/>
            </a:pPr>
            <a:r>
              <a:rPr lang="en-GB" sz="2400" b="1" dirty="0" smtClean="0">
                <a:cs typeface="ＭＳ Ｐゴシック"/>
              </a:rPr>
              <a:t>Auction design</a:t>
            </a:r>
          </a:p>
          <a:p>
            <a:pPr>
              <a:spcBef>
                <a:spcPts val="1200"/>
              </a:spcBef>
              <a:buFont typeface="Calibri" pitchFamily="34" charset="0"/>
              <a:buChar char="•"/>
              <a:defRPr/>
            </a:pPr>
            <a:r>
              <a:rPr lang="de-DE" dirty="0" smtClean="0">
                <a:cs typeface="ＭＳ Ｐゴシック"/>
              </a:rPr>
              <a:t>ENTSOG </a:t>
            </a:r>
            <a:r>
              <a:rPr lang="de-DE" dirty="0">
                <a:cs typeface="ＭＳ Ｐゴシック"/>
              </a:rPr>
              <a:t>will consult on both single and multiple round </a:t>
            </a:r>
            <a:r>
              <a:rPr lang="de-DE" dirty="0" smtClean="0">
                <a:cs typeface="ＭＳ Ｐゴシック"/>
              </a:rPr>
              <a:t>models</a:t>
            </a:r>
            <a:endParaRPr lang="de-DE" dirty="0">
              <a:cs typeface="ＭＳ Ｐゴシック"/>
            </a:endParaRPr>
          </a:p>
          <a:p>
            <a:pPr>
              <a:spcBef>
                <a:spcPts val="1200"/>
              </a:spcBef>
              <a:buFont typeface="Calibri" pitchFamily="34" charset="0"/>
              <a:buChar char="•"/>
              <a:defRPr/>
            </a:pPr>
            <a:r>
              <a:rPr lang="en-GB" dirty="0" smtClean="0">
                <a:cs typeface="ＭＳ Ｐゴシック"/>
              </a:rPr>
              <a:t>Consideration of unlimited </a:t>
            </a:r>
            <a:r>
              <a:rPr lang="en-GB" dirty="0">
                <a:cs typeface="ＭＳ Ｐゴシック"/>
              </a:rPr>
              <a:t>price steps</a:t>
            </a:r>
          </a:p>
          <a:p>
            <a:pPr>
              <a:spcBef>
                <a:spcPts val="1200"/>
              </a:spcBef>
              <a:buFont typeface="Calibri" pitchFamily="34" charset="0"/>
              <a:buChar char="•"/>
              <a:defRPr/>
            </a:pPr>
            <a:r>
              <a:rPr lang="en-GB" dirty="0" smtClean="0">
                <a:cs typeface="ＭＳ Ｐゴシック"/>
              </a:rPr>
              <a:t>Mechanism to avoid undersell</a:t>
            </a:r>
          </a:p>
          <a:p>
            <a:pPr marL="0" indent="0">
              <a:spcBef>
                <a:spcPts val="1200"/>
              </a:spcBef>
              <a:defRPr/>
            </a:pPr>
            <a:r>
              <a:rPr lang="en-GB" sz="2400" b="1" dirty="0" smtClean="0">
                <a:cs typeface="ＭＳ Ｐゴシック"/>
              </a:rPr>
              <a:t>Sunset Clause</a:t>
            </a:r>
          </a:p>
          <a:p>
            <a:pPr>
              <a:spcBef>
                <a:spcPts val="1200"/>
              </a:spcBef>
              <a:buFont typeface="Calibri" pitchFamily="34" charset="0"/>
              <a:buChar char="•"/>
              <a:defRPr/>
            </a:pPr>
            <a:r>
              <a:rPr lang="en-GB" dirty="0" smtClean="0">
                <a:cs typeface="ＭＳ Ｐゴシック"/>
              </a:rPr>
              <a:t>Sunset Clause work in progress</a:t>
            </a:r>
          </a:p>
          <a:p>
            <a:pPr>
              <a:spcBef>
                <a:spcPts val="1200"/>
              </a:spcBef>
              <a:buFont typeface="Calibri" pitchFamily="34" charset="0"/>
              <a:buChar char="•"/>
              <a:defRPr/>
            </a:pPr>
            <a:r>
              <a:rPr lang="en-GB" dirty="0" smtClean="0">
                <a:cs typeface="ＭＳ Ｐゴシック"/>
              </a:rPr>
              <a:t>Default Rule options to be consulted </a:t>
            </a:r>
            <a:endParaRPr lang="en-GB" dirty="0">
              <a:cs typeface="ＭＳ Ｐゴシック"/>
            </a:endParaRPr>
          </a:p>
        </p:txBody>
      </p:sp>
    </p:spTree>
    <p:extLst>
      <p:ext uri="{BB962C8B-B14F-4D97-AF65-F5344CB8AC3E}">
        <p14:creationId xmlns:p14="http://schemas.microsoft.com/office/powerpoint/2010/main" xmlns="" val="54899107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bwMode="auto">
          <a:xfrm>
            <a:off x="457200" y="417513"/>
            <a:ext cx="8229600" cy="868362"/>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dirty="0" smtClean="0">
                <a:ea typeface="ＭＳ Ｐゴシック" pitchFamily="34" charset="-128"/>
                <a:cs typeface="Times New Roman" pitchFamily="18" charset="0"/>
              </a:rPr>
              <a:t>Conclusions 2</a:t>
            </a:r>
            <a:endParaRPr lang="en-GB" dirty="0" smtClean="0">
              <a:ea typeface="ＭＳ Ｐゴシック" pitchFamily="34" charset="-128"/>
            </a:endParaRPr>
          </a:p>
        </p:txBody>
      </p:sp>
      <p:sp>
        <p:nvSpPr>
          <p:cNvPr id="11267" name="Slide Number Placeholder 3"/>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400">
                <a:solidFill>
                  <a:schemeClr val="tx1"/>
                </a:solidFill>
                <a:latin typeface="Arial" pitchFamily="34" charset="0"/>
                <a:cs typeface="Arial" pitchFamily="34" charset="0"/>
              </a:defRPr>
            </a:lvl1pPr>
            <a:lvl2pPr marL="742950" indent="-285750" eaLnBrk="0" hangingPunct="0">
              <a:defRPr sz="1400">
                <a:solidFill>
                  <a:schemeClr val="tx1"/>
                </a:solidFill>
                <a:latin typeface="Arial" pitchFamily="34" charset="0"/>
                <a:cs typeface="Arial" pitchFamily="34" charset="0"/>
              </a:defRPr>
            </a:lvl2pPr>
            <a:lvl3pPr marL="1143000" indent="-228600" eaLnBrk="0" hangingPunct="0">
              <a:defRPr sz="1400">
                <a:solidFill>
                  <a:schemeClr val="tx1"/>
                </a:solidFill>
                <a:latin typeface="Arial" pitchFamily="34" charset="0"/>
                <a:cs typeface="Arial" pitchFamily="34" charset="0"/>
              </a:defRPr>
            </a:lvl3pPr>
            <a:lvl4pPr marL="1600200" indent="-228600" eaLnBrk="0" hangingPunct="0">
              <a:defRPr sz="1400">
                <a:solidFill>
                  <a:schemeClr val="tx1"/>
                </a:solidFill>
                <a:latin typeface="Arial" pitchFamily="34" charset="0"/>
                <a:cs typeface="Arial" pitchFamily="34" charset="0"/>
              </a:defRPr>
            </a:lvl4pPr>
            <a:lvl5pPr marL="2057400" indent="-228600" eaLnBrk="0" hangingPunct="0">
              <a:defRPr sz="1400">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sz="1400">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sz="1400">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sz="1400">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sz="1400">
                <a:solidFill>
                  <a:schemeClr val="tx1"/>
                </a:solidFill>
                <a:latin typeface="Arial" pitchFamily="34" charset="0"/>
                <a:cs typeface="Arial" pitchFamily="34" charset="0"/>
              </a:defRPr>
            </a:lvl9pPr>
          </a:lstStyle>
          <a:p>
            <a:pPr eaLnBrk="1" hangingPunct="1"/>
            <a:fld id="{1FFEA427-DC55-46F0-9545-175B52377374}" type="slidenum">
              <a:rPr lang="fr-BE" sz="1200" smtClean="0">
                <a:solidFill>
                  <a:srgbClr val="666666"/>
                </a:solidFill>
                <a:latin typeface="Calibri" pitchFamily="34" charset="0"/>
              </a:rPr>
              <a:pPr eaLnBrk="1" hangingPunct="1"/>
              <a:t>12</a:t>
            </a:fld>
            <a:endParaRPr lang="fr-BE" sz="1200" smtClean="0">
              <a:solidFill>
                <a:srgbClr val="666666"/>
              </a:solidFill>
              <a:latin typeface="Calibri" pitchFamily="34" charset="0"/>
            </a:endParaRPr>
          </a:p>
        </p:txBody>
      </p:sp>
      <p:sp>
        <p:nvSpPr>
          <p:cNvPr id="11268" name="Content Placeholder 23"/>
          <p:cNvSpPr>
            <a:spLocks noGrp="1"/>
          </p:cNvSpPr>
          <p:nvPr>
            <p:ph sz="quarter" idx="11"/>
          </p:nvPr>
        </p:nvSpPr>
        <p:spPr bwMode="auto">
          <a:xfrm>
            <a:off x="542925" y="1219200"/>
            <a:ext cx="8296275" cy="4478338"/>
          </a:xfrm>
          <a:extLst/>
        </p:spPr>
        <p:txBody>
          <a:bodyPr vert="horz" wrap="square" lIns="91440" tIns="45720" rIns="91440" bIns="45720" numCol="1" anchor="t" anchorCtr="0" compatLnSpc="1">
            <a:prstTxWarp prst="textNoShape">
              <a:avLst/>
            </a:prstTxWarp>
          </a:bodyPr>
          <a:lstStyle/>
          <a:p>
            <a:pPr marL="0" indent="0">
              <a:spcBef>
                <a:spcPts val="1200"/>
              </a:spcBef>
              <a:buFont typeface="Arial" charset="0"/>
              <a:buNone/>
              <a:defRPr/>
            </a:pPr>
            <a:r>
              <a:rPr lang="en-GB" sz="2400" b="1" dirty="0" smtClean="0">
                <a:cs typeface="ＭＳ Ｐゴシック"/>
              </a:rPr>
              <a:t>Interruptible capacity</a:t>
            </a:r>
          </a:p>
          <a:p>
            <a:pPr>
              <a:spcBef>
                <a:spcPts val="1200"/>
              </a:spcBef>
              <a:buFont typeface="Calibri" pitchFamily="34" charset="0"/>
              <a:buChar char="•"/>
              <a:defRPr/>
            </a:pPr>
            <a:r>
              <a:rPr lang="en-GB" dirty="0" smtClean="0">
                <a:cs typeface="ＭＳ Ｐゴシック"/>
              </a:rPr>
              <a:t>Interruptible allocations follows firm procedure</a:t>
            </a:r>
          </a:p>
          <a:p>
            <a:pPr>
              <a:spcBef>
                <a:spcPts val="1200"/>
              </a:spcBef>
              <a:buFont typeface="Calibri" pitchFamily="34" charset="0"/>
              <a:buChar char="•"/>
              <a:defRPr/>
            </a:pPr>
            <a:r>
              <a:rPr lang="en-GB" dirty="0" smtClean="0">
                <a:cs typeface="ＭＳ Ｐゴシック"/>
              </a:rPr>
              <a:t>Interruption procedure clarified (time stamp, then pro-rata)</a:t>
            </a:r>
          </a:p>
          <a:p>
            <a:pPr>
              <a:spcBef>
                <a:spcPts val="1200"/>
              </a:spcBef>
              <a:buFont typeface="Calibri" pitchFamily="34" charset="0"/>
              <a:buChar char="•"/>
              <a:defRPr/>
            </a:pPr>
            <a:r>
              <a:rPr lang="en-GB" dirty="0" smtClean="0">
                <a:cs typeface="ＭＳ Ｐゴシック"/>
              </a:rPr>
              <a:t>Reasons for interruptions (non-exhaustive list)</a:t>
            </a:r>
            <a:endParaRPr lang="en-GB" dirty="0">
              <a:cs typeface="ＭＳ Ｐゴシック"/>
            </a:endParaRPr>
          </a:p>
          <a:p>
            <a:pPr marL="0" indent="0">
              <a:spcBef>
                <a:spcPts val="1200"/>
              </a:spcBef>
              <a:buFont typeface="Arial" charset="0"/>
              <a:buNone/>
              <a:defRPr/>
            </a:pPr>
            <a:r>
              <a:rPr lang="en-GB" sz="2400" b="1" dirty="0" smtClean="0">
                <a:cs typeface="ＭＳ Ｐゴシック"/>
              </a:rPr>
              <a:t>Tariffs</a:t>
            </a:r>
            <a:endParaRPr lang="en-GB" sz="2400" b="1" dirty="0">
              <a:cs typeface="ＭＳ Ｐゴシック"/>
            </a:endParaRPr>
          </a:p>
          <a:p>
            <a:pPr>
              <a:spcBef>
                <a:spcPts val="1200"/>
              </a:spcBef>
              <a:buFont typeface="Calibri" pitchFamily="34" charset="0"/>
              <a:buChar char="•"/>
              <a:defRPr/>
            </a:pPr>
            <a:r>
              <a:rPr lang="de-DE" dirty="0" smtClean="0">
                <a:cs typeface="ＭＳ Ｐゴシック"/>
              </a:rPr>
              <a:t>Reserve price = regulated tariff</a:t>
            </a:r>
          </a:p>
          <a:p>
            <a:pPr>
              <a:spcBef>
                <a:spcPts val="1200"/>
              </a:spcBef>
              <a:buFont typeface="Calibri" pitchFamily="34" charset="0"/>
              <a:buChar char="•"/>
              <a:defRPr/>
            </a:pPr>
            <a:r>
              <a:rPr lang="de-DE" dirty="0" smtClean="0">
                <a:cs typeface="ＭＳ Ｐゴシック"/>
              </a:rPr>
              <a:t>Floating vs. fixed price, split of auction revenues, </a:t>
            </a:r>
            <a:br>
              <a:rPr lang="de-DE" dirty="0" smtClean="0">
                <a:cs typeface="ＭＳ Ｐゴシック"/>
              </a:rPr>
            </a:br>
            <a:r>
              <a:rPr lang="de-DE" dirty="0" smtClean="0">
                <a:cs typeface="ＭＳ Ｐゴシック"/>
              </a:rPr>
              <a:t>over and under recovery, etc.</a:t>
            </a:r>
          </a:p>
          <a:p>
            <a:pPr marL="0" indent="0">
              <a:spcBef>
                <a:spcPts val="1200"/>
              </a:spcBef>
              <a:defRPr/>
            </a:pPr>
            <a:r>
              <a:rPr lang="en-GB" sz="2400" b="1" dirty="0" smtClean="0">
                <a:cs typeface="ＭＳ Ｐゴシック"/>
              </a:rPr>
              <a:t>Handbook</a:t>
            </a:r>
          </a:p>
          <a:p>
            <a:pPr>
              <a:spcBef>
                <a:spcPts val="1200"/>
              </a:spcBef>
              <a:buFont typeface="Calibri" pitchFamily="34" charset="0"/>
              <a:buChar char="•"/>
              <a:defRPr/>
            </a:pPr>
            <a:r>
              <a:rPr lang="en-GB" dirty="0" smtClean="0">
                <a:cs typeface="ＭＳ Ｐゴシック"/>
              </a:rPr>
              <a:t>Work assuming there is no handbook but code modification critical</a:t>
            </a:r>
            <a:endParaRPr lang="en-GB" dirty="0">
              <a:cs typeface="ＭＳ Ｐゴシック"/>
            </a:endParaRPr>
          </a:p>
        </p:txBody>
      </p:sp>
    </p:spTree>
    <p:extLst>
      <p:ext uri="{BB962C8B-B14F-4D97-AF65-F5344CB8AC3E}">
        <p14:creationId xmlns:p14="http://schemas.microsoft.com/office/powerpoint/2010/main" xmlns="" val="241197913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Number Placeholder 2"/>
          <p:cNvSpPr>
            <a:spLocks noGrp="1"/>
          </p:cNvSpPr>
          <p:nvPr>
            <p:ph type="sldNum" sz="quarter" idx="4294967295"/>
          </p:nvPr>
        </p:nvSpPr>
        <p:spPr bwMode="auto">
          <a:xfrm>
            <a:off x="6553200" y="6356350"/>
            <a:ext cx="2133600" cy="365125"/>
          </a:xfrm>
          <a:prstGeom prst="rect">
            <a:avLst/>
          </a:prstGeom>
          <a:ln>
            <a:miter lim="800000"/>
            <a:headEnd/>
            <a:tailEnd/>
          </a:ln>
        </p:spPr>
        <p:txBody>
          <a:bodyPr/>
          <a:lstStyle/>
          <a:p>
            <a:pPr>
              <a:defRPr/>
            </a:pPr>
            <a:fld id="{96A14295-6D4A-47C2-B371-F30B1590D0E6}" type="slidenum">
              <a:rPr lang="fr-BE" smtClean="0">
                <a:latin typeface="+mn-lt"/>
              </a:rPr>
              <a:pPr>
                <a:defRPr/>
              </a:pPr>
              <a:t>13</a:t>
            </a:fld>
            <a:endParaRPr lang="fr-BE" smtClean="0">
              <a:latin typeface="+mn-lt"/>
            </a:endParaRPr>
          </a:p>
        </p:txBody>
      </p:sp>
      <p:sp>
        <p:nvSpPr>
          <p:cNvPr id="4" name="Titre 1"/>
          <p:cNvSpPr>
            <a:spLocks noGrp="1"/>
          </p:cNvSpPr>
          <p:nvPr>
            <p:ph type="title"/>
          </p:nvPr>
        </p:nvSpPr>
        <p:spPr bwMode="auto">
          <a:xfrm>
            <a:off x="454025" y="2420888"/>
            <a:ext cx="8229600" cy="868363"/>
          </a:xfrm>
          <a:ln>
            <a:miter lim="800000"/>
            <a:headEnd/>
            <a:tailEnd/>
          </a:ln>
        </p:spPr>
        <p:txBody>
          <a:bodyPr vert="horz" wrap="square" lIns="91440" tIns="45720" rIns="91440" bIns="45720" numCol="1" anchor="t" anchorCtr="0" compatLnSpc="1">
            <a:prstTxWarp prst="textNoShape">
              <a:avLst/>
            </a:prstTxWarp>
          </a:bodyPr>
          <a:lstStyle/>
          <a:p>
            <a:pPr>
              <a:defRPr/>
            </a:pPr>
            <a:r>
              <a:rPr lang="en-GB" sz="4000" dirty="0" smtClean="0">
                <a:latin typeface="+mn-lt"/>
                <a:cs typeface="+mj-cs"/>
              </a:rPr>
              <a:t>Thank You</a:t>
            </a:r>
          </a:p>
        </p:txBody>
      </p:sp>
    </p:spTree>
    <p:extLst>
      <p:ext uri="{BB962C8B-B14F-4D97-AF65-F5344CB8AC3E}">
        <p14:creationId xmlns:p14="http://schemas.microsoft.com/office/powerpoint/2010/main" xmlns="" val="145744838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Number Placeholder 2"/>
          <p:cNvSpPr>
            <a:spLocks noGrp="1"/>
          </p:cNvSpPr>
          <p:nvPr>
            <p:ph type="sldNum" sz="quarter" idx="4294967295"/>
          </p:nvPr>
        </p:nvSpPr>
        <p:spPr bwMode="auto">
          <a:xfrm>
            <a:off x="6553200" y="6356350"/>
            <a:ext cx="2133600" cy="365125"/>
          </a:xfrm>
          <a:prstGeom prst="rect">
            <a:avLst/>
          </a:prstGeom>
          <a:ln>
            <a:miter lim="800000"/>
            <a:headEnd/>
            <a:tailEnd/>
          </a:ln>
        </p:spPr>
        <p:txBody>
          <a:bodyPr/>
          <a:lstStyle/>
          <a:p>
            <a:pPr>
              <a:defRPr/>
            </a:pPr>
            <a:fld id="{96A14295-6D4A-47C2-B371-F30B1590D0E6}" type="slidenum">
              <a:rPr lang="fr-BE" smtClean="0">
                <a:latin typeface="+mn-lt"/>
              </a:rPr>
              <a:pPr>
                <a:defRPr/>
              </a:pPr>
              <a:t>14</a:t>
            </a:fld>
            <a:endParaRPr lang="fr-BE" smtClean="0">
              <a:latin typeface="+mn-lt"/>
            </a:endParaRPr>
          </a:p>
        </p:txBody>
      </p:sp>
      <p:sp>
        <p:nvSpPr>
          <p:cNvPr id="4" name="Titre 1"/>
          <p:cNvSpPr>
            <a:spLocks noGrp="1"/>
          </p:cNvSpPr>
          <p:nvPr>
            <p:ph type="title"/>
          </p:nvPr>
        </p:nvSpPr>
        <p:spPr bwMode="auto">
          <a:xfrm>
            <a:off x="454025" y="2420888"/>
            <a:ext cx="8229600" cy="868363"/>
          </a:xfrm>
          <a:ln>
            <a:miter lim="800000"/>
            <a:headEnd/>
            <a:tailEnd/>
          </a:ln>
        </p:spPr>
        <p:txBody>
          <a:bodyPr vert="horz" wrap="square" lIns="91440" tIns="45720" rIns="91440" bIns="45720" numCol="1" anchor="t" anchorCtr="0" compatLnSpc="1">
            <a:prstTxWarp prst="textNoShape">
              <a:avLst/>
            </a:prstTxWarp>
          </a:bodyPr>
          <a:lstStyle/>
          <a:p>
            <a:pPr>
              <a:defRPr/>
            </a:pPr>
            <a:r>
              <a:rPr lang="en-GB" sz="4000" dirty="0" smtClean="0">
                <a:latin typeface="+mn-lt"/>
                <a:cs typeface="+mj-cs"/>
              </a:rPr>
              <a:t>Back Up</a:t>
            </a:r>
          </a:p>
        </p:txBody>
      </p:sp>
    </p:spTree>
    <p:extLst>
      <p:ext uri="{BB962C8B-B14F-4D97-AF65-F5344CB8AC3E}">
        <p14:creationId xmlns:p14="http://schemas.microsoft.com/office/powerpoint/2010/main" xmlns="" val="145744838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4"/>
          <p:cNvSpPr txBox="1">
            <a:spLocks noGrp="1"/>
          </p:cNvSpPr>
          <p:nvPr>
            <p:ph type="ctrTitle"/>
          </p:nvPr>
        </p:nvSpPr>
        <p:spPr bwMode="auto">
          <a:xfrm>
            <a:off x="611188" y="2492375"/>
            <a:ext cx="7929562" cy="85725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a:r>
              <a:rPr lang="en-GB" sz="4000" dirty="0" smtClean="0">
                <a:ea typeface="ＭＳ Ｐゴシック" pitchFamily="34" charset="-128"/>
              </a:rPr>
              <a:t>ENTSOG Capacity Workshop</a:t>
            </a:r>
          </a:p>
        </p:txBody>
      </p:sp>
      <p:sp>
        <p:nvSpPr>
          <p:cNvPr id="14340" name="Sous-titre 2"/>
          <p:cNvSpPr txBox="1">
            <a:spLocks noChangeArrowheads="1"/>
          </p:cNvSpPr>
          <p:nvPr/>
        </p:nvSpPr>
        <p:spPr bwMode="auto">
          <a:xfrm>
            <a:off x="1331913" y="5805488"/>
            <a:ext cx="6400800" cy="323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1"/>
          <a:lstStyle>
            <a:lvl1pPr eaLnBrk="0" hangingPunct="0">
              <a:defRPr sz="1400">
                <a:solidFill>
                  <a:schemeClr val="tx1"/>
                </a:solidFill>
                <a:latin typeface="Arial" pitchFamily="34" charset="0"/>
                <a:cs typeface="Arial" pitchFamily="34" charset="0"/>
              </a:defRPr>
            </a:lvl1pPr>
            <a:lvl2pPr marL="37931725" indent="-37474525" eaLnBrk="0" hangingPunct="0">
              <a:defRPr sz="1400">
                <a:solidFill>
                  <a:schemeClr val="tx1"/>
                </a:solidFill>
                <a:latin typeface="Arial" pitchFamily="34" charset="0"/>
                <a:cs typeface="Arial" pitchFamily="34" charset="0"/>
              </a:defRPr>
            </a:lvl2pPr>
            <a:lvl3pPr eaLnBrk="0" hangingPunct="0">
              <a:defRPr sz="1400">
                <a:solidFill>
                  <a:schemeClr val="tx1"/>
                </a:solidFill>
                <a:latin typeface="Arial" pitchFamily="34" charset="0"/>
                <a:cs typeface="Arial" pitchFamily="34" charset="0"/>
              </a:defRPr>
            </a:lvl3pPr>
            <a:lvl4pPr eaLnBrk="0" hangingPunct="0">
              <a:defRPr sz="1400">
                <a:solidFill>
                  <a:schemeClr val="tx1"/>
                </a:solidFill>
                <a:latin typeface="Arial" pitchFamily="34" charset="0"/>
                <a:cs typeface="Arial" pitchFamily="34" charset="0"/>
              </a:defRPr>
            </a:lvl4pPr>
            <a:lvl5pPr eaLnBrk="0" hangingPunct="0">
              <a:defRPr sz="1400">
                <a:solidFill>
                  <a:schemeClr val="tx1"/>
                </a:solidFill>
                <a:latin typeface="Arial" pitchFamily="34" charset="0"/>
                <a:cs typeface="Arial" pitchFamily="34" charset="0"/>
              </a:defRPr>
            </a:lvl5pPr>
            <a:lvl6pPr marL="457200" eaLnBrk="0" fontAlgn="base" hangingPunct="0">
              <a:spcBef>
                <a:spcPct val="0"/>
              </a:spcBef>
              <a:spcAft>
                <a:spcPct val="0"/>
              </a:spcAft>
              <a:defRPr sz="1400">
                <a:solidFill>
                  <a:schemeClr val="tx1"/>
                </a:solidFill>
                <a:latin typeface="Arial" pitchFamily="34" charset="0"/>
                <a:cs typeface="Arial" pitchFamily="34" charset="0"/>
              </a:defRPr>
            </a:lvl6pPr>
            <a:lvl7pPr marL="914400" eaLnBrk="0" fontAlgn="base" hangingPunct="0">
              <a:spcBef>
                <a:spcPct val="0"/>
              </a:spcBef>
              <a:spcAft>
                <a:spcPct val="0"/>
              </a:spcAft>
              <a:defRPr sz="1400">
                <a:solidFill>
                  <a:schemeClr val="tx1"/>
                </a:solidFill>
                <a:latin typeface="Arial" pitchFamily="34" charset="0"/>
                <a:cs typeface="Arial" pitchFamily="34" charset="0"/>
              </a:defRPr>
            </a:lvl7pPr>
            <a:lvl8pPr marL="1371600" eaLnBrk="0" fontAlgn="base" hangingPunct="0">
              <a:spcBef>
                <a:spcPct val="0"/>
              </a:spcBef>
              <a:spcAft>
                <a:spcPct val="0"/>
              </a:spcAft>
              <a:defRPr sz="1400">
                <a:solidFill>
                  <a:schemeClr val="tx1"/>
                </a:solidFill>
                <a:latin typeface="Arial" pitchFamily="34" charset="0"/>
                <a:cs typeface="Arial" pitchFamily="34" charset="0"/>
              </a:defRPr>
            </a:lvl8pPr>
            <a:lvl9pPr marL="1828800" eaLnBrk="0" fontAlgn="base" hangingPunct="0">
              <a:spcBef>
                <a:spcPct val="0"/>
              </a:spcBef>
              <a:spcAft>
                <a:spcPct val="0"/>
              </a:spcAft>
              <a:defRPr sz="1400">
                <a:solidFill>
                  <a:schemeClr val="tx1"/>
                </a:solidFill>
                <a:latin typeface="Arial" pitchFamily="34" charset="0"/>
                <a:cs typeface="Arial" pitchFamily="34" charset="0"/>
              </a:defRPr>
            </a:lvl9pPr>
          </a:lstStyle>
          <a:p>
            <a:pPr algn="ctr" eaLnBrk="1"/>
            <a:r>
              <a:rPr lang="en-US" sz="1800" b="1" dirty="0">
                <a:solidFill>
                  <a:schemeClr val="bg1">
                    <a:lumMod val="50000"/>
                  </a:schemeClr>
                </a:solidFill>
                <a:latin typeface="+mj-lt"/>
              </a:rPr>
              <a:t> </a:t>
            </a:r>
            <a:r>
              <a:rPr lang="en-US" sz="1800" b="1" dirty="0" smtClean="0">
                <a:solidFill>
                  <a:schemeClr val="bg1">
                    <a:lumMod val="50000"/>
                  </a:schemeClr>
                </a:solidFill>
                <a:latin typeface="+mj-lt"/>
              </a:rPr>
              <a:t>20</a:t>
            </a:r>
            <a:r>
              <a:rPr lang="en-US" sz="1800" b="1" baseline="30000" dirty="0" smtClean="0">
                <a:solidFill>
                  <a:schemeClr val="bg1">
                    <a:lumMod val="50000"/>
                  </a:schemeClr>
                </a:solidFill>
                <a:latin typeface="+mj-lt"/>
              </a:rPr>
              <a:t>th</a:t>
            </a:r>
            <a:r>
              <a:rPr lang="en-US" sz="1800" b="1" dirty="0" smtClean="0">
                <a:solidFill>
                  <a:schemeClr val="bg1">
                    <a:lumMod val="50000"/>
                  </a:schemeClr>
                </a:solidFill>
                <a:latin typeface="+mj-lt"/>
              </a:rPr>
              <a:t> </a:t>
            </a:r>
            <a:r>
              <a:rPr lang="en-US" sz="1800" b="1" dirty="0">
                <a:solidFill>
                  <a:schemeClr val="bg1">
                    <a:lumMod val="50000"/>
                  </a:schemeClr>
                </a:solidFill>
                <a:latin typeface="+mj-lt"/>
              </a:rPr>
              <a:t>October 2011</a:t>
            </a:r>
            <a:endParaRPr lang="fr-BE" sz="1800" b="1" dirty="0">
              <a:solidFill>
                <a:schemeClr val="bg1">
                  <a:lumMod val="50000"/>
                </a:schemeClr>
              </a:solidFill>
              <a:latin typeface="+mj-lt"/>
            </a:endParaRPr>
          </a:p>
        </p:txBody>
      </p:sp>
      <p:sp>
        <p:nvSpPr>
          <p:cNvPr id="7" name="Subtitle 5"/>
          <p:cNvSpPr txBox="1">
            <a:spLocks/>
          </p:cNvSpPr>
          <p:nvPr/>
        </p:nvSpPr>
        <p:spPr bwMode="auto">
          <a:xfrm>
            <a:off x="353219" y="3645024"/>
            <a:ext cx="8358187" cy="676275"/>
          </a:xfrm>
          <a:prstGeom prst="rect">
            <a:avLst/>
          </a:prstGeo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0" indent="0" algn="ctr" rtl="0" eaLnBrk="0" fontAlgn="base" hangingPunct="0">
              <a:spcBef>
                <a:spcPct val="20000"/>
              </a:spcBef>
              <a:spcAft>
                <a:spcPct val="0"/>
              </a:spcAft>
              <a:buFont typeface="Arial" pitchFamily="34" charset="0"/>
              <a:buNone/>
              <a:defRPr sz="2100" kern="1200" baseline="0">
                <a:solidFill>
                  <a:srgbClr val="666666"/>
                </a:solidFill>
                <a:latin typeface="Calibri" pitchFamily="34" charset="0"/>
                <a:ea typeface="ＭＳ Ｐゴシック" charset="-128"/>
                <a:cs typeface="ＭＳ Ｐゴシック" charset="-128"/>
              </a:defRPr>
            </a:lvl1pPr>
            <a:lvl2pPr marL="457200" indent="0" algn="ctr" rtl="0" eaLnBrk="0" fontAlgn="base" hangingPunct="0">
              <a:spcBef>
                <a:spcPct val="20000"/>
              </a:spcBef>
              <a:spcAft>
                <a:spcPct val="0"/>
              </a:spcAft>
              <a:buFont typeface="Arial" pitchFamily="34" charset="0"/>
              <a:buNone/>
              <a:defRPr sz="2800" kern="1200">
                <a:solidFill>
                  <a:schemeClr val="tx1">
                    <a:tint val="75000"/>
                  </a:schemeClr>
                </a:solidFill>
                <a:latin typeface="+mn-lt"/>
                <a:ea typeface="ＭＳ Ｐゴシック" pitchFamily="-111" charset="-128"/>
                <a:cs typeface="ＭＳ Ｐゴシック"/>
              </a:defRPr>
            </a:lvl2pPr>
            <a:lvl3pPr marL="914400" indent="0" algn="ctr" rtl="0" eaLnBrk="0" fontAlgn="base" hangingPunct="0">
              <a:spcBef>
                <a:spcPct val="20000"/>
              </a:spcBef>
              <a:spcAft>
                <a:spcPct val="0"/>
              </a:spcAft>
              <a:buFont typeface="Arial" pitchFamily="34" charset="0"/>
              <a:buNone/>
              <a:defRPr sz="2400" kern="1200">
                <a:solidFill>
                  <a:schemeClr val="tx1">
                    <a:tint val="75000"/>
                  </a:schemeClr>
                </a:solidFill>
                <a:latin typeface="+mn-lt"/>
                <a:ea typeface="ＭＳ Ｐゴシック" pitchFamily="-111" charset="-128"/>
                <a:cs typeface="ＭＳ Ｐゴシック"/>
              </a:defRPr>
            </a:lvl3pPr>
            <a:lvl4pPr marL="1371600" indent="0" algn="ctr" rtl="0" eaLnBrk="0" fontAlgn="base" hangingPunct="0">
              <a:spcBef>
                <a:spcPct val="20000"/>
              </a:spcBef>
              <a:spcAft>
                <a:spcPct val="0"/>
              </a:spcAft>
              <a:buFont typeface="Arial" pitchFamily="34" charset="0"/>
              <a:buNone/>
              <a:defRPr sz="2000" kern="1200">
                <a:solidFill>
                  <a:schemeClr val="tx1">
                    <a:tint val="75000"/>
                  </a:schemeClr>
                </a:solidFill>
                <a:latin typeface="+mn-lt"/>
                <a:ea typeface="ＭＳ Ｐゴシック" pitchFamily="-111" charset="-128"/>
                <a:cs typeface="ＭＳ Ｐゴシック"/>
              </a:defRPr>
            </a:lvl4pPr>
            <a:lvl5pPr marL="1828800" indent="0" algn="ctr" rtl="0" eaLnBrk="0" fontAlgn="base" hangingPunct="0">
              <a:spcBef>
                <a:spcPct val="20000"/>
              </a:spcBef>
              <a:spcAft>
                <a:spcPct val="0"/>
              </a:spcAft>
              <a:buFont typeface="Arial" pitchFamily="34" charset="0"/>
              <a:buNone/>
              <a:defRPr sz="2000" kern="1200">
                <a:solidFill>
                  <a:schemeClr val="tx1">
                    <a:tint val="75000"/>
                  </a:schemeClr>
                </a:solidFill>
                <a:latin typeface="+mn-lt"/>
                <a:ea typeface="ＭＳ Ｐゴシック" pitchFamily="-111" charset="-128"/>
                <a:cs typeface="ＭＳ Ｐゴシック"/>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eaLnBrk="1" hangingPunct="1">
              <a:defRPr/>
            </a:pPr>
            <a:r>
              <a:rPr lang="en-GB" sz="2800" b="1" dirty="0" smtClean="0">
                <a:solidFill>
                  <a:srgbClr val="B4D13B"/>
                </a:solidFill>
                <a:ea typeface="ＭＳ Ｐゴシック"/>
                <a:cs typeface="ＭＳ Ｐゴシック"/>
              </a:rPr>
              <a:t>Set of Capacity Products and Auction Algorithm</a:t>
            </a:r>
            <a:endParaRPr lang="en-GB" sz="2800" b="1" dirty="0" smtClean="0">
              <a:solidFill>
                <a:schemeClr val="tx1"/>
              </a:solidFill>
              <a:ea typeface="ＭＳ Ｐゴシック"/>
              <a:cs typeface="ＭＳ Ｐゴシック"/>
            </a:endParaRPr>
          </a:p>
        </p:txBody>
      </p:sp>
    </p:spTree>
    <p:extLst>
      <p:ext uri="{BB962C8B-B14F-4D97-AF65-F5344CB8AC3E}">
        <p14:creationId xmlns:p14="http://schemas.microsoft.com/office/powerpoint/2010/main" xmlns="" val="1491261627"/>
      </p:ext>
    </p:extLst>
  </p:cSld>
  <p:clrMapOvr>
    <a:masterClrMapping/>
  </p:clrMapOvr>
  <p:transition spd="slow"/>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Espace réservé du numéro de diapositive 5"/>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400">
                <a:solidFill>
                  <a:schemeClr val="tx1"/>
                </a:solidFill>
                <a:latin typeface="Arial" pitchFamily="34" charset="0"/>
                <a:cs typeface="Arial" pitchFamily="34" charset="0"/>
              </a:defRPr>
            </a:lvl1pPr>
            <a:lvl2pPr marL="37931725" indent="-37474525" eaLnBrk="0" hangingPunct="0">
              <a:defRPr sz="1400">
                <a:solidFill>
                  <a:schemeClr val="tx1"/>
                </a:solidFill>
                <a:latin typeface="Arial" pitchFamily="34" charset="0"/>
                <a:cs typeface="Arial" pitchFamily="34" charset="0"/>
              </a:defRPr>
            </a:lvl2pPr>
            <a:lvl3pPr eaLnBrk="0" hangingPunct="0">
              <a:defRPr sz="1400">
                <a:solidFill>
                  <a:schemeClr val="tx1"/>
                </a:solidFill>
                <a:latin typeface="Arial" pitchFamily="34" charset="0"/>
                <a:cs typeface="Arial" pitchFamily="34" charset="0"/>
              </a:defRPr>
            </a:lvl3pPr>
            <a:lvl4pPr eaLnBrk="0" hangingPunct="0">
              <a:defRPr sz="1400">
                <a:solidFill>
                  <a:schemeClr val="tx1"/>
                </a:solidFill>
                <a:latin typeface="Arial" pitchFamily="34" charset="0"/>
                <a:cs typeface="Arial" pitchFamily="34" charset="0"/>
              </a:defRPr>
            </a:lvl4pPr>
            <a:lvl5pPr eaLnBrk="0" hangingPunct="0">
              <a:defRPr sz="1400">
                <a:solidFill>
                  <a:schemeClr val="tx1"/>
                </a:solidFill>
                <a:latin typeface="Arial" pitchFamily="34" charset="0"/>
                <a:cs typeface="Arial" pitchFamily="34" charset="0"/>
              </a:defRPr>
            </a:lvl5pPr>
            <a:lvl6pPr marL="457200" eaLnBrk="0" fontAlgn="base" hangingPunct="0">
              <a:spcBef>
                <a:spcPct val="0"/>
              </a:spcBef>
              <a:spcAft>
                <a:spcPct val="0"/>
              </a:spcAft>
              <a:defRPr sz="1400">
                <a:solidFill>
                  <a:schemeClr val="tx1"/>
                </a:solidFill>
                <a:latin typeface="Arial" pitchFamily="34" charset="0"/>
                <a:cs typeface="Arial" pitchFamily="34" charset="0"/>
              </a:defRPr>
            </a:lvl6pPr>
            <a:lvl7pPr marL="914400" eaLnBrk="0" fontAlgn="base" hangingPunct="0">
              <a:spcBef>
                <a:spcPct val="0"/>
              </a:spcBef>
              <a:spcAft>
                <a:spcPct val="0"/>
              </a:spcAft>
              <a:defRPr sz="1400">
                <a:solidFill>
                  <a:schemeClr val="tx1"/>
                </a:solidFill>
                <a:latin typeface="Arial" pitchFamily="34" charset="0"/>
                <a:cs typeface="Arial" pitchFamily="34" charset="0"/>
              </a:defRPr>
            </a:lvl7pPr>
            <a:lvl8pPr marL="1371600" eaLnBrk="0" fontAlgn="base" hangingPunct="0">
              <a:spcBef>
                <a:spcPct val="0"/>
              </a:spcBef>
              <a:spcAft>
                <a:spcPct val="0"/>
              </a:spcAft>
              <a:defRPr sz="1400">
                <a:solidFill>
                  <a:schemeClr val="tx1"/>
                </a:solidFill>
                <a:latin typeface="Arial" pitchFamily="34" charset="0"/>
                <a:cs typeface="Arial" pitchFamily="34" charset="0"/>
              </a:defRPr>
            </a:lvl8pPr>
            <a:lvl9pPr marL="1828800" eaLnBrk="0" fontAlgn="base" hangingPunct="0">
              <a:spcBef>
                <a:spcPct val="0"/>
              </a:spcBef>
              <a:spcAft>
                <a:spcPct val="0"/>
              </a:spcAft>
              <a:defRPr sz="1400">
                <a:solidFill>
                  <a:schemeClr val="tx1"/>
                </a:solidFill>
                <a:latin typeface="Arial" pitchFamily="34" charset="0"/>
                <a:cs typeface="Arial" pitchFamily="34" charset="0"/>
              </a:defRPr>
            </a:lvl9pPr>
          </a:lstStyle>
          <a:p>
            <a:pPr eaLnBrk="1" hangingPunct="1"/>
            <a:fld id="{33BC0360-F71E-439F-BDD8-FE607A2EDE2C}" type="slidenum">
              <a:rPr lang="fr-BE" sz="1200">
                <a:solidFill>
                  <a:srgbClr val="666666"/>
                </a:solidFill>
                <a:latin typeface="Calibri" pitchFamily="34" charset="0"/>
              </a:rPr>
              <a:pPr eaLnBrk="1" hangingPunct="1"/>
              <a:t>16</a:t>
            </a:fld>
            <a:endParaRPr lang="fr-BE" sz="1200">
              <a:solidFill>
                <a:srgbClr val="666666"/>
              </a:solidFill>
              <a:latin typeface="Calibri" pitchFamily="34" charset="0"/>
            </a:endParaRPr>
          </a:p>
        </p:txBody>
      </p:sp>
      <p:sp>
        <p:nvSpPr>
          <p:cNvPr id="15363" name="Rectangle 2"/>
          <p:cNvSpPr>
            <a:spLocks noGrp="1" noChangeArrowheads="1"/>
          </p:cNvSpPr>
          <p:nvPr>
            <p:ph type="title" idx="4294967295"/>
          </p:nvPr>
        </p:nvSpPr>
        <p:spPr bwMode="auto">
          <a:xfrm>
            <a:off x="457200" y="414338"/>
            <a:ext cx="8229600" cy="7112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it-IT" sz="3200" b="1" dirty="0" smtClean="0">
                <a:solidFill>
                  <a:srgbClr val="2A3F82"/>
                </a:solidFill>
                <a:ea typeface="ＭＳ Ｐゴシック" pitchFamily="34" charset="-128"/>
                <a:cs typeface="Arial" pitchFamily="34" charset="0"/>
              </a:rPr>
              <a:t>AGENDA</a:t>
            </a:r>
          </a:p>
        </p:txBody>
      </p:sp>
      <p:sp>
        <p:nvSpPr>
          <p:cNvPr id="14340" name="Rectangle 3"/>
          <p:cNvSpPr>
            <a:spLocks noGrp="1" noChangeArrowheads="1"/>
          </p:cNvSpPr>
          <p:nvPr>
            <p:ph type="body" idx="4294967295"/>
          </p:nvPr>
        </p:nvSpPr>
        <p:spPr bwMode="auto">
          <a:xfrm>
            <a:off x="685800" y="1412875"/>
            <a:ext cx="8001000" cy="3311525"/>
          </a:xfrm>
          <a:prstGeom prst="rect">
            <a:avLst/>
          </a:prstGeom>
          <a:ln>
            <a:miter lim="800000"/>
            <a:headEnd/>
            <a:tailEnd/>
          </a:ln>
        </p:spPr>
        <p:txBody>
          <a:bodyPr/>
          <a:lstStyle/>
          <a:p>
            <a:pPr marL="609600" indent="-609600">
              <a:lnSpc>
                <a:spcPct val="80000"/>
              </a:lnSpc>
              <a:buFont typeface="Calibri" pitchFamily="34" charset="0"/>
              <a:buAutoNum type="arabicPeriod"/>
            </a:pPr>
            <a:r>
              <a:rPr lang="it-IT" sz="2200" b="1" dirty="0" smtClean="0">
                <a:ea typeface="ＭＳ Ｐゴシック" pitchFamily="34" charset="-128"/>
              </a:rPr>
              <a:t>Set of Capacity Products</a:t>
            </a:r>
          </a:p>
          <a:p>
            <a:pPr marL="0" indent="0">
              <a:lnSpc>
                <a:spcPct val="80000"/>
              </a:lnSpc>
              <a:buNone/>
            </a:pPr>
            <a:endParaRPr lang="it-IT" sz="2200" b="1" dirty="0">
              <a:ea typeface="ＭＳ Ｐゴシック" pitchFamily="34" charset="-128"/>
            </a:endParaRPr>
          </a:p>
          <a:p>
            <a:pPr marL="0" indent="0">
              <a:lnSpc>
                <a:spcPct val="80000"/>
              </a:lnSpc>
              <a:buNone/>
            </a:pPr>
            <a:r>
              <a:rPr lang="it-IT" sz="2200" dirty="0" smtClean="0">
                <a:ea typeface="ＭＳ Ｐゴシック" pitchFamily="34" charset="-128"/>
              </a:rPr>
              <a:t>Set of products to be auctioned in the light of consultation outcomes and consequent allocation process</a:t>
            </a:r>
          </a:p>
          <a:p>
            <a:pPr marL="622300" lvl="1" indent="1588">
              <a:lnSpc>
                <a:spcPct val="80000"/>
              </a:lnSpc>
              <a:buFont typeface="Arial" pitchFamily="34" charset="0"/>
              <a:buChar char="•"/>
            </a:pPr>
            <a:endParaRPr lang="it-IT" sz="2200" dirty="0" smtClean="0">
              <a:ea typeface="ＭＳ Ｐゴシック" pitchFamily="34" charset="-128"/>
            </a:endParaRPr>
          </a:p>
          <a:p>
            <a:pPr marL="609600" indent="-609600">
              <a:lnSpc>
                <a:spcPct val="80000"/>
              </a:lnSpc>
              <a:buFont typeface="+mj-lt"/>
              <a:buAutoNum type="arabicPeriod" startAt="2"/>
            </a:pPr>
            <a:r>
              <a:rPr lang="it-IT" sz="2200" b="1" dirty="0" smtClean="0">
                <a:ea typeface="ＭＳ Ｐゴシック" pitchFamily="34" charset="-128"/>
              </a:rPr>
              <a:t>Auction Algorithm</a:t>
            </a:r>
          </a:p>
          <a:p>
            <a:pPr marL="0" indent="0">
              <a:lnSpc>
                <a:spcPct val="80000"/>
              </a:lnSpc>
              <a:buNone/>
            </a:pPr>
            <a:endParaRPr lang="it-IT" sz="2200" b="1" dirty="0" smtClean="0">
              <a:ea typeface="ＭＳ Ｐゴシック" pitchFamily="34" charset="-128"/>
            </a:endParaRPr>
          </a:p>
          <a:p>
            <a:pPr marL="0" indent="0">
              <a:lnSpc>
                <a:spcPct val="80000"/>
              </a:lnSpc>
              <a:buNone/>
            </a:pPr>
            <a:r>
              <a:rPr lang="it-IT" sz="2200" dirty="0" smtClean="0">
                <a:ea typeface="ＭＳ Ｐゴシック" pitchFamily="34" charset="-128"/>
              </a:rPr>
              <a:t>2.1 	Single-round approch including stability measures</a:t>
            </a:r>
          </a:p>
          <a:p>
            <a:pPr marL="0" indent="0">
              <a:lnSpc>
                <a:spcPct val="80000"/>
              </a:lnSpc>
              <a:buNone/>
            </a:pPr>
            <a:r>
              <a:rPr lang="it-IT" sz="2200" dirty="0" smtClean="0">
                <a:ea typeface="ＭＳ Ｐゴシック" pitchFamily="34" charset="-128"/>
              </a:rPr>
              <a:t>2.2 	Multiple round approach ascending clock auction</a:t>
            </a:r>
          </a:p>
          <a:p>
            <a:pPr marL="0" indent="0">
              <a:lnSpc>
                <a:spcPct val="80000"/>
              </a:lnSpc>
              <a:buNone/>
            </a:pPr>
            <a:r>
              <a:rPr lang="it-IT" sz="2200" dirty="0" smtClean="0">
                <a:ea typeface="ＭＳ Ｐゴシック" pitchFamily="34" charset="-128"/>
              </a:rPr>
              <a:t>2.3 	Measures for avoiding undersell</a:t>
            </a:r>
          </a:p>
          <a:p>
            <a:pPr marL="622300" lvl="1" indent="1588">
              <a:lnSpc>
                <a:spcPct val="80000"/>
              </a:lnSpc>
              <a:buFont typeface="Arial" pitchFamily="34" charset="0"/>
              <a:buChar char="•"/>
            </a:pPr>
            <a:endParaRPr lang="it-IT" sz="1900" dirty="0" smtClean="0">
              <a:ea typeface="ＭＳ Ｐゴシック" pitchFamily="34" charset="-128"/>
            </a:endParaRPr>
          </a:p>
        </p:txBody>
      </p:sp>
    </p:spTree>
    <p:extLst>
      <p:ext uri="{BB962C8B-B14F-4D97-AF65-F5344CB8AC3E}">
        <p14:creationId xmlns:p14="http://schemas.microsoft.com/office/powerpoint/2010/main" xmlns="" val="180576574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4"/>
          <p:cNvSpPr txBox="1">
            <a:spLocks noGrp="1"/>
          </p:cNvSpPr>
          <p:nvPr>
            <p:ph type="ctrTitle"/>
          </p:nvPr>
        </p:nvSpPr>
        <p:spPr bwMode="auto">
          <a:xfrm>
            <a:off x="567532" y="2636912"/>
            <a:ext cx="7929562" cy="857250"/>
          </a:xfrm>
          <a:ln>
            <a:miter lim="800000"/>
            <a:headEnd/>
            <a:tailEnd/>
          </a:ln>
        </p:spPr>
        <p:txBody>
          <a:bodyPr vert="horz" wrap="square" lIns="91440" tIns="45720" rIns="91440" bIns="45720" numCol="1" anchor="t" anchorCtr="0" compatLnSpc="1">
            <a:prstTxWarp prst="textNoShape">
              <a:avLst/>
            </a:prstTxWarp>
            <a:normAutofit fontScale="90000"/>
          </a:bodyPr>
          <a:lstStyle/>
          <a:p>
            <a:pPr eaLnBrk="1"/>
            <a:r>
              <a:rPr lang="de-DE" sz="3200" dirty="0" smtClean="0">
                <a:ea typeface="ＭＳ Ｐゴシック" pitchFamily="34" charset="-128"/>
              </a:rPr>
              <a:t>1. Set of Capacity Products</a:t>
            </a:r>
            <a:br>
              <a:rPr lang="de-DE" sz="3200" dirty="0" smtClean="0">
                <a:ea typeface="ＭＳ Ｐゴシック" pitchFamily="34" charset="-128"/>
              </a:rPr>
            </a:br>
            <a:endParaRPr lang="en-GB" sz="3200" dirty="0" smtClean="0">
              <a:ea typeface="ＭＳ Ｐゴシック" pitchFamily="34" charset="-128"/>
            </a:endParaRPr>
          </a:p>
        </p:txBody>
      </p:sp>
      <p:sp>
        <p:nvSpPr>
          <p:cNvPr id="16387" name="Sous-titre 2"/>
          <p:cNvSpPr txBox="1">
            <a:spLocks noChangeArrowheads="1"/>
          </p:cNvSpPr>
          <p:nvPr/>
        </p:nvSpPr>
        <p:spPr bwMode="auto">
          <a:xfrm>
            <a:off x="1331913" y="5805488"/>
            <a:ext cx="6400800" cy="323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1"/>
          <a:lstStyle>
            <a:lvl1pPr eaLnBrk="0" hangingPunct="0">
              <a:defRPr sz="1400">
                <a:solidFill>
                  <a:schemeClr val="tx1"/>
                </a:solidFill>
                <a:latin typeface="Arial" pitchFamily="34" charset="0"/>
                <a:cs typeface="Arial" pitchFamily="34" charset="0"/>
              </a:defRPr>
            </a:lvl1pPr>
            <a:lvl2pPr marL="37931725" indent="-37474525" eaLnBrk="0" hangingPunct="0">
              <a:defRPr sz="1400">
                <a:solidFill>
                  <a:schemeClr val="tx1"/>
                </a:solidFill>
                <a:latin typeface="Arial" pitchFamily="34" charset="0"/>
                <a:cs typeface="Arial" pitchFamily="34" charset="0"/>
              </a:defRPr>
            </a:lvl2pPr>
            <a:lvl3pPr eaLnBrk="0" hangingPunct="0">
              <a:defRPr sz="1400">
                <a:solidFill>
                  <a:schemeClr val="tx1"/>
                </a:solidFill>
                <a:latin typeface="Arial" pitchFamily="34" charset="0"/>
                <a:cs typeface="Arial" pitchFamily="34" charset="0"/>
              </a:defRPr>
            </a:lvl3pPr>
            <a:lvl4pPr eaLnBrk="0" hangingPunct="0">
              <a:defRPr sz="1400">
                <a:solidFill>
                  <a:schemeClr val="tx1"/>
                </a:solidFill>
                <a:latin typeface="Arial" pitchFamily="34" charset="0"/>
                <a:cs typeface="Arial" pitchFamily="34" charset="0"/>
              </a:defRPr>
            </a:lvl4pPr>
            <a:lvl5pPr eaLnBrk="0" hangingPunct="0">
              <a:defRPr sz="1400">
                <a:solidFill>
                  <a:schemeClr val="tx1"/>
                </a:solidFill>
                <a:latin typeface="Arial" pitchFamily="34" charset="0"/>
                <a:cs typeface="Arial" pitchFamily="34" charset="0"/>
              </a:defRPr>
            </a:lvl5pPr>
            <a:lvl6pPr marL="457200" eaLnBrk="0" fontAlgn="base" hangingPunct="0">
              <a:spcBef>
                <a:spcPct val="0"/>
              </a:spcBef>
              <a:spcAft>
                <a:spcPct val="0"/>
              </a:spcAft>
              <a:defRPr sz="1400">
                <a:solidFill>
                  <a:schemeClr val="tx1"/>
                </a:solidFill>
                <a:latin typeface="Arial" pitchFamily="34" charset="0"/>
                <a:cs typeface="Arial" pitchFamily="34" charset="0"/>
              </a:defRPr>
            </a:lvl6pPr>
            <a:lvl7pPr marL="914400" eaLnBrk="0" fontAlgn="base" hangingPunct="0">
              <a:spcBef>
                <a:spcPct val="0"/>
              </a:spcBef>
              <a:spcAft>
                <a:spcPct val="0"/>
              </a:spcAft>
              <a:defRPr sz="1400">
                <a:solidFill>
                  <a:schemeClr val="tx1"/>
                </a:solidFill>
                <a:latin typeface="Arial" pitchFamily="34" charset="0"/>
                <a:cs typeface="Arial" pitchFamily="34" charset="0"/>
              </a:defRPr>
            </a:lvl7pPr>
            <a:lvl8pPr marL="1371600" eaLnBrk="0" fontAlgn="base" hangingPunct="0">
              <a:spcBef>
                <a:spcPct val="0"/>
              </a:spcBef>
              <a:spcAft>
                <a:spcPct val="0"/>
              </a:spcAft>
              <a:defRPr sz="1400">
                <a:solidFill>
                  <a:schemeClr val="tx1"/>
                </a:solidFill>
                <a:latin typeface="Arial" pitchFamily="34" charset="0"/>
                <a:cs typeface="Arial" pitchFamily="34" charset="0"/>
              </a:defRPr>
            </a:lvl8pPr>
            <a:lvl9pPr marL="1828800" eaLnBrk="0" fontAlgn="base" hangingPunct="0">
              <a:spcBef>
                <a:spcPct val="0"/>
              </a:spcBef>
              <a:spcAft>
                <a:spcPct val="0"/>
              </a:spcAft>
              <a:defRPr sz="1400">
                <a:solidFill>
                  <a:schemeClr val="tx1"/>
                </a:solidFill>
                <a:latin typeface="Arial" pitchFamily="34" charset="0"/>
                <a:cs typeface="Arial" pitchFamily="34" charset="0"/>
              </a:defRPr>
            </a:lvl9pPr>
          </a:lstStyle>
          <a:p>
            <a:pPr algn="ctr" eaLnBrk="1"/>
            <a:endParaRPr lang="fr-BE" sz="1800" b="1">
              <a:solidFill>
                <a:srgbClr val="666666"/>
              </a:solidFill>
              <a:latin typeface="Calibri" pitchFamily="34" charset="0"/>
            </a:endParaRPr>
          </a:p>
        </p:txBody>
      </p:sp>
    </p:spTree>
    <p:extLst>
      <p:ext uri="{BB962C8B-B14F-4D97-AF65-F5344CB8AC3E}">
        <p14:creationId xmlns:p14="http://schemas.microsoft.com/office/powerpoint/2010/main" xmlns="" val="490968874"/>
      </p:ext>
    </p:extLst>
  </p:cSld>
  <p:clrMapOvr>
    <a:masterClrMapping/>
  </p:clrMapOvr>
  <p:transition spd="slow"/>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Espace réservé du numéro de diapositive 5"/>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400">
                <a:solidFill>
                  <a:schemeClr val="tx1"/>
                </a:solidFill>
                <a:latin typeface="Arial" pitchFamily="34" charset="0"/>
                <a:cs typeface="Arial" pitchFamily="34" charset="0"/>
              </a:defRPr>
            </a:lvl1pPr>
            <a:lvl2pPr marL="37931725" indent="-37474525" eaLnBrk="0" hangingPunct="0">
              <a:defRPr sz="1400">
                <a:solidFill>
                  <a:schemeClr val="tx1"/>
                </a:solidFill>
                <a:latin typeface="Arial" pitchFamily="34" charset="0"/>
                <a:cs typeface="Arial" pitchFamily="34" charset="0"/>
              </a:defRPr>
            </a:lvl2pPr>
            <a:lvl3pPr eaLnBrk="0" hangingPunct="0">
              <a:defRPr sz="1400">
                <a:solidFill>
                  <a:schemeClr val="tx1"/>
                </a:solidFill>
                <a:latin typeface="Arial" pitchFamily="34" charset="0"/>
                <a:cs typeface="Arial" pitchFamily="34" charset="0"/>
              </a:defRPr>
            </a:lvl3pPr>
            <a:lvl4pPr eaLnBrk="0" hangingPunct="0">
              <a:defRPr sz="1400">
                <a:solidFill>
                  <a:schemeClr val="tx1"/>
                </a:solidFill>
                <a:latin typeface="Arial" pitchFamily="34" charset="0"/>
                <a:cs typeface="Arial" pitchFamily="34" charset="0"/>
              </a:defRPr>
            </a:lvl4pPr>
            <a:lvl5pPr eaLnBrk="0" hangingPunct="0">
              <a:defRPr sz="1400">
                <a:solidFill>
                  <a:schemeClr val="tx1"/>
                </a:solidFill>
                <a:latin typeface="Arial" pitchFamily="34" charset="0"/>
                <a:cs typeface="Arial" pitchFamily="34" charset="0"/>
              </a:defRPr>
            </a:lvl5pPr>
            <a:lvl6pPr marL="457200" eaLnBrk="0" fontAlgn="base" hangingPunct="0">
              <a:spcBef>
                <a:spcPct val="0"/>
              </a:spcBef>
              <a:spcAft>
                <a:spcPct val="0"/>
              </a:spcAft>
              <a:defRPr sz="1400">
                <a:solidFill>
                  <a:schemeClr val="tx1"/>
                </a:solidFill>
                <a:latin typeface="Arial" pitchFamily="34" charset="0"/>
                <a:cs typeface="Arial" pitchFamily="34" charset="0"/>
              </a:defRPr>
            </a:lvl6pPr>
            <a:lvl7pPr marL="914400" eaLnBrk="0" fontAlgn="base" hangingPunct="0">
              <a:spcBef>
                <a:spcPct val="0"/>
              </a:spcBef>
              <a:spcAft>
                <a:spcPct val="0"/>
              </a:spcAft>
              <a:defRPr sz="1400">
                <a:solidFill>
                  <a:schemeClr val="tx1"/>
                </a:solidFill>
                <a:latin typeface="Arial" pitchFamily="34" charset="0"/>
                <a:cs typeface="Arial" pitchFamily="34" charset="0"/>
              </a:defRPr>
            </a:lvl7pPr>
            <a:lvl8pPr marL="1371600" eaLnBrk="0" fontAlgn="base" hangingPunct="0">
              <a:spcBef>
                <a:spcPct val="0"/>
              </a:spcBef>
              <a:spcAft>
                <a:spcPct val="0"/>
              </a:spcAft>
              <a:defRPr sz="1400">
                <a:solidFill>
                  <a:schemeClr val="tx1"/>
                </a:solidFill>
                <a:latin typeface="Arial" pitchFamily="34" charset="0"/>
                <a:cs typeface="Arial" pitchFamily="34" charset="0"/>
              </a:defRPr>
            </a:lvl8pPr>
            <a:lvl9pPr marL="1828800" eaLnBrk="0" fontAlgn="base" hangingPunct="0">
              <a:spcBef>
                <a:spcPct val="0"/>
              </a:spcBef>
              <a:spcAft>
                <a:spcPct val="0"/>
              </a:spcAft>
              <a:defRPr sz="1400">
                <a:solidFill>
                  <a:schemeClr val="tx1"/>
                </a:solidFill>
                <a:latin typeface="Arial" pitchFamily="34" charset="0"/>
                <a:cs typeface="Arial" pitchFamily="34" charset="0"/>
              </a:defRPr>
            </a:lvl9pPr>
          </a:lstStyle>
          <a:p>
            <a:pPr eaLnBrk="1" hangingPunct="1"/>
            <a:fld id="{577849CE-D271-4B74-8250-5F55A2AF4629}" type="slidenum">
              <a:rPr lang="fr-BE" sz="1200">
                <a:solidFill>
                  <a:srgbClr val="666666"/>
                </a:solidFill>
                <a:latin typeface="Calibri" pitchFamily="34" charset="0"/>
              </a:rPr>
              <a:pPr eaLnBrk="1" hangingPunct="1"/>
              <a:t>18</a:t>
            </a:fld>
            <a:endParaRPr lang="fr-BE" sz="1200">
              <a:solidFill>
                <a:srgbClr val="666666"/>
              </a:solidFill>
              <a:latin typeface="Calibri" pitchFamily="34" charset="0"/>
            </a:endParaRPr>
          </a:p>
        </p:txBody>
      </p:sp>
      <p:grpSp>
        <p:nvGrpSpPr>
          <p:cNvPr id="2" name="Group 2884"/>
          <p:cNvGrpSpPr>
            <a:grpSpLocks/>
          </p:cNvGrpSpPr>
          <p:nvPr/>
        </p:nvGrpSpPr>
        <p:grpSpPr bwMode="auto">
          <a:xfrm>
            <a:off x="5364163" y="1196975"/>
            <a:ext cx="3529012" cy="2808288"/>
            <a:chOff x="158" y="799"/>
            <a:chExt cx="2495" cy="1980"/>
          </a:xfrm>
        </p:grpSpPr>
        <p:sp>
          <p:nvSpPr>
            <p:cNvPr id="17426" name="Freeform 702"/>
            <p:cNvSpPr>
              <a:spLocks/>
            </p:cNvSpPr>
            <p:nvPr/>
          </p:nvSpPr>
          <p:spPr bwMode="auto">
            <a:xfrm>
              <a:off x="1600" y="1804"/>
              <a:ext cx="276" cy="129"/>
            </a:xfrm>
            <a:custGeom>
              <a:avLst/>
              <a:gdLst>
                <a:gd name="T0" fmla="*/ 54 w 366"/>
                <a:gd name="T1" fmla="*/ 4 h 161"/>
                <a:gd name="T2" fmla="*/ 59 w 366"/>
                <a:gd name="T3" fmla="*/ 0 h 161"/>
                <a:gd name="T4" fmla="*/ 65 w 366"/>
                <a:gd name="T5" fmla="*/ 0 h 161"/>
                <a:gd name="T6" fmla="*/ 68 w 366"/>
                <a:gd name="T7" fmla="*/ 6 h 161"/>
                <a:gd name="T8" fmla="*/ 73 w 366"/>
                <a:gd name="T9" fmla="*/ 2 h 161"/>
                <a:gd name="T10" fmla="*/ 80 w 366"/>
                <a:gd name="T11" fmla="*/ 3 h 161"/>
                <a:gd name="T12" fmla="*/ 88 w 366"/>
                <a:gd name="T13" fmla="*/ 14 h 161"/>
                <a:gd name="T14" fmla="*/ 98 w 366"/>
                <a:gd name="T15" fmla="*/ 19 h 161"/>
                <a:gd name="T16" fmla="*/ 102 w 366"/>
                <a:gd name="T17" fmla="*/ 20 h 161"/>
                <a:gd name="T18" fmla="*/ 107 w 366"/>
                <a:gd name="T19" fmla="*/ 15 h 161"/>
                <a:gd name="T20" fmla="*/ 112 w 366"/>
                <a:gd name="T21" fmla="*/ 14 h 161"/>
                <a:gd name="T22" fmla="*/ 125 w 366"/>
                <a:gd name="T23" fmla="*/ 18 h 161"/>
                <a:gd name="T24" fmla="*/ 143 w 366"/>
                <a:gd name="T25" fmla="*/ 22 h 161"/>
                <a:gd name="T26" fmla="*/ 157 w 366"/>
                <a:gd name="T27" fmla="*/ 27 h 161"/>
                <a:gd name="T28" fmla="*/ 152 w 366"/>
                <a:gd name="T29" fmla="*/ 34 h 161"/>
                <a:gd name="T30" fmla="*/ 143 w 366"/>
                <a:gd name="T31" fmla="*/ 45 h 161"/>
                <a:gd name="T32" fmla="*/ 140 w 366"/>
                <a:gd name="T33" fmla="*/ 49 h 161"/>
                <a:gd name="T34" fmla="*/ 142 w 366"/>
                <a:gd name="T35" fmla="*/ 57 h 161"/>
                <a:gd name="T36" fmla="*/ 135 w 366"/>
                <a:gd name="T37" fmla="*/ 57 h 161"/>
                <a:gd name="T38" fmla="*/ 128 w 366"/>
                <a:gd name="T39" fmla="*/ 50 h 161"/>
                <a:gd name="T40" fmla="*/ 121 w 366"/>
                <a:gd name="T41" fmla="*/ 49 h 161"/>
                <a:gd name="T42" fmla="*/ 104 w 366"/>
                <a:gd name="T43" fmla="*/ 54 h 161"/>
                <a:gd name="T44" fmla="*/ 100 w 366"/>
                <a:gd name="T45" fmla="*/ 58 h 161"/>
                <a:gd name="T46" fmla="*/ 95 w 366"/>
                <a:gd name="T47" fmla="*/ 67 h 161"/>
                <a:gd name="T48" fmla="*/ 85 w 366"/>
                <a:gd name="T49" fmla="*/ 73 h 161"/>
                <a:gd name="T50" fmla="*/ 80 w 366"/>
                <a:gd name="T51" fmla="*/ 73 h 161"/>
                <a:gd name="T52" fmla="*/ 74 w 366"/>
                <a:gd name="T53" fmla="*/ 67 h 161"/>
                <a:gd name="T54" fmla="*/ 69 w 366"/>
                <a:gd name="T55" fmla="*/ 67 h 161"/>
                <a:gd name="T56" fmla="*/ 51 w 366"/>
                <a:gd name="T57" fmla="*/ 76 h 161"/>
                <a:gd name="T58" fmla="*/ 43 w 366"/>
                <a:gd name="T59" fmla="*/ 82 h 161"/>
                <a:gd name="T60" fmla="*/ 36 w 366"/>
                <a:gd name="T61" fmla="*/ 83 h 161"/>
                <a:gd name="T62" fmla="*/ 22 w 366"/>
                <a:gd name="T63" fmla="*/ 82 h 161"/>
                <a:gd name="T64" fmla="*/ 17 w 366"/>
                <a:gd name="T65" fmla="*/ 82 h 161"/>
                <a:gd name="T66" fmla="*/ 12 w 366"/>
                <a:gd name="T67" fmla="*/ 74 h 161"/>
                <a:gd name="T68" fmla="*/ 10 w 366"/>
                <a:gd name="T69" fmla="*/ 71 h 161"/>
                <a:gd name="T70" fmla="*/ 5 w 366"/>
                <a:gd name="T71" fmla="*/ 69 h 161"/>
                <a:gd name="T72" fmla="*/ 2 w 366"/>
                <a:gd name="T73" fmla="*/ 64 h 161"/>
                <a:gd name="T74" fmla="*/ 0 w 366"/>
                <a:gd name="T75" fmla="*/ 57 h 161"/>
                <a:gd name="T76" fmla="*/ 0 w 366"/>
                <a:gd name="T77" fmla="*/ 47 h 161"/>
                <a:gd name="T78" fmla="*/ 15 w 366"/>
                <a:gd name="T79" fmla="*/ 40 h 161"/>
                <a:gd name="T80" fmla="*/ 32 w 366"/>
                <a:gd name="T81" fmla="*/ 40 h 161"/>
                <a:gd name="T82" fmla="*/ 42 w 366"/>
                <a:gd name="T83" fmla="*/ 29 h 161"/>
                <a:gd name="T84" fmla="*/ 43 w 366"/>
                <a:gd name="T85" fmla="*/ 10 h 161"/>
                <a:gd name="T86" fmla="*/ 54 w 366"/>
                <a:gd name="T87" fmla="*/ 4 h 16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66"/>
                <a:gd name="T133" fmla="*/ 0 h 161"/>
                <a:gd name="T134" fmla="*/ 366 w 366"/>
                <a:gd name="T135" fmla="*/ 161 h 161"/>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66" h="161">
                  <a:moveTo>
                    <a:pt x="124" y="8"/>
                  </a:moveTo>
                  <a:lnTo>
                    <a:pt x="137" y="0"/>
                  </a:lnTo>
                  <a:lnTo>
                    <a:pt x="151" y="0"/>
                  </a:lnTo>
                  <a:lnTo>
                    <a:pt x="158" y="11"/>
                  </a:lnTo>
                  <a:lnTo>
                    <a:pt x="171" y="2"/>
                  </a:lnTo>
                  <a:lnTo>
                    <a:pt x="185" y="6"/>
                  </a:lnTo>
                  <a:lnTo>
                    <a:pt x="206" y="28"/>
                  </a:lnTo>
                  <a:lnTo>
                    <a:pt x="229" y="37"/>
                  </a:lnTo>
                  <a:lnTo>
                    <a:pt x="238" y="39"/>
                  </a:lnTo>
                  <a:lnTo>
                    <a:pt x="249" y="30"/>
                  </a:lnTo>
                  <a:lnTo>
                    <a:pt x="260" y="26"/>
                  </a:lnTo>
                  <a:lnTo>
                    <a:pt x="292" y="34"/>
                  </a:lnTo>
                  <a:lnTo>
                    <a:pt x="333" y="43"/>
                  </a:lnTo>
                  <a:lnTo>
                    <a:pt x="366" y="52"/>
                  </a:lnTo>
                  <a:lnTo>
                    <a:pt x="355" y="66"/>
                  </a:lnTo>
                  <a:lnTo>
                    <a:pt x="333" y="87"/>
                  </a:lnTo>
                  <a:lnTo>
                    <a:pt x="328" y="95"/>
                  </a:lnTo>
                  <a:lnTo>
                    <a:pt x="330" y="110"/>
                  </a:lnTo>
                  <a:lnTo>
                    <a:pt x="315" y="110"/>
                  </a:lnTo>
                  <a:lnTo>
                    <a:pt x="299" y="99"/>
                  </a:lnTo>
                  <a:lnTo>
                    <a:pt x="283" y="95"/>
                  </a:lnTo>
                  <a:lnTo>
                    <a:pt x="243" y="104"/>
                  </a:lnTo>
                  <a:lnTo>
                    <a:pt x="232" y="113"/>
                  </a:lnTo>
                  <a:lnTo>
                    <a:pt x="221" y="128"/>
                  </a:lnTo>
                  <a:lnTo>
                    <a:pt x="199" y="141"/>
                  </a:lnTo>
                  <a:lnTo>
                    <a:pt x="186" y="141"/>
                  </a:lnTo>
                  <a:lnTo>
                    <a:pt x="172" y="130"/>
                  </a:lnTo>
                  <a:lnTo>
                    <a:pt x="161" y="130"/>
                  </a:lnTo>
                  <a:lnTo>
                    <a:pt x="119" y="149"/>
                  </a:lnTo>
                  <a:lnTo>
                    <a:pt x="99" y="159"/>
                  </a:lnTo>
                  <a:lnTo>
                    <a:pt x="85" y="161"/>
                  </a:lnTo>
                  <a:lnTo>
                    <a:pt x="52" y="159"/>
                  </a:lnTo>
                  <a:lnTo>
                    <a:pt x="38" y="159"/>
                  </a:lnTo>
                  <a:lnTo>
                    <a:pt x="28" y="144"/>
                  </a:lnTo>
                  <a:lnTo>
                    <a:pt x="22" y="139"/>
                  </a:lnTo>
                  <a:lnTo>
                    <a:pt x="11" y="133"/>
                  </a:lnTo>
                  <a:lnTo>
                    <a:pt x="5" y="125"/>
                  </a:lnTo>
                  <a:lnTo>
                    <a:pt x="0" y="110"/>
                  </a:lnTo>
                  <a:lnTo>
                    <a:pt x="0" y="92"/>
                  </a:lnTo>
                  <a:lnTo>
                    <a:pt x="35" y="78"/>
                  </a:lnTo>
                  <a:lnTo>
                    <a:pt x="74" y="78"/>
                  </a:lnTo>
                  <a:lnTo>
                    <a:pt x="98" y="56"/>
                  </a:lnTo>
                  <a:lnTo>
                    <a:pt x="101" y="19"/>
                  </a:lnTo>
                  <a:lnTo>
                    <a:pt x="124" y="8"/>
                  </a:lnTo>
                  <a:close/>
                </a:path>
              </a:pathLst>
            </a:custGeom>
            <a:solidFill>
              <a:srgbClr val="FFFFFF"/>
            </a:solidFill>
            <a:ln w="1270" cap="rnd">
              <a:solidFill>
                <a:srgbClr val="333333"/>
              </a:solidFill>
              <a:round/>
              <a:headEnd/>
              <a:tailEnd/>
            </a:ln>
          </p:spPr>
          <p:txBody>
            <a:bodyPr/>
            <a:lstStyle/>
            <a:p>
              <a:endParaRPr lang="de-DE"/>
            </a:p>
          </p:txBody>
        </p:sp>
        <p:sp>
          <p:nvSpPr>
            <p:cNvPr id="17427" name="Freeform 703"/>
            <p:cNvSpPr>
              <a:spLocks/>
            </p:cNvSpPr>
            <p:nvPr/>
          </p:nvSpPr>
          <p:spPr bwMode="auto">
            <a:xfrm>
              <a:off x="1069" y="1878"/>
              <a:ext cx="234" cy="162"/>
            </a:xfrm>
            <a:custGeom>
              <a:avLst/>
              <a:gdLst>
                <a:gd name="T0" fmla="*/ 70 w 311"/>
                <a:gd name="T1" fmla="*/ 20 h 202"/>
                <a:gd name="T2" fmla="*/ 63 w 311"/>
                <a:gd name="T3" fmla="*/ 13 h 202"/>
                <a:gd name="T4" fmla="*/ 63 w 311"/>
                <a:gd name="T5" fmla="*/ 10 h 202"/>
                <a:gd name="T6" fmla="*/ 59 w 311"/>
                <a:gd name="T7" fmla="*/ 6 h 202"/>
                <a:gd name="T8" fmla="*/ 56 w 311"/>
                <a:gd name="T9" fmla="*/ 0 h 202"/>
                <a:gd name="T10" fmla="*/ 52 w 311"/>
                <a:gd name="T11" fmla="*/ 6 h 202"/>
                <a:gd name="T12" fmla="*/ 49 w 311"/>
                <a:gd name="T13" fmla="*/ 4 h 202"/>
                <a:gd name="T14" fmla="*/ 44 w 311"/>
                <a:gd name="T15" fmla="*/ 9 h 202"/>
                <a:gd name="T16" fmla="*/ 44 w 311"/>
                <a:gd name="T17" fmla="*/ 11 h 202"/>
                <a:gd name="T18" fmla="*/ 38 w 311"/>
                <a:gd name="T19" fmla="*/ 14 h 202"/>
                <a:gd name="T20" fmla="*/ 24 w 311"/>
                <a:gd name="T21" fmla="*/ 29 h 202"/>
                <a:gd name="T22" fmla="*/ 20 w 311"/>
                <a:gd name="T23" fmla="*/ 35 h 202"/>
                <a:gd name="T24" fmla="*/ 20 w 311"/>
                <a:gd name="T25" fmla="*/ 42 h 202"/>
                <a:gd name="T26" fmla="*/ 15 w 311"/>
                <a:gd name="T27" fmla="*/ 44 h 202"/>
                <a:gd name="T28" fmla="*/ 5 w 311"/>
                <a:gd name="T29" fmla="*/ 58 h 202"/>
                <a:gd name="T30" fmla="*/ 5 w 311"/>
                <a:gd name="T31" fmla="*/ 63 h 202"/>
                <a:gd name="T32" fmla="*/ 0 w 311"/>
                <a:gd name="T33" fmla="*/ 69 h 202"/>
                <a:gd name="T34" fmla="*/ 2 w 311"/>
                <a:gd name="T35" fmla="*/ 76 h 202"/>
                <a:gd name="T36" fmla="*/ 7 w 311"/>
                <a:gd name="T37" fmla="*/ 72 h 202"/>
                <a:gd name="T38" fmla="*/ 11 w 311"/>
                <a:gd name="T39" fmla="*/ 66 h 202"/>
                <a:gd name="T40" fmla="*/ 20 w 311"/>
                <a:gd name="T41" fmla="*/ 63 h 202"/>
                <a:gd name="T42" fmla="*/ 24 w 311"/>
                <a:gd name="T43" fmla="*/ 66 h 202"/>
                <a:gd name="T44" fmla="*/ 26 w 311"/>
                <a:gd name="T45" fmla="*/ 76 h 202"/>
                <a:gd name="T46" fmla="*/ 25 w 311"/>
                <a:gd name="T47" fmla="*/ 83 h 202"/>
                <a:gd name="T48" fmla="*/ 29 w 311"/>
                <a:gd name="T49" fmla="*/ 87 h 202"/>
                <a:gd name="T50" fmla="*/ 32 w 311"/>
                <a:gd name="T51" fmla="*/ 91 h 202"/>
                <a:gd name="T52" fmla="*/ 40 w 311"/>
                <a:gd name="T53" fmla="*/ 92 h 202"/>
                <a:gd name="T54" fmla="*/ 59 w 311"/>
                <a:gd name="T55" fmla="*/ 95 h 202"/>
                <a:gd name="T56" fmla="*/ 63 w 311"/>
                <a:gd name="T57" fmla="*/ 92 h 202"/>
                <a:gd name="T58" fmla="*/ 65 w 311"/>
                <a:gd name="T59" fmla="*/ 87 h 202"/>
                <a:gd name="T60" fmla="*/ 68 w 311"/>
                <a:gd name="T61" fmla="*/ 79 h 202"/>
                <a:gd name="T62" fmla="*/ 74 w 311"/>
                <a:gd name="T63" fmla="*/ 78 h 202"/>
                <a:gd name="T64" fmla="*/ 77 w 311"/>
                <a:gd name="T65" fmla="*/ 83 h 202"/>
                <a:gd name="T66" fmla="*/ 77 w 311"/>
                <a:gd name="T67" fmla="*/ 97 h 202"/>
                <a:gd name="T68" fmla="*/ 84 w 311"/>
                <a:gd name="T69" fmla="*/ 104 h 202"/>
                <a:gd name="T70" fmla="*/ 90 w 311"/>
                <a:gd name="T71" fmla="*/ 92 h 202"/>
                <a:gd name="T72" fmla="*/ 97 w 311"/>
                <a:gd name="T73" fmla="*/ 89 h 202"/>
                <a:gd name="T74" fmla="*/ 105 w 311"/>
                <a:gd name="T75" fmla="*/ 90 h 202"/>
                <a:gd name="T76" fmla="*/ 111 w 311"/>
                <a:gd name="T77" fmla="*/ 93 h 202"/>
                <a:gd name="T78" fmla="*/ 113 w 311"/>
                <a:gd name="T79" fmla="*/ 96 h 202"/>
                <a:gd name="T80" fmla="*/ 114 w 311"/>
                <a:gd name="T81" fmla="*/ 87 h 202"/>
                <a:gd name="T82" fmla="*/ 120 w 311"/>
                <a:gd name="T83" fmla="*/ 75 h 202"/>
                <a:gd name="T84" fmla="*/ 129 w 311"/>
                <a:gd name="T85" fmla="*/ 73 h 202"/>
                <a:gd name="T86" fmla="*/ 132 w 311"/>
                <a:gd name="T87" fmla="*/ 65 h 202"/>
                <a:gd name="T88" fmla="*/ 129 w 311"/>
                <a:gd name="T89" fmla="*/ 59 h 202"/>
                <a:gd name="T90" fmla="*/ 125 w 311"/>
                <a:gd name="T91" fmla="*/ 56 h 202"/>
                <a:gd name="T92" fmla="*/ 112 w 311"/>
                <a:gd name="T93" fmla="*/ 54 h 202"/>
                <a:gd name="T94" fmla="*/ 111 w 311"/>
                <a:gd name="T95" fmla="*/ 46 h 202"/>
                <a:gd name="T96" fmla="*/ 111 w 311"/>
                <a:gd name="T97" fmla="*/ 38 h 202"/>
                <a:gd name="T98" fmla="*/ 111 w 311"/>
                <a:gd name="T99" fmla="*/ 31 h 202"/>
                <a:gd name="T100" fmla="*/ 104 w 311"/>
                <a:gd name="T101" fmla="*/ 27 h 202"/>
                <a:gd name="T102" fmla="*/ 100 w 311"/>
                <a:gd name="T103" fmla="*/ 29 h 202"/>
                <a:gd name="T104" fmla="*/ 93 w 311"/>
                <a:gd name="T105" fmla="*/ 23 h 202"/>
                <a:gd name="T106" fmla="*/ 93 w 311"/>
                <a:gd name="T107" fmla="*/ 18 h 202"/>
                <a:gd name="T108" fmla="*/ 90 w 311"/>
                <a:gd name="T109" fmla="*/ 14 h 202"/>
                <a:gd name="T110" fmla="*/ 90 w 311"/>
                <a:gd name="T111" fmla="*/ 11 h 202"/>
                <a:gd name="T112" fmla="*/ 83 w 311"/>
                <a:gd name="T113" fmla="*/ 9 h 202"/>
                <a:gd name="T114" fmla="*/ 80 w 311"/>
                <a:gd name="T115" fmla="*/ 13 h 202"/>
                <a:gd name="T116" fmla="*/ 74 w 311"/>
                <a:gd name="T117" fmla="*/ 17 h 202"/>
                <a:gd name="T118" fmla="*/ 70 w 311"/>
                <a:gd name="T119" fmla="*/ 20 h 20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311"/>
                <a:gd name="T181" fmla="*/ 0 h 202"/>
                <a:gd name="T182" fmla="*/ 311 w 311"/>
                <a:gd name="T183" fmla="*/ 202 h 202"/>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311" h="202">
                  <a:moveTo>
                    <a:pt x="163" y="39"/>
                  </a:moveTo>
                  <a:lnTo>
                    <a:pt x="147" y="25"/>
                  </a:lnTo>
                  <a:lnTo>
                    <a:pt x="149" y="20"/>
                  </a:lnTo>
                  <a:lnTo>
                    <a:pt x="140" y="11"/>
                  </a:lnTo>
                  <a:lnTo>
                    <a:pt x="132" y="0"/>
                  </a:lnTo>
                  <a:lnTo>
                    <a:pt x="122" y="11"/>
                  </a:lnTo>
                  <a:lnTo>
                    <a:pt x="116" y="7"/>
                  </a:lnTo>
                  <a:lnTo>
                    <a:pt x="104" y="18"/>
                  </a:lnTo>
                  <a:lnTo>
                    <a:pt x="104" y="23"/>
                  </a:lnTo>
                  <a:lnTo>
                    <a:pt x="91" y="29"/>
                  </a:lnTo>
                  <a:lnTo>
                    <a:pt x="56" y="56"/>
                  </a:lnTo>
                  <a:lnTo>
                    <a:pt x="47" y="68"/>
                  </a:lnTo>
                  <a:lnTo>
                    <a:pt x="47" y="81"/>
                  </a:lnTo>
                  <a:lnTo>
                    <a:pt x="35" y="85"/>
                  </a:lnTo>
                  <a:lnTo>
                    <a:pt x="10" y="112"/>
                  </a:lnTo>
                  <a:lnTo>
                    <a:pt x="10" y="122"/>
                  </a:lnTo>
                  <a:lnTo>
                    <a:pt x="0" y="133"/>
                  </a:lnTo>
                  <a:lnTo>
                    <a:pt x="4" y="147"/>
                  </a:lnTo>
                  <a:lnTo>
                    <a:pt x="16" y="140"/>
                  </a:lnTo>
                  <a:lnTo>
                    <a:pt x="27" y="127"/>
                  </a:lnTo>
                  <a:lnTo>
                    <a:pt x="45" y="124"/>
                  </a:lnTo>
                  <a:lnTo>
                    <a:pt x="56" y="127"/>
                  </a:lnTo>
                  <a:lnTo>
                    <a:pt x="61" y="147"/>
                  </a:lnTo>
                  <a:lnTo>
                    <a:pt x="59" y="160"/>
                  </a:lnTo>
                  <a:lnTo>
                    <a:pt x="66" y="170"/>
                  </a:lnTo>
                  <a:lnTo>
                    <a:pt x="75" y="176"/>
                  </a:lnTo>
                  <a:lnTo>
                    <a:pt x="95" y="178"/>
                  </a:lnTo>
                  <a:lnTo>
                    <a:pt x="138" y="183"/>
                  </a:lnTo>
                  <a:lnTo>
                    <a:pt x="147" y="178"/>
                  </a:lnTo>
                  <a:lnTo>
                    <a:pt x="154" y="170"/>
                  </a:lnTo>
                  <a:lnTo>
                    <a:pt x="158" y="152"/>
                  </a:lnTo>
                  <a:lnTo>
                    <a:pt x="173" y="151"/>
                  </a:lnTo>
                  <a:lnTo>
                    <a:pt x="179" y="162"/>
                  </a:lnTo>
                  <a:lnTo>
                    <a:pt x="179" y="188"/>
                  </a:lnTo>
                  <a:lnTo>
                    <a:pt x="198" y="202"/>
                  </a:lnTo>
                  <a:lnTo>
                    <a:pt x="213" y="179"/>
                  </a:lnTo>
                  <a:lnTo>
                    <a:pt x="229" y="172"/>
                  </a:lnTo>
                  <a:lnTo>
                    <a:pt x="246" y="174"/>
                  </a:lnTo>
                  <a:lnTo>
                    <a:pt x="260" y="181"/>
                  </a:lnTo>
                  <a:lnTo>
                    <a:pt x="265" y="187"/>
                  </a:lnTo>
                  <a:lnTo>
                    <a:pt x="269" y="168"/>
                  </a:lnTo>
                  <a:lnTo>
                    <a:pt x="280" y="145"/>
                  </a:lnTo>
                  <a:lnTo>
                    <a:pt x="304" y="141"/>
                  </a:lnTo>
                  <a:lnTo>
                    <a:pt x="311" y="126"/>
                  </a:lnTo>
                  <a:lnTo>
                    <a:pt x="304" y="113"/>
                  </a:lnTo>
                  <a:lnTo>
                    <a:pt x="292" y="108"/>
                  </a:lnTo>
                  <a:lnTo>
                    <a:pt x="263" y="103"/>
                  </a:lnTo>
                  <a:lnTo>
                    <a:pt x="262" y="88"/>
                  </a:lnTo>
                  <a:lnTo>
                    <a:pt x="262" y="73"/>
                  </a:lnTo>
                  <a:lnTo>
                    <a:pt x="262" y="61"/>
                  </a:lnTo>
                  <a:lnTo>
                    <a:pt x="244" y="52"/>
                  </a:lnTo>
                  <a:lnTo>
                    <a:pt x="235" y="56"/>
                  </a:lnTo>
                  <a:lnTo>
                    <a:pt x="219" y="45"/>
                  </a:lnTo>
                  <a:lnTo>
                    <a:pt x="217" y="36"/>
                  </a:lnTo>
                  <a:lnTo>
                    <a:pt x="211" y="27"/>
                  </a:lnTo>
                  <a:lnTo>
                    <a:pt x="211" y="23"/>
                  </a:lnTo>
                  <a:lnTo>
                    <a:pt x="194" y="18"/>
                  </a:lnTo>
                  <a:lnTo>
                    <a:pt x="188" y="25"/>
                  </a:lnTo>
                  <a:lnTo>
                    <a:pt x="176" y="33"/>
                  </a:lnTo>
                  <a:lnTo>
                    <a:pt x="163" y="39"/>
                  </a:lnTo>
                  <a:close/>
                </a:path>
              </a:pathLst>
            </a:custGeom>
            <a:solidFill>
              <a:srgbClr val="C0C0C0">
                <a:alpha val="14117"/>
              </a:srgbClr>
            </a:solidFill>
            <a:ln w="1270" cap="rnd">
              <a:solidFill>
                <a:srgbClr val="333333"/>
              </a:solidFill>
              <a:round/>
              <a:headEnd/>
              <a:tailEnd/>
            </a:ln>
          </p:spPr>
          <p:txBody>
            <a:bodyPr/>
            <a:lstStyle/>
            <a:p>
              <a:endParaRPr lang="de-DE"/>
            </a:p>
          </p:txBody>
        </p:sp>
        <p:sp>
          <p:nvSpPr>
            <p:cNvPr id="17428" name="Freeform 704"/>
            <p:cNvSpPr>
              <a:spLocks/>
            </p:cNvSpPr>
            <p:nvPr/>
          </p:nvSpPr>
          <p:spPr bwMode="auto">
            <a:xfrm>
              <a:off x="1255" y="1859"/>
              <a:ext cx="354" cy="171"/>
            </a:xfrm>
            <a:custGeom>
              <a:avLst/>
              <a:gdLst>
                <a:gd name="T0" fmla="*/ 8 w 470"/>
                <a:gd name="T1" fmla="*/ 38 h 214"/>
                <a:gd name="T2" fmla="*/ 16 w 470"/>
                <a:gd name="T3" fmla="*/ 43 h 214"/>
                <a:gd name="T4" fmla="*/ 29 w 470"/>
                <a:gd name="T5" fmla="*/ 42 h 214"/>
                <a:gd name="T6" fmla="*/ 39 w 470"/>
                <a:gd name="T7" fmla="*/ 42 h 214"/>
                <a:gd name="T8" fmla="*/ 53 w 470"/>
                <a:gd name="T9" fmla="*/ 46 h 214"/>
                <a:gd name="T10" fmla="*/ 61 w 470"/>
                <a:gd name="T11" fmla="*/ 45 h 214"/>
                <a:gd name="T12" fmla="*/ 77 w 470"/>
                <a:gd name="T13" fmla="*/ 43 h 214"/>
                <a:gd name="T14" fmla="*/ 93 w 470"/>
                <a:gd name="T15" fmla="*/ 53 h 214"/>
                <a:gd name="T16" fmla="*/ 101 w 470"/>
                <a:gd name="T17" fmla="*/ 43 h 214"/>
                <a:gd name="T18" fmla="*/ 94 w 470"/>
                <a:gd name="T19" fmla="*/ 22 h 214"/>
                <a:gd name="T20" fmla="*/ 122 w 470"/>
                <a:gd name="T21" fmla="*/ 2 h 214"/>
                <a:gd name="T22" fmla="*/ 130 w 470"/>
                <a:gd name="T23" fmla="*/ 11 h 214"/>
                <a:gd name="T24" fmla="*/ 150 w 470"/>
                <a:gd name="T25" fmla="*/ 2 h 214"/>
                <a:gd name="T26" fmla="*/ 171 w 470"/>
                <a:gd name="T27" fmla="*/ 9 h 214"/>
                <a:gd name="T28" fmla="*/ 185 w 470"/>
                <a:gd name="T29" fmla="*/ 4 h 214"/>
                <a:gd name="T30" fmla="*/ 197 w 470"/>
                <a:gd name="T31" fmla="*/ 27 h 214"/>
                <a:gd name="T32" fmla="*/ 200 w 470"/>
                <a:gd name="T33" fmla="*/ 43 h 214"/>
                <a:gd name="T34" fmla="*/ 190 w 470"/>
                <a:gd name="T35" fmla="*/ 53 h 214"/>
                <a:gd name="T36" fmla="*/ 191 w 470"/>
                <a:gd name="T37" fmla="*/ 64 h 214"/>
                <a:gd name="T38" fmla="*/ 188 w 470"/>
                <a:gd name="T39" fmla="*/ 78 h 214"/>
                <a:gd name="T40" fmla="*/ 178 w 470"/>
                <a:gd name="T41" fmla="*/ 90 h 214"/>
                <a:gd name="T42" fmla="*/ 169 w 470"/>
                <a:gd name="T43" fmla="*/ 100 h 214"/>
                <a:gd name="T44" fmla="*/ 146 w 470"/>
                <a:gd name="T45" fmla="*/ 101 h 214"/>
                <a:gd name="T46" fmla="*/ 129 w 470"/>
                <a:gd name="T47" fmla="*/ 109 h 214"/>
                <a:gd name="T48" fmla="*/ 98 w 470"/>
                <a:gd name="T49" fmla="*/ 101 h 214"/>
                <a:gd name="T50" fmla="*/ 69 w 470"/>
                <a:gd name="T51" fmla="*/ 87 h 214"/>
                <a:gd name="T52" fmla="*/ 67 w 470"/>
                <a:gd name="T53" fmla="*/ 74 h 214"/>
                <a:gd name="T54" fmla="*/ 47 w 470"/>
                <a:gd name="T55" fmla="*/ 74 h 214"/>
                <a:gd name="T56" fmla="*/ 23 w 470"/>
                <a:gd name="T57" fmla="*/ 70 h 214"/>
                <a:gd name="T58" fmla="*/ 13 w 470"/>
                <a:gd name="T59" fmla="*/ 66 h 214"/>
                <a:gd name="T60" fmla="*/ 6 w 470"/>
                <a:gd name="T61" fmla="*/ 56 h 214"/>
                <a:gd name="T62" fmla="*/ 0 w 470"/>
                <a:gd name="T63" fmla="*/ 40 h 21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70"/>
                <a:gd name="T97" fmla="*/ 0 h 214"/>
                <a:gd name="T98" fmla="*/ 470 w 470"/>
                <a:gd name="T99" fmla="*/ 214 h 21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70" h="214">
                  <a:moveTo>
                    <a:pt x="0" y="77"/>
                  </a:moveTo>
                  <a:lnTo>
                    <a:pt x="20" y="75"/>
                  </a:lnTo>
                  <a:lnTo>
                    <a:pt x="27" y="73"/>
                  </a:lnTo>
                  <a:lnTo>
                    <a:pt x="37" y="85"/>
                  </a:lnTo>
                  <a:lnTo>
                    <a:pt x="51" y="81"/>
                  </a:lnTo>
                  <a:lnTo>
                    <a:pt x="66" y="83"/>
                  </a:lnTo>
                  <a:lnTo>
                    <a:pt x="76" y="90"/>
                  </a:lnTo>
                  <a:lnTo>
                    <a:pt x="92" y="81"/>
                  </a:lnTo>
                  <a:lnTo>
                    <a:pt x="114" y="82"/>
                  </a:lnTo>
                  <a:lnTo>
                    <a:pt x="123" y="91"/>
                  </a:lnTo>
                  <a:lnTo>
                    <a:pt x="137" y="94"/>
                  </a:lnTo>
                  <a:lnTo>
                    <a:pt x="144" y="88"/>
                  </a:lnTo>
                  <a:lnTo>
                    <a:pt x="168" y="84"/>
                  </a:lnTo>
                  <a:lnTo>
                    <a:pt x="179" y="84"/>
                  </a:lnTo>
                  <a:lnTo>
                    <a:pt x="197" y="90"/>
                  </a:lnTo>
                  <a:lnTo>
                    <a:pt x="218" y="104"/>
                  </a:lnTo>
                  <a:lnTo>
                    <a:pt x="233" y="98"/>
                  </a:lnTo>
                  <a:lnTo>
                    <a:pt x="236" y="84"/>
                  </a:lnTo>
                  <a:lnTo>
                    <a:pt x="226" y="66"/>
                  </a:lnTo>
                  <a:lnTo>
                    <a:pt x="221" y="42"/>
                  </a:lnTo>
                  <a:lnTo>
                    <a:pt x="274" y="5"/>
                  </a:lnTo>
                  <a:lnTo>
                    <a:pt x="285" y="5"/>
                  </a:lnTo>
                  <a:lnTo>
                    <a:pt x="287" y="18"/>
                  </a:lnTo>
                  <a:lnTo>
                    <a:pt x="303" y="21"/>
                  </a:lnTo>
                  <a:lnTo>
                    <a:pt x="336" y="17"/>
                  </a:lnTo>
                  <a:lnTo>
                    <a:pt x="350" y="2"/>
                  </a:lnTo>
                  <a:lnTo>
                    <a:pt x="391" y="0"/>
                  </a:lnTo>
                  <a:lnTo>
                    <a:pt x="401" y="18"/>
                  </a:lnTo>
                  <a:lnTo>
                    <a:pt x="417" y="18"/>
                  </a:lnTo>
                  <a:lnTo>
                    <a:pt x="433" y="8"/>
                  </a:lnTo>
                  <a:lnTo>
                    <a:pt x="459" y="25"/>
                  </a:lnTo>
                  <a:lnTo>
                    <a:pt x="459" y="54"/>
                  </a:lnTo>
                  <a:lnTo>
                    <a:pt x="470" y="66"/>
                  </a:lnTo>
                  <a:lnTo>
                    <a:pt x="467" y="85"/>
                  </a:lnTo>
                  <a:lnTo>
                    <a:pt x="459" y="104"/>
                  </a:lnTo>
                  <a:lnTo>
                    <a:pt x="445" y="104"/>
                  </a:lnTo>
                  <a:lnTo>
                    <a:pt x="440" y="109"/>
                  </a:lnTo>
                  <a:lnTo>
                    <a:pt x="448" y="125"/>
                  </a:lnTo>
                  <a:lnTo>
                    <a:pt x="448" y="140"/>
                  </a:lnTo>
                  <a:lnTo>
                    <a:pt x="440" y="154"/>
                  </a:lnTo>
                  <a:lnTo>
                    <a:pt x="417" y="165"/>
                  </a:lnTo>
                  <a:lnTo>
                    <a:pt x="416" y="178"/>
                  </a:lnTo>
                  <a:lnTo>
                    <a:pt x="416" y="192"/>
                  </a:lnTo>
                  <a:lnTo>
                    <a:pt x="395" y="196"/>
                  </a:lnTo>
                  <a:lnTo>
                    <a:pt x="360" y="194"/>
                  </a:lnTo>
                  <a:lnTo>
                    <a:pt x="343" y="199"/>
                  </a:lnTo>
                  <a:lnTo>
                    <a:pt x="313" y="199"/>
                  </a:lnTo>
                  <a:lnTo>
                    <a:pt x="301" y="214"/>
                  </a:lnTo>
                  <a:lnTo>
                    <a:pt x="253" y="198"/>
                  </a:lnTo>
                  <a:lnTo>
                    <a:pt x="229" y="199"/>
                  </a:lnTo>
                  <a:lnTo>
                    <a:pt x="169" y="186"/>
                  </a:lnTo>
                  <a:lnTo>
                    <a:pt x="161" y="171"/>
                  </a:lnTo>
                  <a:lnTo>
                    <a:pt x="161" y="156"/>
                  </a:lnTo>
                  <a:lnTo>
                    <a:pt x="157" y="146"/>
                  </a:lnTo>
                  <a:lnTo>
                    <a:pt x="149" y="142"/>
                  </a:lnTo>
                  <a:lnTo>
                    <a:pt x="112" y="144"/>
                  </a:lnTo>
                  <a:lnTo>
                    <a:pt x="60" y="149"/>
                  </a:lnTo>
                  <a:lnTo>
                    <a:pt x="55" y="137"/>
                  </a:lnTo>
                  <a:lnTo>
                    <a:pt x="44" y="133"/>
                  </a:lnTo>
                  <a:lnTo>
                    <a:pt x="29" y="128"/>
                  </a:lnTo>
                  <a:lnTo>
                    <a:pt x="13" y="123"/>
                  </a:lnTo>
                  <a:lnTo>
                    <a:pt x="13" y="109"/>
                  </a:lnTo>
                  <a:lnTo>
                    <a:pt x="13" y="88"/>
                  </a:lnTo>
                  <a:lnTo>
                    <a:pt x="0" y="77"/>
                  </a:lnTo>
                  <a:close/>
                </a:path>
              </a:pathLst>
            </a:custGeom>
            <a:solidFill>
              <a:srgbClr val="CC99FF">
                <a:alpha val="56862"/>
              </a:srgbClr>
            </a:solidFill>
            <a:ln w="1270" cap="rnd">
              <a:solidFill>
                <a:srgbClr val="333333"/>
              </a:solidFill>
              <a:round/>
              <a:headEnd/>
              <a:tailEnd/>
            </a:ln>
          </p:spPr>
          <p:txBody>
            <a:bodyPr/>
            <a:lstStyle/>
            <a:p>
              <a:endParaRPr lang="de-DE"/>
            </a:p>
          </p:txBody>
        </p:sp>
        <p:sp>
          <p:nvSpPr>
            <p:cNvPr id="17429" name="Freeform 705"/>
            <p:cNvSpPr>
              <a:spLocks/>
            </p:cNvSpPr>
            <p:nvPr/>
          </p:nvSpPr>
          <p:spPr bwMode="auto">
            <a:xfrm>
              <a:off x="1427" y="2015"/>
              <a:ext cx="155" cy="94"/>
            </a:xfrm>
            <a:custGeom>
              <a:avLst/>
              <a:gdLst>
                <a:gd name="T0" fmla="*/ 7 w 207"/>
                <a:gd name="T1" fmla="*/ 33 h 118"/>
                <a:gd name="T2" fmla="*/ 16 w 207"/>
                <a:gd name="T3" fmla="*/ 43 h 118"/>
                <a:gd name="T4" fmla="*/ 13 w 207"/>
                <a:gd name="T5" fmla="*/ 49 h 118"/>
                <a:gd name="T6" fmla="*/ 10 w 207"/>
                <a:gd name="T7" fmla="*/ 52 h 118"/>
                <a:gd name="T8" fmla="*/ 4 w 207"/>
                <a:gd name="T9" fmla="*/ 53 h 118"/>
                <a:gd name="T10" fmla="*/ 0 w 207"/>
                <a:gd name="T11" fmla="*/ 54 h 118"/>
                <a:gd name="T12" fmla="*/ 9 w 207"/>
                <a:gd name="T13" fmla="*/ 58 h 118"/>
                <a:gd name="T14" fmla="*/ 12 w 207"/>
                <a:gd name="T15" fmla="*/ 60 h 118"/>
                <a:gd name="T16" fmla="*/ 23 w 207"/>
                <a:gd name="T17" fmla="*/ 52 h 118"/>
                <a:gd name="T18" fmla="*/ 48 w 207"/>
                <a:gd name="T19" fmla="*/ 59 h 118"/>
                <a:gd name="T20" fmla="*/ 63 w 207"/>
                <a:gd name="T21" fmla="*/ 39 h 118"/>
                <a:gd name="T22" fmla="*/ 66 w 207"/>
                <a:gd name="T23" fmla="*/ 29 h 118"/>
                <a:gd name="T24" fmla="*/ 70 w 207"/>
                <a:gd name="T25" fmla="*/ 26 h 118"/>
                <a:gd name="T26" fmla="*/ 78 w 207"/>
                <a:gd name="T27" fmla="*/ 28 h 118"/>
                <a:gd name="T28" fmla="*/ 87 w 207"/>
                <a:gd name="T29" fmla="*/ 16 h 118"/>
                <a:gd name="T30" fmla="*/ 86 w 207"/>
                <a:gd name="T31" fmla="*/ 8 h 118"/>
                <a:gd name="T32" fmla="*/ 79 w 207"/>
                <a:gd name="T33" fmla="*/ 0 h 118"/>
                <a:gd name="T34" fmla="*/ 76 w 207"/>
                <a:gd name="T35" fmla="*/ 2 h 118"/>
                <a:gd name="T36" fmla="*/ 71 w 207"/>
                <a:gd name="T37" fmla="*/ 2 h 118"/>
                <a:gd name="T38" fmla="*/ 64 w 207"/>
                <a:gd name="T39" fmla="*/ 1 h 118"/>
                <a:gd name="T40" fmla="*/ 56 w 207"/>
                <a:gd name="T41" fmla="*/ 2 h 118"/>
                <a:gd name="T42" fmla="*/ 48 w 207"/>
                <a:gd name="T43" fmla="*/ 4 h 118"/>
                <a:gd name="T44" fmla="*/ 37 w 207"/>
                <a:gd name="T45" fmla="*/ 2 h 118"/>
                <a:gd name="T46" fmla="*/ 32 w 207"/>
                <a:gd name="T47" fmla="*/ 10 h 118"/>
                <a:gd name="T48" fmla="*/ 13 w 207"/>
                <a:gd name="T49" fmla="*/ 4 h 118"/>
                <a:gd name="T50" fmla="*/ 6 w 207"/>
                <a:gd name="T51" fmla="*/ 4 h 118"/>
                <a:gd name="T52" fmla="*/ 6 w 207"/>
                <a:gd name="T53" fmla="*/ 17 h 118"/>
                <a:gd name="T54" fmla="*/ 7 w 207"/>
                <a:gd name="T55" fmla="*/ 33 h 11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07"/>
                <a:gd name="T85" fmla="*/ 0 h 118"/>
                <a:gd name="T86" fmla="*/ 207 w 207"/>
                <a:gd name="T87" fmla="*/ 118 h 118"/>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07" h="118">
                  <a:moveTo>
                    <a:pt x="17" y="65"/>
                  </a:moveTo>
                  <a:lnTo>
                    <a:pt x="38" y="85"/>
                  </a:lnTo>
                  <a:lnTo>
                    <a:pt x="32" y="95"/>
                  </a:lnTo>
                  <a:lnTo>
                    <a:pt x="23" y="103"/>
                  </a:lnTo>
                  <a:lnTo>
                    <a:pt x="11" y="105"/>
                  </a:lnTo>
                  <a:lnTo>
                    <a:pt x="0" y="107"/>
                  </a:lnTo>
                  <a:lnTo>
                    <a:pt x="21" y="116"/>
                  </a:lnTo>
                  <a:lnTo>
                    <a:pt x="29" y="118"/>
                  </a:lnTo>
                  <a:lnTo>
                    <a:pt x="55" y="103"/>
                  </a:lnTo>
                  <a:lnTo>
                    <a:pt x="113" y="117"/>
                  </a:lnTo>
                  <a:lnTo>
                    <a:pt x="150" y="76"/>
                  </a:lnTo>
                  <a:lnTo>
                    <a:pt x="158" y="58"/>
                  </a:lnTo>
                  <a:lnTo>
                    <a:pt x="165" y="53"/>
                  </a:lnTo>
                  <a:lnTo>
                    <a:pt x="186" y="55"/>
                  </a:lnTo>
                  <a:lnTo>
                    <a:pt x="207" y="31"/>
                  </a:lnTo>
                  <a:lnTo>
                    <a:pt x="205" y="15"/>
                  </a:lnTo>
                  <a:lnTo>
                    <a:pt x="190" y="0"/>
                  </a:lnTo>
                  <a:lnTo>
                    <a:pt x="181" y="2"/>
                  </a:lnTo>
                  <a:lnTo>
                    <a:pt x="170" y="5"/>
                  </a:lnTo>
                  <a:lnTo>
                    <a:pt x="151" y="1"/>
                  </a:lnTo>
                  <a:lnTo>
                    <a:pt x="133" y="2"/>
                  </a:lnTo>
                  <a:lnTo>
                    <a:pt x="114" y="7"/>
                  </a:lnTo>
                  <a:lnTo>
                    <a:pt x="88" y="5"/>
                  </a:lnTo>
                  <a:lnTo>
                    <a:pt x="76" y="20"/>
                  </a:lnTo>
                  <a:lnTo>
                    <a:pt x="32" y="7"/>
                  </a:lnTo>
                  <a:lnTo>
                    <a:pt x="15" y="7"/>
                  </a:lnTo>
                  <a:lnTo>
                    <a:pt x="15" y="33"/>
                  </a:lnTo>
                  <a:lnTo>
                    <a:pt x="17" y="65"/>
                  </a:lnTo>
                  <a:close/>
                </a:path>
              </a:pathLst>
            </a:custGeom>
            <a:solidFill>
              <a:srgbClr val="FFFFFF"/>
            </a:solidFill>
            <a:ln w="1270" cap="rnd">
              <a:solidFill>
                <a:srgbClr val="333333"/>
              </a:solidFill>
              <a:round/>
              <a:headEnd/>
              <a:tailEnd/>
            </a:ln>
          </p:spPr>
          <p:txBody>
            <a:bodyPr/>
            <a:lstStyle/>
            <a:p>
              <a:endParaRPr lang="de-DE"/>
            </a:p>
          </p:txBody>
        </p:sp>
        <p:sp>
          <p:nvSpPr>
            <p:cNvPr id="17430" name="Freeform 706"/>
            <p:cNvSpPr>
              <a:spLocks/>
            </p:cNvSpPr>
            <p:nvPr/>
          </p:nvSpPr>
          <p:spPr bwMode="auto">
            <a:xfrm>
              <a:off x="1882" y="2189"/>
              <a:ext cx="301" cy="235"/>
            </a:xfrm>
            <a:custGeom>
              <a:avLst/>
              <a:gdLst>
                <a:gd name="T0" fmla="*/ 3 w 398"/>
                <a:gd name="T1" fmla="*/ 21 h 292"/>
                <a:gd name="T2" fmla="*/ 2 w 398"/>
                <a:gd name="T3" fmla="*/ 31 h 292"/>
                <a:gd name="T4" fmla="*/ 13 w 398"/>
                <a:gd name="T5" fmla="*/ 44 h 292"/>
                <a:gd name="T6" fmla="*/ 13 w 398"/>
                <a:gd name="T7" fmla="*/ 62 h 292"/>
                <a:gd name="T8" fmla="*/ 3 w 398"/>
                <a:gd name="T9" fmla="*/ 73 h 292"/>
                <a:gd name="T10" fmla="*/ 4 w 398"/>
                <a:gd name="T11" fmla="*/ 86 h 292"/>
                <a:gd name="T12" fmla="*/ 3 w 398"/>
                <a:gd name="T13" fmla="*/ 101 h 292"/>
                <a:gd name="T14" fmla="*/ 4 w 398"/>
                <a:gd name="T15" fmla="*/ 113 h 292"/>
                <a:gd name="T16" fmla="*/ 13 w 398"/>
                <a:gd name="T17" fmla="*/ 120 h 292"/>
                <a:gd name="T18" fmla="*/ 14 w 398"/>
                <a:gd name="T19" fmla="*/ 138 h 292"/>
                <a:gd name="T20" fmla="*/ 20 w 398"/>
                <a:gd name="T21" fmla="*/ 152 h 292"/>
                <a:gd name="T22" fmla="*/ 48 w 398"/>
                <a:gd name="T23" fmla="*/ 143 h 292"/>
                <a:gd name="T24" fmla="*/ 67 w 398"/>
                <a:gd name="T25" fmla="*/ 128 h 292"/>
                <a:gd name="T26" fmla="*/ 80 w 398"/>
                <a:gd name="T27" fmla="*/ 138 h 292"/>
                <a:gd name="T28" fmla="*/ 93 w 398"/>
                <a:gd name="T29" fmla="*/ 142 h 292"/>
                <a:gd name="T30" fmla="*/ 109 w 398"/>
                <a:gd name="T31" fmla="*/ 134 h 292"/>
                <a:gd name="T32" fmla="*/ 109 w 398"/>
                <a:gd name="T33" fmla="*/ 118 h 292"/>
                <a:gd name="T34" fmla="*/ 121 w 398"/>
                <a:gd name="T35" fmla="*/ 118 h 292"/>
                <a:gd name="T36" fmla="*/ 127 w 398"/>
                <a:gd name="T37" fmla="*/ 114 h 292"/>
                <a:gd name="T38" fmla="*/ 151 w 398"/>
                <a:gd name="T39" fmla="*/ 105 h 292"/>
                <a:gd name="T40" fmla="*/ 158 w 398"/>
                <a:gd name="T41" fmla="*/ 95 h 292"/>
                <a:gd name="T42" fmla="*/ 147 w 398"/>
                <a:gd name="T43" fmla="*/ 79 h 292"/>
                <a:gd name="T44" fmla="*/ 152 w 398"/>
                <a:gd name="T45" fmla="*/ 67 h 292"/>
                <a:gd name="T46" fmla="*/ 156 w 398"/>
                <a:gd name="T47" fmla="*/ 60 h 292"/>
                <a:gd name="T48" fmla="*/ 159 w 398"/>
                <a:gd name="T49" fmla="*/ 44 h 292"/>
                <a:gd name="T50" fmla="*/ 163 w 398"/>
                <a:gd name="T51" fmla="*/ 28 h 292"/>
                <a:gd name="T52" fmla="*/ 172 w 398"/>
                <a:gd name="T53" fmla="*/ 21 h 292"/>
                <a:gd name="T54" fmla="*/ 167 w 398"/>
                <a:gd name="T55" fmla="*/ 5 h 292"/>
                <a:gd name="T56" fmla="*/ 144 w 398"/>
                <a:gd name="T57" fmla="*/ 2 h 292"/>
                <a:gd name="T58" fmla="*/ 119 w 398"/>
                <a:gd name="T59" fmla="*/ 3 h 292"/>
                <a:gd name="T60" fmla="*/ 95 w 398"/>
                <a:gd name="T61" fmla="*/ 18 h 292"/>
                <a:gd name="T62" fmla="*/ 77 w 398"/>
                <a:gd name="T63" fmla="*/ 27 h 292"/>
                <a:gd name="T64" fmla="*/ 53 w 398"/>
                <a:gd name="T65" fmla="*/ 29 h 292"/>
                <a:gd name="T66" fmla="*/ 37 w 398"/>
                <a:gd name="T67" fmla="*/ 28 h 292"/>
                <a:gd name="T68" fmla="*/ 18 w 398"/>
                <a:gd name="T69" fmla="*/ 20 h 292"/>
                <a:gd name="T70" fmla="*/ 4 w 398"/>
                <a:gd name="T71" fmla="*/ 18 h 2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98"/>
                <a:gd name="T109" fmla="*/ 0 h 292"/>
                <a:gd name="T110" fmla="*/ 398 w 398"/>
                <a:gd name="T111" fmla="*/ 292 h 29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98" h="292">
                  <a:moveTo>
                    <a:pt x="9" y="34"/>
                  </a:moveTo>
                  <a:lnTo>
                    <a:pt x="7" y="40"/>
                  </a:lnTo>
                  <a:lnTo>
                    <a:pt x="0" y="47"/>
                  </a:lnTo>
                  <a:lnTo>
                    <a:pt x="2" y="61"/>
                  </a:lnTo>
                  <a:lnTo>
                    <a:pt x="13" y="83"/>
                  </a:lnTo>
                  <a:lnTo>
                    <a:pt x="29" y="85"/>
                  </a:lnTo>
                  <a:lnTo>
                    <a:pt x="32" y="94"/>
                  </a:lnTo>
                  <a:lnTo>
                    <a:pt x="31" y="119"/>
                  </a:lnTo>
                  <a:lnTo>
                    <a:pt x="25" y="126"/>
                  </a:lnTo>
                  <a:lnTo>
                    <a:pt x="6" y="140"/>
                  </a:lnTo>
                  <a:lnTo>
                    <a:pt x="4" y="146"/>
                  </a:lnTo>
                  <a:lnTo>
                    <a:pt x="9" y="165"/>
                  </a:lnTo>
                  <a:lnTo>
                    <a:pt x="11" y="179"/>
                  </a:lnTo>
                  <a:lnTo>
                    <a:pt x="6" y="193"/>
                  </a:lnTo>
                  <a:lnTo>
                    <a:pt x="0" y="203"/>
                  </a:lnTo>
                  <a:lnTo>
                    <a:pt x="9" y="217"/>
                  </a:lnTo>
                  <a:lnTo>
                    <a:pt x="17" y="215"/>
                  </a:lnTo>
                  <a:lnTo>
                    <a:pt x="31" y="230"/>
                  </a:lnTo>
                  <a:lnTo>
                    <a:pt x="32" y="245"/>
                  </a:lnTo>
                  <a:lnTo>
                    <a:pt x="32" y="265"/>
                  </a:lnTo>
                  <a:lnTo>
                    <a:pt x="31" y="274"/>
                  </a:lnTo>
                  <a:lnTo>
                    <a:pt x="45" y="292"/>
                  </a:lnTo>
                  <a:lnTo>
                    <a:pt x="77" y="285"/>
                  </a:lnTo>
                  <a:lnTo>
                    <a:pt x="113" y="274"/>
                  </a:lnTo>
                  <a:lnTo>
                    <a:pt x="140" y="257"/>
                  </a:lnTo>
                  <a:lnTo>
                    <a:pt x="153" y="245"/>
                  </a:lnTo>
                  <a:lnTo>
                    <a:pt x="171" y="269"/>
                  </a:lnTo>
                  <a:lnTo>
                    <a:pt x="185" y="263"/>
                  </a:lnTo>
                  <a:lnTo>
                    <a:pt x="203" y="269"/>
                  </a:lnTo>
                  <a:lnTo>
                    <a:pt x="215" y="272"/>
                  </a:lnTo>
                  <a:lnTo>
                    <a:pt x="238" y="263"/>
                  </a:lnTo>
                  <a:lnTo>
                    <a:pt x="251" y="259"/>
                  </a:lnTo>
                  <a:lnTo>
                    <a:pt x="251" y="247"/>
                  </a:lnTo>
                  <a:lnTo>
                    <a:pt x="253" y="228"/>
                  </a:lnTo>
                  <a:lnTo>
                    <a:pt x="264" y="222"/>
                  </a:lnTo>
                  <a:lnTo>
                    <a:pt x="280" y="228"/>
                  </a:lnTo>
                  <a:lnTo>
                    <a:pt x="282" y="236"/>
                  </a:lnTo>
                  <a:lnTo>
                    <a:pt x="294" y="220"/>
                  </a:lnTo>
                  <a:lnTo>
                    <a:pt x="323" y="206"/>
                  </a:lnTo>
                  <a:lnTo>
                    <a:pt x="348" y="203"/>
                  </a:lnTo>
                  <a:lnTo>
                    <a:pt x="371" y="203"/>
                  </a:lnTo>
                  <a:lnTo>
                    <a:pt x="366" y="182"/>
                  </a:lnTo>
                  <a:lnTo>
                    <a:pt x="363" y="170"/>
                  </a:lnTo>
                  <a:lnTo>
                    <a:pt x="339" y="152"/>
                  </a:lnTo>
                  <a:lnTo>
                    <a:pt x="338" y="147"/>
                  </a:lnTo>
                  <a:lnTo>
                    <a:pt x="352" y="128"/>
                  </a:lnTo>
                  <a:lnTo>
                    <a:pt x="365" y="125"/>
                  </a:lnTo>
                  <a:lnTo>
                    <a:pt x="361" y="115"/>
                  </a:lnTo>
                  <a:lnTo>
                    <a:pt x="368" y="96"/>
                  </a:lnTo>
                  <a:lnTo>
                    <a:pt x="368" y="85"/>
                  </a:lnTo>
                  <a:lnTo>
                    <a:pt x="373" y="63"/>
                  </a:lnTo>
                  <a:lnTo>
                    <a:pt x="377" y="54"/>
                  </a:lnTo>
                  <a:lnTo>
                    <a:pt x="390" y="56"/>
                  </a:lnTo>
                  <a:lnTo>
                    <a:pt x="398" y="40"/>
                  </a:lnTo>
                  <a:lnTo>
                    <a:pt x="390" y="27"/>
                  </a:lnTo>
                  <a:lnTo>
                    <a:pt x="386" y="9"/>
                  </a:lnTo>
                  <a:lnTo>
                    <a:pt x="377" y="11"/>
                  </a:lnTo>
                  <a:lnTo>
                    <a:pt x="332" y="2"/>
                  </a:lnTo>
                  <a:lnTo>
                    <a:pt x="303" y="0"/>
                  </a:lnTo>
                  <a:lnTo>
                    <a:pt x="275" y="6"/>
                  </a:lnTo>
                  <a:lnTo>
                    <a:pt x="250" y="17"/>
                  </a:lnTo>
                  <a:lnTo>
                    <a:pt x="221" y="33"/>
                  </a:lnTo>
                  <a:lnTo>
                    <a:pt x="199" y="49"/>
                  </a:lnTo>
                  <a:lnTo>
                    <a:pt x="178" y="51"/>
                  </a:lnTo>
                  <a:lnTo>
                    <a:pt x="149" y="46"/>
                  </a:lnTo>
                  <a:lnTo>
                    <a:pt x="122" y="56"/>
                  </a:lnTo>
                  <a:lnTo>
                    <a:pt x="106" y="60"/>
                  </a:lnTo>
                  <a:lnTo>
                    <a:pt x="86" y="54"/>
                  </a:lnTo>
                  <a:lnTo>
                    <a:pt x="58" y="42"/>
                  </a:lnTo>
                  <a:lnTo>
                    <a:pt x="42" y="38"/>
                  </a:lnTo>
                  <a:lnTo>
                    <a:pt x="20" y="34"/>
                  </a:lnTo>
                  <a:lnTo>
                    <a:pt x="9" y="34"/>
                  </a:lnTo>
                  <a:close/>
                </a:path>
              </a:pathLst>
            </a:custGeom>
            <a:solidFill>
              <a:srgbClr val="FFFFFF"/>
            </a:solidFill>
            <a:ln w="1270" cap="rnd">
              <a:solidFill>
                <a:srgbClr val="333333"/>
              </a:solidFill>
              <a:round/>
              <a:headEnd/>
              <a:tailEnd/>
            </a:ln>
          </p:spPr>
          <p:txBody>
            <a:bodyPr/>
            <a:lstStyle/>
            <a:p>
              <a:endParaRPr lang="de-DE"/>
            </a:p>
          </p:txBody>
        </p:sp>
        <p:sp>
          <p:nvSpPr>
            <p:cNvPr id="17431" name="Freeform 707"/>
            <p:cNvSpPr>
              <a:spLocks/>
            </p:cNvSpPr>
            <p:nvPr/>
          </p:nvSpPr>
          <p:spPr bwMode="auto">
            <a:xfrm>
              <a:off x="1708" y="2333"/>
              <a:ext cx="117" cy="208"/>
            </a:xfrm>
            <a:custGeom>
              <a:avLst/>
              <a:gdLst>
                <a:gd name="T0" fmla="*/ 5 w 155"/>
                <a:gd name="T1" fmla="*/ 31 h 258"/>
                <a:gd name="T2" fmla="*/ 8 w 155"/>
                <a:gd name="T3" fmla="*/ 34 h 258"/>
                <a:gd name="T4" fmla="*/ 8 w 155"/>
                <a:gd name="T5" fmla="*/ 40 h 258"/>
                <a:gd name="T6" fmla="*/ 8 w 155"/>
                <a:gd name="T7" fmla="*/ 44 h 258"/>
                <a:gd name="T8" fmla="*/ 6 w 155"/>
                <a:gd name="T9" fmla="*/ 50 h 258"/>
                <a:gd name="T10" fmla="*/ 6 w 155"/>
                <a:gd name="T11" fmla="*/ 62 h 258"/>
                <a:gd name="T12" fmla="*/ 8 w 155"/>
                <a:gd name="T13" fmla="*/ 68 h 258"/>
                <a:gd name="T14" fmla="*/ 2 w 155"/>
                <a:gd name="T15" fmla="*/ 79 h 258"/>
                <a:gd name="T16" fmla="*/ 3 w 155"/>
                <a:gd name="T17" fmla="*/ 81 h 258"/>
                <a:gd name="T18" fmla="*/ 0 w 155"/>
                <a:gd name="T19" fmla="*/ 86 h 258"/>
                <a:gd name="T20" fmla="*/ 3 w 155"/>
                <a:gd name="T21" fmla="*/ 93 h 258"/>
                <a:gd name="T22" fmla="*/ 3 w 155"/>
                <a:gd name="T23" fmla="*/ 97 h 258"/>
                <a:gd name="T24" fmla="*/ 5 w 155"/>
                <a:gd name="T25" fmla="*/ 92 h 258"/>
                <a:gd name="T26" fmla="*/ 10 w 155"/>
                <a:gd name="T27" fmla="*/ 99 h 258"/>
                <a:gd name="T28" fmla="*/ 8 w 155"/>
                <a:gd name="T29" fmla="*/ 106 h 258"/>
                <a:gd name="T30" fmla="*/ 6 w 155"/>
                <a:gd name="T31" fmla="*/ 109 h 258"/>
                <a:gd name="T32" fmla="*/ 10 w 155"/>
                <a:gd name="T33" fmla="*/ 115 h 258"/>
                <a:gd name="T34" fmla="*/ 14 w 155"/>
                <a:gd name="T35" fmla="*/ 117 h 258"/>
                <a:gd name="T36" fmla="*/ 21 w 155"/>
                <a:gd name="T37" fmla="*/ 123 h 258"/>
                <a:gd name="T38" fmla="*/ 26 w 155"/>
                <a:gd name="T39" fmla="*/ 128 h 258"/>
                <a:gd name="T40" fmla="*/ 27 w 155"/>
                <a:gd name="T41" fmla="*/ 132 h 258"/>
                <a:gd name="T42" fmla="*/ 34 w 155"/>
                <a:gd name="T43" fmla="*/ 135 h 258"/>
                <a:gd name="T44" fmla="*/ 41 w 155"/>
                <a:gd name="T45" fmla="*/ 132 h 258"/>
                <a:gd name="T46" fmla="*/ 48 w 155"/>
                <a:gd name="T47" fmla="*/ 127 h 258"/>
                <a:gd name="T48" fmla="*/ 51 w 155"/>
                <a:gd name="T49" fmla="*/ 119 h 258"/>
                <a:gd name="T50" fmla="*/ 54 w 155"/>
                <a:gd name="T51" fmla="*/ 112 h 258"/>
                <a:gd name="T52" fmla="*/ 60 w 155"/>
                <a:gd name="T53" fmla="*/ 99 h 258"/>
                <a:gd name="T54" fmla="*/ 62 w 155"/>
                <a:gd name="T55" fmla="*/ 90 h 258"/>
                <a:gd name="T56" fmla="*/ 63 w 155"/>
                <a:gd name="T57" fmla="*/ 81 h 258"/>
                <a:gd name="T58" fmla="*/ 66 w 155"/>
                <a:gd name="T59" fmla="*/ 74 h 258"/>
                <a:gd name="T60" fmla="*/ 60 w 155"/>
                <a:gd name="T61" fmla="*/ 72 h 258"/>
                <a:gd name="T62" fmla="*/ 57 w 155"/>
                <a:gd name="T63" fmla="*/ 69 h 258"/>
                <a:gd name="T64" fmla="*/ 54 w 155"/>
                <a:gd name="T65" fmla="*/ 69 h 258"/>
                <a:gd name="T66" fmla="*/ 48 w 155"/>
                <a:gd name="T67" fmla="*/ 66 h 258"/>
                <a:gd name="T68" fmla="*/ 47 w 155"/>
                <a:gd name="T69" fmla="*/ 57 h 258"/>
                <a:gd name="T70" fmla="*/ 45 w 155"/>
                <a:gd name="T71" fmla="*/ 51 h 258"/>
                <a:gd name="T72" fmla="*/ 48 w 155"/>
                <a:gd name="T73" fmla="*/ 44 h 258"/>
                <a:gd name="T74" fmla="*/ 48 w 155"/>
                <a:gd name="T75" fmla="*/ 22 h 258"/>
                <a:gd name="T76" fmla="*/ 48 w 155"/>
                <a:gd name="T77" fmla="*/ 15 h 258"/>
                <a:gd name="T78" fmla="*/ 45 w 155"/>
                <a:gd name="T79" fmla="*/ 11 h 258"/>
                <a:gd name="T80" fmla="*/ 39 w 155"/>
                <a:gd name="T81" fmla="*/ 10 h 258"/>
                <a:gd name="T82" fmla="*/ 35 w 155"/>
                <a:gd name="T83" fmla="*/ 8 h 258"/>
                <a:gd name="T84" fmla="*/ 32 w 155"/>
                <a:gd name="T85" fmla="*/ 2 h 258"/>
                <a:gd name="T86" fmla="*/ 27 w 155"/>
                <a:gd name="T87" fmla="*/ 0 h 258"/>
                <a:gd name="T88" fmla="*/ 26 w 155"/>
                <a:gd name="T89" fmla="*/ 3 h 258"/>
                <a:gd name="T90" fmla="*/ 26 w 155"/>
                <a:gd name="T91" fmla="*/ 2 h 258"/>
                <a:gd name="T92" fmla="*/ 18 w 155"/>
                <a:gd name="T93" fmla="*/ 2 h 258"/>
                <a:gd name="T94" fmla="*/ 15 w 155"/>
                <a:gd name="T95" fmla="*/ 0 h 258"/>
                <a:gd name="T96" fmla="*/ 10 w 155"/>
                <a:gd name="T97" fmla="*/ 4 h 258"/>
                <a:gd name="T98" fmla="*/ 8 w 155"/>
                <a:gd name="T99" fmla="*/ 16 h 258"/>
                <a:gd name="T100" fmla="*/ 8 w 155"/>
                <a:gd name="T101" fmla="*/ 24 h 258"/>
                <a:gd name="T102" fmla="*/ 5 w 155"/>
                <a:gd name="T103" fmla="*/ 31 h 25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55"/>
                <a:gd name="T157" fmla="*/ 0 h 258"/>
                <a:gd name="T158" fmla="*/ 155 w 155"/>
                <a:gd name="T159" fmla="*/ 258 h 258"/>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55" h="258">
                  <a:moveTo>
                    <a:pt x="11" y="58"/>
                  </a:moveTo>
                  <a:lnTo>
                    <a:pt x="20" y="65"/>
                  </a:lnTo>
                  <a:lnTo>
                    <a:pt x="20" y="77"/>
                  </a:lnTo>
                  <a:lnTo>
                    <a:pt x="19" y="84"/>
                  </a:lnTo>
                  <a:lnTo>
                    <a:pt x="13" y="95"/>
                  </a:lnTo>
                  <a:lnTo>
                    <a:pt x="13" y="119"/>
                  </a:lnTo>
                  <a:lnTo>
                    <a:pt x="17" y="129"/>
                  </a:lnTo>
                  <a:lnTo>
                    <a:pt x="4" y="150"/>
                  </a:lnTo>
                  <a:lnTo>
                    <a:pt x="7" y="154"/>
                  </a:lnTo>
                  <a:lnTo>
                    <a:pt x="0" y="165"/>
                  </a:lnTo>
                  <a:lnTo>
                    <a:pt x="6" y="177"/>
                  </a:lnTo>
                  <a:lnTo>
                    <a:pt x="7" y="185"/>
                  </a:lnTo>
                  <a:lnTo>
                    <a:pt x="11" y="175"/>
                  </a:lnTo>
                  <a:lnTo>
                    <a:pt x="23" y="188"/>
                  </a:lnTo>
                  <a:lnTo>
                    <a:pt x="20" y="202"/>
                  </a:lnTo>
                  <a:lnTo>
                    <a:pt x="15" y="208"/>
                  </a:lnTo>
                  <a:lnTo>
                    <a:pt x="23" y="219"/>
                  </a:lnTo>
                  <a:lnTo>
                    <a:pt x="32" y="223"/>
                  </a:lnTo>
                  <a:lnTo>
                    <a:pt x="49" y="233"/>
                  </a:lnTo>
                  <a:lnTo>
                    <a:pt x="62" y="244"/>
                  </a:lnTo>
                  <a:lnTo>
                    <a:pt x="64" y="252"/>
                  </a:lnTo>
                  <a:lnTo>
                    <a:pt x="80" y="258"/>
                  </a:lnTo>
                  <a:lnTo>
                    <a:pt x="94" y="252"/>
                  </a:lnTo>
                  <a:lnTo>
                    <a:pt x="110" y="242"/>
                  </a:lnTo>
                  <a:lnTo>
                    <a:pt x="119" y="226"/>
                  </a:lnTo>
                  <a:lnTo>
                    <a:pt x="126" y="215"/>
                  </a:lnTo>
                  <a:lnTo>
                    <a:pt x="139" y="190"/>
                  </a:lnTo>
                  <a:lnTo>
                    <a:pt x="144" y="172"/>
                  </a:lnTo>
                  <a:lnTo>
                    <a:pt x="146" y="154"/>
                  </a:lnTo>
                  <a:lnTo>
                    <a:pt x="155" y="142"/>
                  </a:lnTo>
                  <a:lnTo>
                    <a:pt x="139" y="138"/>
                  </a:lnTo>
                  <a:lnTo>
                    <a:pt x="134" y="131"/>
                  </a:lnTo>
                  <a:lnTo>
                    <a:pt x="126" y="133"/>
                  </a:lnTo>
                  <a:lnTo>
                    <a:pt x="112" y="127"/>
                  </a:lnTo>
                  <a:lnTo>
                    <a:pt x="109" y="109"/>
                  </a:lnTo>
                  <a:lnTo>
                    <a:pt x="105" y="97"/>
                  </a:lnTo>
                  <a:lnTo>
                    <a:pt x="112" y="83"/>
                  </a:lnTo>
                  <a:lnTo>
                    <a:pt x="112" y="42"/>
                  </a:lnTo>
                  <a:lnTo>
                    <a:pt x="112" y="29"/>
                  </a:lnTo>
                  <a:lnTo>
                    <a:pt x="105" y="21"/>
                  </a:lnTo>
                  <a:lnTo>
                    <a:pt x="91" y="20"/>
                  </a:lnTo>
                  <a:lnTo>
                    <a:pt x="82" y="15"/>
                  </a:lnTo>
                  <a:lnTo>
                    <a:pt x="74" y="2"/>
                  </a:lnTo>
                  <a:lnTo>
                    <a:pt x="64" y="0"/>
                  </a:lnTo>
                  <a:lnTo>
                    <a:pt x="60" y="6"/>
                  </a:lnTo>
                  <a:lnTo>
                    <a:pt x="59" y="2"/>
                  </a:lnTo>
                  <a:lnTo>
                    <a:pt x="42" y="4"/>
                  </a:lnTo>
                  <a:lnTo>
                    <a:pt x="34" y="0"/>
                  </a:lnTo>
                  <a:lnTo>
                    <a:pt x="23" y="7"/>
                  </a:lnTo>
                  <a:lnTo>
                    <a:pt x="20" y="31"/>
                  </a:lnTo>
                  <a:lnTo>
                    <a:pt x="17" y="46"/>
                  </a:lnTo>
                  <a:lnTo>
                    <a:pt x="11" y="58"/>
                  </a:lnTo>
                  <a:close/>
                </a:path>
              </a:pathLst>
            </a:custGeom>
            <a:solidFill>
              <a:srgbClr val="C0C0C0">
                <a:alpha val="14117"/>
              </a:srgbClr>
            </a:solidFill>
            <a:ln w="1270" cap="rnd">
              <a:solidFill>
                <a:srgbClr val="333333"/>
              </a:solidFill>
              <a:round/>
              <a:headEnd/>
              <a:tailEnd/>
            </a:ln>
          </p:spPr>
          <p:txBody>
            <a:bodyPr/>
            <a:lstStyle/>
            <a:p>
              <a:endParaRPr lang="de-DE"/>
            </a:p>
          </p:txBody>
        </p:sp>
        <p:sp>
          <p:nvSpPr>
            <p:cNvPr id="17432" name="Freeform 708"/>
            <p:cNvSpPr>
              <a:spLocks/>
            </p:cNvSpPr>
            <p:nvPr/>
          </p:nvSpPr>
          <p:spPr bwMode="auto">
            <a:xfrm>
              <a:off x="1795" y="1900"/>
              <a:ext cx="430" cy="335"/>
            </a:xfrm>
            <a:custGeom>
              <a:avLst/>
              <a:gdLst>
                <a:gd name="T0" fmla="*/ 54 w 571"/>
                <a:gd name="T1" fmla="*/ 24 h 418"/>
                <a:gd name="T2" fmla="*/ 45 w 571"/>
                <a:gd name="T3" fmla="*/ 30 h 418"/>
                <a:gd name="T4" fmla="*/ 42 w 571"/>
                <a:gd name="T5" fmla="*/ 70 h 418"/>
                <a:gd name="T6" fmla="*/ 27 w 571"/>
                <a:gd name="T7" fmla="*/ 90 h 418"/>
                <a:gd name="T8" fmla="*/ 8 w 571"/>
                <a:gd name="T9" fmla="*/ 101 h 418"/>
                <a:gd name="T10" fmla="*/ 0 w 571"/>
                <a:gd name="T11" fmla="*/ 115 h 418"/>
                <a:gd name="T12" fmla="*/ 8 w 571"/>
                <a:gd name="T13" fmla="*/ 127 h 418"/>
                <a:gd name="T14" fmla="*/ 8 w 571"/>
                <a:gd name="T15" fmla="*/ 138 h 418"/>
                <a:gd name="T16" fmla="*/ 18 w 571"/>
                <a:gd name="T17" fmla="*/ 141 h 418"/>
                <a:gd name="T18" fmla="*/ 23 w 571"/>
                <a:gd name="T19" fmla="*/ 157 h 418"/>
                <a:gd name="T20" fmla="*/ 26 w 571"/>
                <a:gd name="T21" fmla="*/ 173 h 418"/>
                <a:gd name="T22" fmla="*/ 33 w 571"/>
                <a:gd name="T23" fmla="*/ 173 h 418"/>
                <a:gd name="T24" fmla="*/ 46 w 571"/>
                <a:gd name="T25" fmla="*/ 175 h 418"/>
                <a:gd name="T26" fmla="*/ 46 w 571"/>
                <a:gd name="T27" fmla="*/ 183 h 418"/>
                <a:gd name="T28" fmla="*/ 54 w 571"/>
                <a:gd name="T29" fmla="*/ 192 h 418"/>
                <a:gd name="T30" fmla="*/ 54 w 571"/>
                <a:gd name="T31" fmla="*/ 202 h 418"/>
                <a:gd name="T32" fmla="*/ 71 w 571"/>
                <a:gd name="T33" fmla="*/ 207 h 418"/>
                <a:gd name="T34" fmla="*/ 94 w 571"/>
                <a:gd name="T35" fmla="*/ 215 h 418"/>
                <a:gd name="T36" fmla="*/ 111 w 571"/>
                <a:gd name="T37" fmla="*/ 208 h 418"/>
                <a:gd name="T38" fmla="*/ 132 w 571"/>
                <a:gd name="T39" fmla="*/ 212 h 418"/>
                <a:gd name="T40" fmla="*/ 143 w 571"/>
                <a:gd name="T41" fmla="*/ 204 h 418"/>
                <a:gd name="T42" fmla="*/ 175 w 571"/>
                <a:gd name="T43" fmla="*/ 185 h 418"/>
                <a:gd name="T44" fmla="*/ 195 w 571"/>
                <a:gd name="T45" fmla="*/ 187 h 418"/>
                <a:gd name="T46" fmla="*/ 210 w 571"/>
                <a:gd name="T47" fmla="*/ 191 h 418"/>
                <a:gd name="T48" fmla="*/ 219 w 571"/>
                <a:gd name="T49" fmla="*/ 181 h 418"/>
                <a:gd name="T50" fmla="*/ 219 w 571"/>
                <a:gd name="T51" fmla="*/ 151 h 418"/>
                <a:gd name="T52" fmla="*/ 228 w 571"/>
                <a:gd name="T53" fmla="*/ 141 h 418"/>
                <a:gd name="T54" fmla="*/ 236 w 571"/>
                <a:gd name="T55" fmla="*/ 141 h 418"/>
                <a:gd name="T56" fmla="*/ 238 w 571"/>
                <a:gd name="T57" fmla="*/ 133 h 418"/>
                <a:gd name="T58" fmla="*/ 244 w 571"/>
                <a:gd name="T59" fmla="*/ 126 h 418"/>
                <a:gd name="T60" fmla="*/ 231 w 571"/>
                <a:gd name="T61" fmla="*/ 121 h 418"/>
                <a:gd name="T62" fmla="*/ 217 w 571"/>
                <a:gd name="T63" fmla="*/ 124 h 418"/>
                <a:gd name="T64" fmla="*/ 203 w 571"/>
                <a:gd name="T65" fmla="*/ 121 h 418"/>
                <a:gd name="T66" fmla="*/ 200 w 571"/>
                <a:gd name="T67" fmla="*/ 107 h 418"/>
                <a:gd name="T68" fmla="*/ 195 w 571"/>
                <a:gd name="T69" fmla="*/ 93 h 418"/>
                <a:gd name="T70" fmla="*/ 193 w 571"/>
                <a:gd name="T71" fmla="*/ 79 h 418"/>
                <a:gd name="T72" fmla="*/ 194 w 571"/>
                <a:gd name="T73" fmla="*/ 67 h 418"/>
                <a:gd name="T74" fmla="*/ 182 w 571"/>
                <a:gd name="T75" fmla="*/ 46 h 418"/>
                <a:gd name="T76" fmla="*/ 179 w 571"/>
                <a:gd name="T77" fmla="*/ 32 h 418"/>
                <a:gd name="T78" fmla="*/ 169 w 571"/>
                <a:gd name="T79" fmla="*/ 22 h 418"/>
                <a:gd name="T80" fmla="*/ 162 w 571"/>
                <a:gd name="T81" fmla="*/ 5 h 418"/>
                <a:gd name="T82" fmla="*/ 154 w 571"/>
                <a:gd name="T83" fmla="*/ 0 h 418"/>
                <a:gd name="T84" fmla="*/ 146 w 571"/>
                <a:gd name="T85" fmla="*/ 6 h 418"/>
                <a:gd name="T86" fmla="*/ 136 w 571"/>
                <a:gd name="T87" fmla="*/ 8 h 418"/>
                <a:gd name="T88" fmla="*/ 127 w 571"/>
                <a:gd name="T89" fmla="*/ 14 h 418"/>
                <a:gd name="T90" fmla="*/ 114 w 571"/>
                <a:gd name="T91" fmla="*/ 16 h 418"/>
                <a:gd name="T92" fmla="*/ 104 w 571"/>
                <a:gd name="T93" fmla="*/ 6 h 418"/>
                <a:gd name="T94" fmla="*/ 90 w 571"/>
                <a:gd name="T95" fmla="*/ 13 h 418"/>
                <a:gd name="T96" fmla="*/ 80 w 571"/>
                <a:gd name="T97" fmla="*/ 11 h 418"/>
                <a:gd name="T98" fmla="*/ 66 w 571"/>
                <a:gd name="T99" fmla="*/ 11 h 418"/>
                <a:gd name="T100" fmla="*/ 59 w 571"/>
                <a:gd name="T101" fmla="*/ 14 h 418"/>
                <a:gd name="T102" fmla="*/ 56 w 571"/>
                <a:gd name="T103" fmla="*/ 17 h 41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571"/>
                <a:gd name="T157" fmla="*/ 0 h 418"/>
                <a:gd name="T158" fmla="*/ 571 w 571"/>
                <a:gd name="T159" fmla="*/ 418 h 418"/>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571" h="418">
                  <a:moveTo>
                    <a:pt x="137" y="36"/>
                  </a:moveTo>
                  <a:lnTo>
                    <a:pt x="127" y="48"/>
                  </a:lnTo>
                  <a:lnTo>
                    <a:pt x="119" y="56"/>
                  </a:lnTo>
                  <a:lnTo>
                    <a:pt x="106" y="59"/>
                  </a:lnTo>
                  <a:lnTo>
                    <a:pt x="99" y="124"/>
                  </a:lnTo>
                  <a:lnTo>
                    <a:pt x="98" y="135"/>
                  </a:lnTo>
                  <a:lnTo>
                    <a:pt x="83" y="160"/>
                  </a:lnTo>
                  <a:lnTo>
                    <a:pt x="64" y="175"/>
                  </a:lnTo>
                  <a:lnTo>
                    <a:pt x="52" y="189"/>
                  </a:lnTo>
                  <a:lnTo>
                    <a:pt x="19" y="196"/>
                  </a:lnTo>
                  <a:lnTo>
                    <a:pt x="3" y="211"/>
                  </a:lnTo>
                  <a:lnTo>
                    <a:pt x="0" y="223"/>
                  </a:lnTo>
                  <a:lnTo>
                    <a:pt x="11" y="233"/>
                  </a:lnTo>
                  <a:lnTo>
                    <a:pt x="17" y="246"/>
                  </a:lnTo>
                  <a:lnTo>
                    <a:pt x="15" y="256"/>
                  </a:lnTo>
                  <a:lnTo>
                    <a:pt x="17" y="268"/>
                  </a:lnTo>
                  <a:lnTo>
                    <a:pt x="27" y="273"/>
                  </a:lnTo>
                  <a:lnTo>
                    <a:pt x="42" y="273"/>
                  </a:lnTo>
                  <a:lnTo>
                    <a:pt x="47" y="285"/>
                  </a:lnTo>
                  <a:lnTo>
                    <a:pt x="54" y="306"/>
                  </a:lnTo>
                  <a:lnTo>
                    <a:pt x="56" y="323"/>
                  </a:lnTo>
                  <a:lnTo>
                    <a:pt x="61" y="337"/>
                  </a:lnTo>
                  <a:lnTo>
                    <a:pt x="71" y="341"/>
                  </a:lnTo>
                  <a:lnTo>
                    <a:pt x="79" y="337"/>
                  </a:lnTo>
                  <a:lnTo>
                    <a:pt x="92" y="327"/>
                  </a:lnTo>
                  <a:lnTo>
                    <a:pt x="108" y="339"/>
                  </a:lnTo>
                  <a:lnTo>
                    <a:pt x="106" y="350"/>
                  </a:lnTo>
                  <a:lnTo>
                    <a:pt x="108" y="356"/>
                  </a:lnTo>
                  <a:lnTo>
                    <a:pt x="115" y="359"/>
                  </a:lnTo>
                  <a:lnTo>
                    <a:pt x="127" y="372"/>
                  </a:lnTo>
                  <a:lnTo>
                    <a:pt x="123" y="385"/>
                  </a:lnTo>
                  <a:lnTo>
                    <a:pt x="127" y="393"/>
                  </a:lnTo>
                  <a:lnTo>
                    <a:pt x="144" y="393"/>
                  </a:lnTo>
                  <a:lnTo>
                    <a:pt x="166" y="402"/>
                  </a:lnTo>
                  <a:lnTo>
                    <a:pt x="205" y="418"/>
                  </a:lnTo>
                  <a:lnTo>
                    <a:pt x="221" y="418"/>
                  </a:lnTo>
                  <a:lnTo>
                    <a:pt x="243" y="413"/>
                  </a:lnTo>
                  <a:lnTo>
                    <a:pt x="262" y="406"/>
                  </a:lnTo>
                  <a:lnTo>
                    <a:pt x="293" y="411"/>
                  </a:lnTo>
                  <a:lnTo>
                    <a:pt x="308" y="410"/>
                  </a:lnTo>
                  <a:lnTo>
                    <a:pt x="316" y="408"/>
                  </a:lnTo>
                  <a:lnTo>
                    <a:pt x="335" y="395"/>
                  </a:lnTo>
                  <a:lnTo>
                    <a:pt x="379" y="370"/>
                  </a:lnTo>
                  <a:lnTo>
                    <a:pt x="412" y="359"/>
                  </a:lnTo>
                  <a:lnTo>
                    <a:pt x="430" y="358"/>
                  </a:lnTo>
                  <a:lnTo>
                    <a:pt x="457" y="363"/>
                  </a:lnTo>
                  <a:lnTo>
                    <a:pt x="480" y="366"/>
                  </a:lnTo>
                  <a:lnTo>
                    <a:pt x="491" y="370"/>
                  </a:lnTo>
                  <a:lnTo>
                    <a:pt x="509" y="368"/>
                  </a:lnTo>
                  <a:lnTo>
                    <a:pt x="512" y="352"/>
                  </a:lnTo>
                  <a:lnTo>
                    <a:pt x="512" y="323"/>
                  </a:lnTo>
                  <a:lnTo>
                    <a:pt x="514" y="293"/>
                  </a:lnTo>
                  <a:lnTo>
                    <a:pt x="524" y="277"/>
                  </a:lnTo>
                  <a:lnTo>
                    <a:pt x="535" y="273"/>
                  </a:lnTo>
                  <a:lnTo>
                    <a:pt x="544" y="279"/>
                  </a:lnTo>
                  <a:lnTo>
                    <a:pt x="554" y="273"/>
                  </a:lnTo>
                  <a:lnTo>
                    <a:pt x="560" y="266"/>
                  </a:lnTo>
                  <a:lnTo>
                    <a:pt x="558" y="258"/>
                  </a:lnTo>
                  <a:lnTo>
                    <a:pt x="569" y="254"/>
                  </a:lnTo>
                  <a:lnTo>
                    <a:pt x="571" y="244"/>
                  </a:lnTo>
                  <a:lnTo>
                    <a:pt x="560" y="239"/>
                  </a:lnTo>
                  <a:lnTo>
                    <a:pt x="542" y="235"/>
                  </a:lnTo>
                  <a:lnTo>
                    <a:pt x="528" y="239"/>
                  </a:lnTo>
                  <a:lnTo>
                    <a:pt x="507" y="242"/>
                  </a:lnTo>
                  <a:lnTo>
                    <a:pt x="487" y="242"/>
                  </a:lnTo>
                  <a:lnTo>
                    <a:pt x="474" y="235"/>
                  </a:lnTo>
                  <a:lnTo>
                    <a:pt x="468" y="223"/>
                  </a:lnTo>
                  <a:lnTo>
                    <a:pt x="468" y="208"/>
                  </a:lnTo>
                  <a:lnTo>
                    <a:pt x="467" y="192"/>
                  </a:lnTo>
                  <a:lnTo>
                    <a:pt x="457" y="181"/>
                  </a:lnTo>
                  <a:lnTo>
                    <a:pt x="451" y="169"/>
                  </a:lnTo>
                  <a:lnTo>
                    <a:pt x="451" y="154"/>
                  </a:lnTo>
                  <a:lnTo>
                    <a:pt x="453" y="138"/>
                  </a:lnTo>
                  <a:lnTo>
                    <a:pt x="453" y="129"/>
                  </a:lnTo>
                  <a:lnTo>
                    <a:pt x="444" y="106"/>
                  </a:lnTo>
                  <a:lnTo>
                    <a:pt x="428" y="90"/>
                  </a:lnTo>
                  <a:lnTo>
                    <a:pt x="422" y="75"/>
                  </a:lnTo>
                  <a:lnTo>
                    <a:pt x="420" y="63"/>
                  </a:lnTo>
                  <a:lnTo>
                    <a:pt x="417" y="58"/>
                  </a:lnTo>
                  <a:lnTo>
                    <a:pt x="395" y="43"/>
                  </a:lnTo>
                  <a:lnTo>
                    <a:pt x="387" y="29"/>
                  </a:lnTo>
                  <a:lnTo>
                    <a:pt x="378" y="9"/>
                  </a:lnTo>
                  <a:lnTo>
                    <a:pt x="370" y="2"/>
                  </a:lnTo>
                  <a:lnTo>
                    <a:pt x="360" y="0"/>
                  </a:lnTo>
                  <a:lnTo>
                    <a:pt x="351" y="4"/>
                  </a:lnTo>
                  <a:lnTo>
                    <a:pt x="341" y="13"/>
                  </a:lnTo>
                  <a:lnTo>
                    <a:pt x="335" y="16"/>
                  </a:lnTo>
                  <a:lnTo>
                    <a:pt x="318" y="16"/>
                  </a:lnTo>
                  <a:lnTo>
                    <a:pt x="306" y="18"/>
                  </a:lnTo>
                  <a:lnTo>
                    <a:pt x="298" y="27"/>
                  </a:lnTo>
                  <a:lnTo>
                    <a:pt x="284" y="32"/>
                  </a:lnTo>
                  <a:lnTo>
                    <a:pt x="268" y="31"/>
                  </a:lnTo>
                  <a:lnTo>
                    <a:pt x="260" y="23"/>
                  </a:lnTo>
                  <a:lnTo>
                    <a:pt x="243" y="13"/>
                  </a:lnTo>
                  <a:lnTo>
                    <a:pt x="229" y="18"/>
                  </a:lnTo>
                  <a:lnTo>
                    <a:pt x="212" y="25"/>
                  </a:lnTo>
                  <a:lnTo>
                    <a:pt x="198" y="27"/>
                  </a:lnTo>
                  <a:lnTo>
                    <a:pt x="187" y="23"/>
                  </a:lnTo>
                  <a:lnTo>
                    <a:pt x="173" y="16"/>
                  </a:lnTo>
                  <a:lnTo>
                    <a:pt x="156" y="21"/>
                  </a:lnTo>
                  <a:lnTo>
                    <a:pt x="144" y="27"/>
                  </a:lnTo>
                  <a:lnTo>
                    <a:pt x="140" y="29"/>
                  </a:lnTo>
                  <a:lnTo>
                    <a:pt x="137" y="31"/>
                  </a:lnTo>
                  <a:lnTo>
                    <a:pt x="133" y="32"/>
                  </a:lnTo>
                  <a:lnTo>
                    <a:pt x="137" y="36"/>
                  </a:lnTo>
                  <a:close/>
                </a:path>
              </a:pathLst>
            </a:custGeom>
            <a:solidFill>
              <a:srgbClr val="FFFFFF"/>
            </a:solidFill>
            <a:ln w="1270" cap="rnd">
              <a:solidFill>
                <a:srgbClr val="333333"/>
              </a:solidFill>
              <a:round/>
              <a:headEnd/>
              <a:tailEnd/>
            </a:ln>
          </p:spPr>
          <p:txBody>
            <a:bodyPr/>
            <a:lstStyle/>
            <a:p>
              <a:endParaRPr lang="de-DE"/>
            </a:p>
          </p:txBody>
        </p:sp>
        <p:sp>
          <p:nvSpPr>
            <p:cNvPr id="17433" name="Freeform 709"/>
            <p:cNvSpPr>
              <a:spLocks/>
            </p:cNvSpPr>
            <p:nvPr/>
          </p:nvSpPr>
          <p:spPr bwMode="auto">
            <a:xfrm>
              <a:off x="991" y="1582"/>
              <a:ext cx="164" cy="153"/>
            </a:xfrm>
            <a:custGeom>
              <a:avLst/>
              <a:gdLst>
                <a:gd name="T0" fmla="*/ 0 w 217"/>
                <a:gd name="T1" fmla="*/ 18 h 192"/>
                <a:gd name="T2" fmla="*/ 2 w 217"/>
                <a:gd name="T3" fmla="*/ 14 h 192"/>
                <a:gd name="T4" fmla="*/ 2 w 217"/>
                <a:gd name="T5" fmla="*/ 9 h 192"/>
                <a:gd name="T6" fmla="*/ 15 w 217"/>
                <a:gd name="T7" fmla="*/ 0 h 192"/>
                <a:gd name="T8" fmla="*/ 17 w 217"/>
                <a:gd name="T9" fmla="*/ 3 h 192"/>
                <a:gd name="T10" fmla="*/ 27 w 217"/>
                <a:gd name="T11" fmla="*/ 2 h 192"/>
                <a:gd name="T12" fmla="*/ 35 w 217"/>
                <a:gd name="T13" fmla="*/ 2 h 192"/>
                <a:gd name="T14" fmla="*/ 32 w 217"/>
                <a:gd name="T15" fmla="*/ 6 h 192"/>
                <a:gd name="T16" fmla="*/ 34 w 217"/>
                <a:gd name="T17" fmla="*/ 13 h 192"/>
                <a:gd name="T18" fmla="*/ 41 w 217"/>
                <a:gd name="T19" fmla="*/ 15 h 192"/>
                <a:gd name="T20" fmla="*/ 47 w 217"/>
                <a:gd name="T21" fmla="*/ 14 h 192"/>
                <a:gd name="T22" fmla="*/ 53 w 217"/>
                <a:gd name="T23" fmla="*/ 10 h 192"/>
                <a:gd name="T24" fmla="*/ 62 w 217"/>
                <a:gd name="T25" fmla="*/ 9 h 192"/>
                <a:gd name="T26" fmla="*/ 64 w 217"/>
                <a:gd name="T27" fmla="*/ 14 h 192"/>
                <a:gd name="T28" fmla="*/ 70 w 217"/>
                <a:gd name="T29" fmla="*/ 17 h 192"/>
                <a:gd name="T30" fmla="*/ 77 w 217"/>
                <a:gd name="T31" fmla="*/ 18 h 192"/>
                <a:gd name="T32" fmla="*/ 76 w 217"/>
                <a:gd name="T33" fmla="*/ 25 h 192"/>
                <a:gd name="T34" fmla="*/ 76 w 217"/>
                <a:gd name="T35" fmla="*/ 39 h 192"/>
                <a:gd name="T36" fmla="*/ 78 w 217"/>
                <a:gd name="T37" fmla="*/ 49 h 192"/>
                <a:gd name="T38" fmla="*/ 85 w 217"/>
                <a:gd name="T39" fmla="*/ 47 h 192"/>
                <a:gd name="T40" fmla="*/ 89 w 217"/>
                <a:gd name="T41" fmla="*/ 53 h 192"/>
                <a:gd name="T42" fmla="*/ 89 w 217"/>
                <a:gd name="T43" fmla="*/ 58 h 192"/>
                <a:gd name="T44" fmla="*/ 94 w 217"/>
                <a:gd name="T45" fmla="*/ 66 h 192"/>
                <a:gd name="T46" fmla="*/ 88 w 217"/>
                <a:gd name="T47" fmla="*/ 71 h 192"/>
                <a:gd name="T48" fmla="*/ 83 w 217"/>
                <a:gd name="T49" fmla="*/ 76 h 192"/>
                <a:gd name="T50" fmla="*/ 79 w 217"/>
                <a:gd name="T51" fmla="*/ 76 h 192"/>
                <a:gd name="T52" fmla="*/ 71 w 217"/>
                <a:gd name="T53" fmla="*/ 77 h 192"/>
                <a:gd name="T54" fmla="*/ 71 w 217"/>
                <a:gd name="T55" fmla="*/ 86 h 192"/>
                <a:gd name="T56" fmla="*/ 69 w 217"/>
                <a:gd name="T57" fmla="*/ 91 h 192"/>
                <a:gd name="T58" fmla="*/ 63 w 217"/>
                <a:gd name="T59" fmla="*/ 97 h 192"/>
                <a:gd name="T60" fmla="*/ 51 w 217"/>
                <a:gd name="T61" fmla="*/ 87 h 192"/>
                <a:gd name="T62" fmla="*/ 48 w 217"/>
                <a:gd name="T63" fmla="*/ 78 h 192"/>
                <a:gd name="T64" fmla="*/ 39 w 217"/>
                <a:gd name="T65" fmla="*/ 76 h 192"/>
                <a:gd name="T66" fmla="*/ 34 w 217"/>
                <a:gd name="T67" fmla="*/ 64 h 192"/>
                <a:gd name="T68" fmla="*/ 27 w 217"/>
                <a:gd name="T69" fmla="*/ 57 h 192"/>
                <a:gd name="T70" fmla="*/ 24 w 217"/>
                <a:gd name="T71" fmla="*/ 49 h 192"/>
                <a:gd name="T72" fmla="*/ 18 w 217"/>
                <a:gd name="T73" fmla="*/ 41 h 192"/>
                <a:gd name="T74" fmla="*/ 15 w 217"/>
                <a:gd name="T75" fmla="*/ 32 h 192"/>
                <a:gd name="T76" fmla="*/ 7 w 217"/>
                <a:gd name="T77" fmla="*/ 26 h 192"/>
                <a:gd name="T78" fmla="*/ 0 w 217"/>
                <a:gd name="T79" fmla="*/ 18 h 19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17"/>
                <a:gd name="T121" fmla="*/ 0 h 192"/>
                <a:gd name="T122" fmla="*/ 217 w 217"/>
                <a:gd name="T123" fmla="*/ 192 h 192"/>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17" h="192">
                  <a:moveTo>
                    <a:pt x="0" y="34"/>
                  </a:moveTo>
                  <a:lnTo>
                    <a:pt x="5" y="27"/>
                  </a:lnTo>
                  <a:lnTo>
                    <a:pt x="3" y="18"/>
                  </a:lnTo>
                  <a:lnTo>
                    <a:pt x="36" y="0"/>
                  </a:lnTo>
                  <a:lnTo>
                    <a:pt x="39" y="6"/>
                  </a:lnTo>
                  <a:lnTo>
                    <a:pt x="63" y="2"/>
                  </a:lnTo>
                  <a:lnTo>
                    <a:pt x="81" y="3"/>
                  </a:lnTo>
                  <a:lnTo>
                    <a:pt x="74" y="13"/>
                  </a:lnTo>
                  <a:lnTo>
                    <a:pt x="78" y="25"/>
                  </a:lnTo>
                  <a:lnTo>
                    <a:pt x="94" y="30"/>
                  </a:lnTo>
                  <a:lnTo>
                    <a:pt x="109" y="29"/>
                  </a:lnTo>
                  <a:lnTo>
                    <a:pt x="122" y="20"/>
                  </a:lnTo>
                  <a:lnTo>
                    <a:pt x="143" y="18"/>
                  </a:lnTo>
                  <a:lnTo>
                    <a:pt x="149" y="26"/>
                  </a:lnTo>
                  <a:lnTo>
                    <a:pt x="161" y="33"/>
                  </a:lnTo>
                  <a:lnTo>
                    <a:pt x="179" y="34"/>
                  </a:lnTo>
                  <a:lnTo>
                    <a:pt x="176" y="49"/>
                  </a:lnTo>
                  <a:lnTo>
                    <a:pt x="177" y="78"/>
                  </a:lnTo>
                  <a:lnTo>
                    <a:pt x="180" y="95"/>
                  </a:lnTo>
                  <a:lnTo>
                    <a:pt x="199" y="93"/>
                  </a:lnTo>
                  <a:lnTo>
                    <a:pt x="206" y="106"/>
                  </a:lnTo>
                  <a:lnTo>
                    <a:pt x="207" y="116"/>
                  </a:lnTo>
                  <a:lnTo>
                    <a:pt x="217" y="131"/>
                  </a:lnTo>
                  <a:lnTo>
                    <a:pt x="205" y="141"/>
                  </a:lnTo>
                  <a:lnTo>
                    <a:pt x="193" y="149"/>
                  </a:lnTo>
                  <a:lnTo>
                    <a:pt x="181" y="149"/>
                  </a:lnTo>
                  <a:lnTo>
                    <a:pt x="166" y="153"/>
                  </a:lnTo>
                  <a:lnTo>
                    <a:pt x="166" y="169"/>
                  </a:lnTo>
                  <a:lnTo>
                    <a:pt x="160" y="179"/>
                  </a:lnTo>
                  <a:lnTo>
                    <a:pt x="145" y="192"/>
                  </a:lnTo>
                  <a:lnTo>
                    <a:pt x="119" y="172"/>
                  </a:lnTo>
                  <a:lnTo>
                    <a:pt x="111" y="154"/>
                  </a:lnTo>
                  <a:lnTo>
                    <a:pt x="88" y="149"/>
                  </a:lnTo>
                  <a:lnTo>
                    <a:pt x="79" y="127"/>
                  </a:lnTo>
                  <a:lnTo>
                    <a:pt x="63" y="113"/>
                  </a:lnTo>
                  <a:lnTo>
                    <a:pt x="56" y="96"/>
                  </a:lnTo>
                  <a:lnTo>
                    <a:pt x="43" y="80"/>
                  </a:lnTo>
                  <a:lnTo>
                    <a:pt x="34" y="63"/>
                  </a:lnTo>
                  <a:lnTo>
                    <a:pt x="16" y="51"/>
                  </a:lnTo>
                  <a:lnTo>
                    <a:pt x="0" y="34"/>
                  </a:lnTo>
                  <a:close/>
                </a:path>
              </a:pathLst>
            </a:custGeom>
            <a:solidFill>
              <a:srgbClr val="993366">
                <a:alpha val="94901"/>
              </a:srgbClr>
            </a:solidFill>
            <a:ln w="1270" cap="rnd">
              <a:solidFill>
                <a:srgbClr val="333333"/>
              </a:solidFill>
              <a:round/>
              <a:headEnd/>
              <a:tailEnd/>
            </a:ln>
          </p:spPr>
          <p:txBody>
            <a:bodyPr/>
            <a:lstStyle/>
            <a:p>
              <a:endParaRPr lang="de-DE"/>
            </a:p>
          </p:txBody>
        </p:sp>
        <p:sp>
          <p:nvSpPr>
            <p:cNvPr id="17434" name="Freeform 710"/>
            <p:cNvSpPr>
              <a:spLocks/>
            </p:cNvSpPr>
            <p:nvPr/>
          </p:nvSpPr>
          <p:spPr bwMode="auto">
            <a:xfrm>
              <a:off x="1103" y="1700"/>
              <a:ext cx="45" cy="61"/>
            </a:xfrm>
            <a:custGeom>
              <a:avLst/>
              <a:gdLst>
                <a:gd name="T0" fmla="*/ 18 w 60"/>
                <a:gd name="T1" fmla="*/ 41 h 75"/>
                <a:gd name="T2" fmla="*/ 20 w 60"/>
                <a:gd name="T3" fmla="*/ 27 h 75"/>
                <a:gd name="T4" fmla="*/ 26 w 60"/>
                <a:gd name="T5" fmla="*/ 22 h 75"/>
                <a:gd name="T6" fmla="*/ 26 w 60"/>
                <a:gd name="T7" fmla="*/ 16 h 75"/>
                <a:gd name="T8" fmla="*/ 22 w 60"/>
                <a:gd name="T9" fmla="*/ 11 h 75"/>
                <a:gd name="T10" fmla="*/ 20 w 60"/>
                <a:gd name="T11" fmla="*/ 6 h 75"/>
                <a:gd name="T12" fmla="*/ 17 w 60"/>
                <a:gd name="T13" fmla="*/ 0 h 75"/>
                <a:gd name="T14" fmla="*/ 11 w 60"/>
                <a:gd name="T15" fmla="*/ 0 h 75"/>
                <a:gd name="T16" fmla="*/ 8 w 60"/>
                <a:gd name="T17" fmla="*/ 2 h 75"/>
                <a:gd name="T18" fmla="*/ 8 w 60"/>
                <a:gd name="T19" fmla="*/ 11 h 75"/>
                <a:gd name="T20" fmla="*/ 4 w 60"/>
                <a:gd name="T21" fmla="*/ 19 h 75"/>
                <a:gd name="T22" fmla="*/ 0 w 60"/>
                <a:gd name="T23" fmla="*/ 20 h 75"/>
                <a:gd name="T24" fmla="*/ 2 w 60"/>
                <a:gd name="T25" fmla="*/ 27 h 75"/>
                <a:gd name="T26" fmla="*/ 8 w 60"/>
                <a:gd name="T27" fmla="*/ 28 h 75"/>
                <a:gd name="T28" fmla="*/ 13 w 60"/>
                <a:gd name="T29" fmla="*/ 30 h 75"/>
                <a:gd name="T30" fmla="*/ 16 w 60"/>
                <a:gd name="T31" fmla="*/ 33 h 75"/>
                <a:gd name="T32" fmla="*/ 18 w 60"/>
                <a:gd name="T33" fmla="*/ 41 h 7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0"/>
                <a:gd name="T52" fmla="*/ 0 h 75"/>
                <a:gd name="T53" fmla="*/ 60 w 60"/>
                <a:gd name="T54" fmla="*/ 75 h 7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0" h="75">
                  <a:moveTo>
                    <a:pt x="43" y="75"/>
                  </a:moveTo>
                  <a:lnTo>
                    <a:pt x="46" y="51"/>
                  </a:lnTo>
                  <a:lnTo>
                    <a:pt x="60" y="41"/>
                  </a:lnTo>
                  <a:lnTo>
                    <a:pt x="60" y="30"/>
                  </a:lnTo>
                  <a:lnTo>
                    <a:pt x="52" y="21"/>
                  </a:lnTo>
                  <a:lnTo>
                    <a:pt x="45" y="10"/>
                  </a:lnTo>
                  <a:lnTo>
                    <a:pt x="41" y="0"/>
                  </a:lnTo>
                  <a:lnTo>
                    <a:pt x="27" y="0"/>
                  </a:lnTo>
                  <a:lnTo>
                    <a:pt x="18" y="4"/>
                  </a:lnTo>
                  <a:lnTo>
                    <a:pt x="18" y="20"/>
                  </a:lnTo>
                  <a:lnTo>
                    <a:pt x="9" y="34"/>
                  </a:lnTo>
                  <a:lnTo>
                    <a:pt x="0" y="38"/>
                  </a:lnTo>
                  <a:lnTo>
                    <a:pt x="4" y="50"/>
                  </a:lnTo>
                  <a:lnTo>
                    <a:pt x="17" y="53"/>
                  </a:lnTo>
                  <a:lnTo>
                    <a:pt x="29" y="56"/>
                  </a:lnTo>
                  <a:lnTo>
                    <a:pt x="37" y="63"/>
                  </a:lnTo>
                  <a:lnTo>
                    <a:pt x="43" y="75"/>
                  </a:lnTo>
                  <a:close/>
                </a:path>
              </a:pathLst>
            </a:custGeom>
            <a:solidFill>
              <a:srgbClr val="FFFFFF"/>
            </a:solidFill>
            <a:ln w="1270" cap="rnd">
              <a:solidFill>
                <a:srgbClr val="333333"/>
              </a:solidFill>
              <a:round/>
              <a:headEnd/>
              <a:tailEnd/>
            </a:ln>
          </p:spPr>
          <p:txBody>
            <a:bodyPr/>
            <a:lstStyle/>
            <a:p>
              <a:endParaRPr lang="de-DE"/>
            </a:p>
          </p:txBody>
        </p:sp>
        <p:sp>
          <p:nvSpPr>
            <p:cNvPr id="17435" name="Freeform 711"/>
            <p:cNvSpPr>
              <a:spLocks/>
            </p:cNvSpPr>
            <p:nvPr/>
          </p:nvSpPr>
          <p:spPr bwMode="auto">
            <a:xfrm>
              <a:off x="1048" y="1469"/>
              <a:ext cx="168" cy="188"/>
            </a:xfrm>
            <a:custGeom>
              <a:avLst/>
              <a:gdLst>
                <a:gd name="T0" fmla="*/ 40 w 223"/>
                <a:gd name="T1" fmla="*/ 3 h 235"/>
                <a:gd name="T2" fmla="*/ 30 w 223"/>
                <a:gd name="T3" fmla="*/ 18 h 235"/>
                <a:gd name="T4" fmla="*/ 30 w 223"/>
                <a:gd name="T5" fmla="*/ 22 h 235"/>
                <a:gd name="T6" fmla="*/ 24 w 223"/>
                <a:gd name="T7" fmla="*/ 29 h 235"/>
                <a:gd name="T8" fmla="*/ 25 w 223"/>
                <a:gd name="T9" fmla="*/ 30 h 235"/>
                <a:gd name="T10" fmla="*/ 23 w 223"/>
                <a:gd name="T11" fmla="*/ 35 h 235"/>
                <a:gd name="T12" fmla="*/ 17 w 223"/>
                <a:gd name="T13" fmla="*/ 42 h 235"/>
                <a:gd name="T14" fmla="*/ 11 w 223"/>
                <a:gd name="T15" fmla="*/ 50 h 235"/>
                <a:gd name="T16" fmla="*/ 10 w 223"/>
                <a:gd name="T17" fmla="*/ 54 h 235"/>
                <a:gd name="T18" fmla="*/ 11 w 223"/>
                <a:gd name="T19" fmla="*/ 58 h 235"/>
                <a:gd name="T20" fmla="*/ 10 w 223"/>
                <a:gd name="T21" fmla="*/ 64 h 235"/>
                <a:gd name="T22" fmla="*/ 7 w 223"/>
                <a:gd name="T23" fmla="*/ 69 h 235"/>
                <a:gd name="T24" fmla="*/ 5 w 223"/>
                <a:gd name="T25" fmla="*/ 70 h 235"/>
                <a:gd name="T26" fmla="*/ 0 w 223"/>
                <a:gd name="T27" fmla="*/ 76 h 235"/>
                <a:gd name="T28" fmla="*/ 1 w 223"/>
                <a:gd name="T29" fmla="*/ 82 h 235"/>
                <a:gd name="T30" fmla="*/ 5 w 223"/>
                <a:gd name="T31" fmla="*/ 86 h 235"/>
                <a:gd name="T32" fmla="*/ 16 w 223"/>
                <a:gd name="T33" fmla="*/ 86 h 235"/>
                <a:gd name="T34" fmla="*/ 22 w 223"/>
                <a:gd name="T35" fmla="*/ 82 h 235"/>
                <a:gd name="T36" fmla="*/ 29 w 223"/>
                <a:gd name="T37" fmla="*/ 81 h 235"/>
                <a:gd name="T38" fmla="*/ 33 w 223"/>
                <a:gd name="T39" fmla="*/ 86 h 235"/>
                <a:gd name="T40" fmla="*/ 38 w 223"/>
                <a:gd name="T41" fmla="*/ 88 h 235"/>
                <a:gd name="T42" fmla="*/ 44 w 223"/>
                <a:gd name="T43" fmla="*/ 89 h 235"/>
                <a:gd name="T44" fmla="*/ 43 w 223"/>
                <a:gd name="T45" fmla="*/ 98 h 235"/>
                <a:gd name="T46" fmla="*/ 45 w 223"/>
                <a:gd name="T47" fmla="*/ 120 h 235"/>
                <a:gd name="T48" fmla="*/ 51 w 223"/>
                <a:gd name="T49" fmla="*/ 120 h 235"/>
                <a:gd name="T50" fmla="*/ 54 w 223"/>
                <a:gd name="T51" fmla="*/ 119 h 235"/>
                <a:gd name="T52" fmla="*/ 56 w 223"/>
                <a:gd name="T53" fmla="*/ 114 h 235"/>
                <a:gd name="T54" fmla="*/ 57 w 223"/>
                <a:gd name="T55" fmla="*/ 100 h 235"/>
                <a:gd name="T56" fmla="*/ 61 w 223"/>
                <a:gd name="T57" fmla="*/ 93 h 235"/>
                <a:gd name="T58" fmla="*/ 61 w 223"/>
                <a:gd name="T59" fmla="*/ 82 h 235"/>
                <a:gd name="T60" fmla="*/ 65 w 223"/>
                <a:gd name="T61" fmla="*/ 74 h 235"/>
                <a:gd name="T62" fmla="*/ 72 w 223"/>
                <a:gd name="T63" fmla="*/ 70 h 235"/>
                <a:gd name="T64" fmla="*/ 86 w 223"/>
                <a:gd name="T65" fmla="*/ 53 h 235"/>
                <a:gd name="T66" fmla="*/ 87 w 223"/>
                <a:gd name="T67" fmla="*/ 44 h 235"/>
                <a:gd name="T68" fmla="*/ 85 w 223"/>
                <a:gd name="T69" fmla="*/ 31 h 235"/>
                <a:gd name="T70" fmla="*/ 94 w 223"/>
                <a:gd name="T71" fmla="*/ 23 h 235"/>
                <a:gd name="T72" fmla="*/ 96 w 223"/>
                <a:gd name="T73" fmla="*/ 9 h 235"/>
                <a:gd name="T74" fmla="*/ 89 w 223"/>
                <a:gd name="T75" fmla="*/ 2 h 235"/>
                <a:gd name="T76" fmla="*/ 85 w 223"/>
                <a:gd name="T77" fmla="*/ 2 h 235"/>
                <a:gd name="T78" fmla="*/ 77 w 223"/>
                <a:gd name="T79" fmla="*/ 0 h 235"/>
                <a:gd name="T80" fmla="*/ 61 w 223"/>
                <a:gd name="T81" fmla="*/ 0 h 235"/>
                <a:gd name="T82" fmla="*/ 57 w 223"/>
                <a:gd name="T83" fmla="*/ 5 h 235"/>
                <a:gd name="T84" fmla="*/ 52 w 223"/>
                <a:gd name="T85" fmla="*/ 11 h 235"/>
                <a:gd name="T86" fmla="*/ 53 w 223"/>
                <a:gd name="T87" fmla="*/ 16 h 235"/>
                <a:gd name="T88" fmla="*/ 59 w 223"/>
                <a:gd name="T89" fmla="*/ 21 h 235"/>
                <a:gd name="T90" fmla="*/ 63 w 223"/>
                <a:gd name="T91" fmla="*/ 27 h 235"/>
                <a:gd name="T92" fmla="*/ 63 w 223"/>
                <a:gd name="T93" fmla="*/ 34 h 235"/>
                <a:gd name="T94" fmla="*/ 57 w 223"/>
                <a:gd name="T95" fmla="*/ 40 h 235"/>
                <a:gd name="T96" fmla="*/ 50 w 223"/>
                <a:gd name="T97" fmla="*/ 42 h 235"/>
                <a:gd name="T98" fmla="*/ 44 w 223"/>
                <a:gd name="T99" fmla="*/ 43 h 235"/>
                <a:gd name="T100" fmla="*/ 43 w 223"/>
                <a:gd name="T101" fmla="*/ 38 h 235"/>
                <a:gd name="T102" fmla="*/ 41 w 223"/>
                <a:gd name="T103" fmla="*/ 31 h 235"/>
                <a:gd name="T104" fmla="*/ 44 w 223"/>
                <a:gd name="T105" fmla="*/ 26 h 235"/>
                <a:gd name="T106" fmla="*/ 43 w 223"/>
                <a:gd name="T107" fmla="*/ 18 h 235"/>
                <a:gd name="T108" fmla="*/ 43 w 223"/>
                <a:gd name="T109" fmla="*/ 11 h 235"/>
                <a:gd name="T110" fmla="*/ 40 w 223"/>
                <a:gd name="T111" fmla="*/ 3 h 23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23"/>
                <a:gd name="T169" fmla="*/ 0 h 235"/>
                <a:gd name="T170" fmla="*/ 223 w 223"/>
                <a:gd name="T171" fmla="*/ 235 h 235"/>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23" h="235">
                  <a:moveTo>
                    <a:pt x="93" y="6"/>
                  </a:moveTo>
                  <a:lnTo>
                    <a:pt x="70" y="34"/>
                  </a:lnTo>
                  <a:lnTo>
                    <a:pt x="70" y="43"/>
                  </a:lnTo>
                  <a:lnTo>
                    <a:pt x="56" y="56"/>
                  </a:lnTo>
                  <a:lnTo>
                    <a:pt x="58" y="59"/>
                  </a:lnTo>
                  <a:lnTo>
                    <a:pt x="54" y="69"/>
                  </a:lnTo>
                  <a:lnTo>
                    <a:pt x="41" y="82"/>
                  </a:lnTo>
                  <a:lnTo>
                    <a:pt x="27" y="98"/>
                  </a:lnTo>
                  <a:lnTo>
                    <a:pt x="22" y="106"/>
                  </a:lnTo>
                  <a:lnTo>
                    <a:pt x="27" y="113"/>
                  </a:lnTo>
                  <a:lnTo>
                    <a:pt x="23" y="125"/>
                  </a:lnTo>
                  <a:lnTo>
                    <a:pt x="16" y="134"/>
                  </a:lnTo>
                  <a:lnTo>
                    <a:pt x="10" y="138"/>
                  </a:lnTo>
                  <a:lnTo>
                    <a:pt x="0" y="149"/>
                  </a:lnTo>
                  <a:lnTo>
                    <a:pt x="1" y="161"/>
                  </a:lnTo>
                  <a:lnTo>
                    <a:pt x="12" y="167"/>
                  </a:lnTo>
                  <a:lnTo>
                    <a:pt x="37" y="167"/>
                  </a:lnTo>
                  <a:lnTo>
                    <a:pt x="51" y="159"/>
                  </a:lnTo>
                  <a:lnTo>
                    <a:pt x="66" y="157"/>
                  </a:lnTo>
                  <a:lnTo>
                    <a:pt x="77" y="167"/>
                  </a:lnTo>
                  <a:lnTo>
                    <a:pt x="89" y="172"/>
                  </a:lnTo>
                  <a:lnTo>
                    <a:pt x="104" y="174"/>
                  </a:lnTo>
                  <a:lnTo>
                    <a:pt x="100" y="192"/>
                  </a:lnTo>
                  <a:lnTo>
                    <a:pt x="105" y="235"/>
                  </a:lnTo>
                  <a:lnTo>
                    <a:pt x="119" y="234"/>
                  </a:lnTo>
                  <a:lnTo>
                    <a:pt x="127" y="233"/>
                  </a:lnTo>
                  <a:lnTo>
                    <a:pt x="130" y="221"/>
                  </a:lnTo>
                  <a:lnTo>
                    <a:pt x="132" y="195"/>
                  </a:lnTo>
                  <a:lnTo>
                    <a:pt x="143" y="181"/>
                  </a:lnTo>
                  <a:lnTo>
                    <a:pt x="143" y="159"/>
                  </a:lnTo>
                  <a:lnTo>
                    <a:pt x="151" y="145"/>
                  </a:lnTo>
                  <a:lnTo>
                    <a:pt x="168" y="138"/>
                  </a:lnTo>
                  <a:lnTo>
                    <a:pt x="200" y="102"/>
                  </a:lnTo>
                  <a:lnTo>
                    <a:pt x="204" y="86"/>
                  </a:lnTo>
                  <a:lnTo>
                    <a:pt x="199" y="61"/>
                  </a:lnTo>
                  <a:lnTo>
                    <a:pt x="220" y="45"/>
                  </a:lnTo>
                  <a:lnTo>
                    <a:pt x="223" y="17"/>
                  </a:lnTo>
                  <a:lnTo>
                    <a:pt x="208" y="4"/>
                  </a:lnTo>
                  <a:lnTo>
                    <a:pt x="199" y="2"/>
                  </a:lnTo>
                  <a:lnTo>
                    <a:pt x="181" y="0"/>
                  </a:lnTo>
                  <a:lnTo>
                    <a:pt x="143" y="0"/>
                  </a:lnTo>
                  <a:lnTo>
                    <a:pt x="131" y="10"/>
                  </a:lnTo>
                  <a:lnTo>
                    <a:pt x="122" y="21"/>
                  </a:lnTo>
                  <a:lnTo>
                    <a:pt x="124" y="31"/>
                  </a:lnTo>
                  <a:lnTo>
                    <a:pt x="138" y="41"/>
                  </a:lnTo>
                  <a:lnTo>
                    <a:pt x="147" y="52"/>
                  </a:lnTo>
                  <a:lnTo>
                    <a:pt x="147" y="68"/>
                  </a:lnTo>
                  <a:lnTo>
                    <a:pt x="131" y="79"/>
                  </a:lnTo>
                  <a:lnTo>
                    <a:pt x="116" y="82"/>
                  </a:lnTo>
                  <a:lnTo>
                    <a:pt x="104" y="84"/>
                  </a:lnTo>
                  <a:lnTo>
                    <a:pt x="99" y="75"/>
                  </a:lnTo>
                  <a:lnTo>
                    <a:pt x="95" y="61"/>
                  </a:lnTo>
                  <a:lnTo>
                    <a:pt x="102" y="50"/>
                  </a:lnTo>
                  <a:lnTo>
                    <a:pt x="100" y="36"/>
                  </a:lnTo>
                  <a:lnTo>
                    <a:pt x="99" y="23"/>
                  </a:lnTo>
                  <a:lnTo>
                    <a:pt x="93" y="6"/>
                  </a:lnTo>
                  <a:close/>
                </a:path>
              </a:pathLst>
            </a:custGeom>
            <a:solidFill>
              <a:srgbClr val="666699"/>
            </a:solidFill>
            <a:ln w="3175" cap="rnd">
              <a:solidFill>
                <a:srgbClr val="333333"/>
              </a:solidFill>
              <a:round/>
              <a:headEnd/>
              <a:tailEnd/>
            </a:ln>
          </p:spPr>
          <p:txBody>
            <a:bodyPr/>
            <a:lstStyle/>
            <a:p>
              <a:endParaRPr lang="de-DE"/>
            </a:p>
          </p:txBody>
        </p:sp>
        <p:grpSp>
          <p:nvGrpSpPr>
            <p:cNvPr id="3" name="Group 712"/>
            <p:cNvGrpSpPr>
              <a:grpSpLocks/>
            </p:cNvGrpSpPr>
            <p:nvPr/>
          </p:nvGrpSpPr>
          <p:grpSpPr bwMode="auto">
            <a:xfrm>
              <a:off x="1283" y="1188"/>
              <a:ext cx="169" cy="228"/>
              <a:chOff x="2899" y="1442"/>
              <a:chExt cx="245" cy="297"/>
            </a:xfrm>
          </p:grpSpPr>
          <p:sp>
            <p:nvSpPr>
              <p:cNvPr id="17490" name="Freeform 713"/>
              <p:cNvSpPr>
                <a:spLocks/>
              </p:cNvSpPr>
              <p:nvPr/>
            </p:nvSpPr>
            <p:spPr bwMode="auto">
              <a:xfrm>
                <a:off x="2899" y="1502"/>
                <a:ext cx="165" cy="196"/>
              </a:xfrm>
              <a:custGeom>
                <a:avLst/>
                <a:gdLst>
                  <a:gd name="T0" fmla="*/ 15 w 151"/>
                  <a:gd name="T1" fmla="*/ 183 h 187"/>
                  <a:gd name="T2" fmla="*/ 27 w 151"/>
                  <a:gd name="T3" fmla="*/ 199 h 187"/>
                  <a:gd name="T4" fmla="*/ 48 w 151"/>
                  <a:gd name="T5" fmla="*/ 199 h 187"/>
                  <a:gd name="T6" fmla="*/ 69 w 151"/>
                  <a:gd name="T7" fmla="*/ 204 h 187"/>
                  <a:gd name="T8" fmla="*/ 83 w 151"/>
                  <a:gd name="T9" fmla="*/ 215 h 187"/>
                  <a:gd name="T10" fmla="*/ 101 w 151"/>
                  <a:gd name="T11" fmla="*/ 215 h 187"/>
                  <a:gd name="T12" fmla="*/ 89 w 151"/>
                  <a:gd name="T13" fmla="*/ 201 h 187"/>
                  <a:gd name="T14" fmla="*/ 98 w 151"/>
                  <a:gd name="T15" fmla="*/ 183 h 187"/>
                  <a:gd name="T16" fmla="*/ 107 w 151"/>
                  <a:gd name="T17" fmla="*/ 164 h 187"/>
                  <a:gd name="T18" fmla="*/ 113 w 151"/>
                  <a:gd name="T19" fmla="*/ 140 h 187"/>
                  <a:gd name="T20" fmla="*/ 137 w 151"/>
                  <a:gd name="T21" fmla="*/ 127 h 187"/>
                  <a:gd name="T22" fmla="*/ 154 w 151"/>
                  <a:gd name="T23" fmla="*/ 117 h 187"/>
                  <a:gd name="T24" fmla="*/ 153 w 151"/>
                  <a:gd name="T25" fmla="*/ 105 h 187"/>
                  <a:gd name="T26" fmla="*/ 153 w 151"/>
                  <a:gd name="T27" fmla="*/ 83 h 187"/>
                  <a:gd name="T28" fmla="*/ 156 w 151"/>
                  <a:gd name="T29" fmla="*/ 73 h 187"/>
                  <a:gd name="T30" fmla="*/ 175 w 151"/>
                  <a:gd name="T31" fmla="*/ 70 h 187"/>
                  <a:gd name="T32" fmla="*/ 182 w 151"/>
                  <a:gd name="T33" fmla="*/ 75 h 187"/>
                  <a:gd name="T34" fmla="*/ 197 w 151"/>
                  <a:gd name="T35" fmla="*/ 61 h 187"/>
                  <a:gd name="T36" fmla="*/ 192 w 151"/>
                  <a:gd name="T37" fmla="*/ 47 h 187"/>
                  <a:gd name="T38" fmla="*/ 182 w 151"/>
                  <a:gd name="T39" fmla="*/ 45 h 187"/>
                  <a:gd name="T40" fmla="*/ 165 w 151"/>
                  <a:gd name="T41" fmla="*/ 45 h 187"/>
                  <a:gd name="T42" fmla="*/ 156 w 151"/>
                  <a:gd name="T43" fmla="*/ 45 h 187"/>
                  <a:gd name="T44" fmla="*/ 153 w 151"/>
                  <a:gd name="T45" fmla="*/ 24 h 187"/>
                  <a:gd name="T46" fmla="*/ 154 w 151"/>
                  <a:gd name="T47" fmla="*/ 4 h 187"/>
                  <a:gd name="T48" fmla="*/ 142 w 151"/>
                  <a:gd name="T49" fmla="*/ 0 h 187"/>
                  <a:gd name="T50" fmla="*/ 138 w 151"/>
                  <a:gd name="T51" fmla="*/ 6 h 187"/>
                  <a:gd name="T52" fmla="*/ 107 w 151"/>
                  <a:gd name="T53" fmla="*/ 2 h 187"/>
                  <a:gd name="T54" fmla="*/ 101 w 151"/>
                  <a:gd name="T55" fmla="*/ 7 h 187"/>
                  <a:gd name="T56" fmla="*/ 107 w 151"/>
                  <a:gd name="T57" fmla="*/ 26 h 187"/>
                  <a:gd name="T58" fmla="*/ 104 w 151"/>
                  <a:gd name="T59" fmla="*/ 45 h 187"/>
                  <a:gd name="T60" fmla="*/ 91 w 151"/>
                  <a:gd name="T61" fmla="*/ 30 h 187"/>
                  <a:gd name="T62" fmla="*/ 86 w 151"/>
                  <a:gd name="T63" fmla="*/ 21 h 187"/>
                  <a:gd name="T64" fmla="*/ 69 w 151"/>
                  <a:gd name="T65" fmla="*/ 23 h 187"/>
                  <a:gd name="T66" fmla="*/ 62 w 151"/>
                  <a:gd name="T67" fmla="*/ 32 h 187"/>
                  <a:gd name="T68" fmla="*/ 57 w 151"/>
                  <a:gd name="T69" fmla="*/ 39 h 187"/>
                  <a:gd name="T70" fmla="*/ 57 w 151"/>
                  <a:gd name="T71" fmla="*/ 53 h 187"/>
                  <a:gd name="T72" fmla="*/ 54 w 151"/>
                  <a:gd name="T73" fmla="*/ 51 h 187"/>
                  <a:gd name="T74" fmla="*/ 39 w 151"/>
                  <a:gd name="T75" fmla="*/ 30 h 187"/>
                  <a:gd name="T76" fmla="*/ 31 w 151"/>
                  <a:gd name="T77" fmla="*/ 24 h 187"/>
                  <a:gd name="T78" fmla="*/ 23 w 151"/>
                  <a:gd name="T79" fmla="*/ 28 h 187"/>
                  <a:gd name="T80" fmla="*/ 25 w 151"/>
                  <a:gd name="T81" fmla="*/ 40 h 187"/>
                  <a:gd name="T82" fmla="*/ 25 w 151"/>
                  <a:gd name="T83" fmla="*/ 47 h 187"/>
                  <a:gd name="T84" fmla="*/ 10 w 151"/>
                  <a:gd name="T85" fmla="*/ 51 h 187"/>
                  <a:gd name="T86" fmla="*/ 10 w 151"/>
                  <a:gd name="T87" fmla="*/ 67 h 187"/>
                  <a:gd name="T88" fmla="*/ 23 w 151"/>
                  <a:gd name="T89" fmla="*/ 83 h 187"/>
                  <a:gd name="T90" fmla="*/ 23 w 151"/>
                  <a:gd name="T91" fmla="*/ 93 h 187"/>
                  <a:gd name="T92" fmla="*/ 15 w 151"/>
                  <a:gd name="T93" fmla="*/ 105 h 187"/>
                  <a:gd name="T94" fmla="*/ 0 w 151"/>
                  <a:gd name="T95" fmla="*/ 115 h 187"/>
                  <a:gd name="T96" fmla="*/ 2 w 151"/>
                  <a:gd name="T97" fmla="*/ 127 h 187"/>
                  <a:gd name="T98" fmla="*/ 17 w 151"/>
                  <a:gd name="T99" fmla="*/ 138 h 187"/>
                  <a:gd name="T100" fmla="*/ 25 w 151"/>
                  <a:gd name="T101" fmla="*/ 148 h 187"/>
                  <a:gd name="T102" fmla="*/ 23 w 151"/>
                  <a:gd name="T103" fmla="*/ 170 h 187"/>
                  <a:gd name="T104" fmla="*/ 15 w 151"/>
                  <a:gd name="T105" fmla="*/ 183 h 18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51"/>
                  <a:gd name="T160" fmla="*/ 0 h 187"/>
                  <a:gd name="T161" fmla="*/ 151 w 151"/>
                  <a:gd name="T162" fmla="*/ 187 h 187"/>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51" h="187">
                    <a:moveTo>
                      <a:pt x="12" y="159"/>
                    </a:moveTo>
                    <a:lnTo>
                      <a:pt x="21" y="173"/>
                    </a:lnTo>
                    <a:lnTo>
                      <a:pt x="37" y="173"/>
                    </a:lnTo>
                    <a:lnTo>
                      <a:pt x="53" y="177"/>
                    </a:lnTo>
                    <a:lnTo>
                      <a:pt x="64" y="187"/>
                    </a:lnTo>
                    <a:lnTo>
                      <a:pt x="77" y="187"/>
                    </a:lnTo>
                    <a:lnTo>
                      <a:pt x="68" y="175"/>
                    </a:lnTo>
                    <a:lnTo>
                      <a:pt x="75" y="159"/>
                    </a:lnTo>
                    <a:lnTo>
                      <a:pt x="82" y="142"/>
                    </a:lnTo>
                    <a:lnTo>
                      <a:pt x="86" y="122"/>
                    </a:lnTo>
                    <a:lnTo>
                      <a:pt x="104" y="110"/>
                    </a:lnTo>
                    <a:lnTo>
                      <a:pt x="118" y="102"/>
                    </a:lnTo>
                    <a:lnTo>
                      <a:pt x="117" y="91"/>
                    </a:lnTo>
                    <a:lnTo>
                      <a:pt x="117" y="72"/>
                    </a:lnTo>
                    <a:lnTo>
                      <a:pt x="120" y="64"/>
                    </a:lnTo>
                    <a:lnTo>
                      <a:pt x="134" y="61"/>
                    </a:lnTo>
                    <a:lnTo>
                      <a:pt x="140" y="66"/>
                    </a:lnTo>
                    <a:lnTo>
                      <a:pt x="151" y="52"/>
                    </a:lnTo>
                    <a:lnTo>
                      <a:pt x="147" y="41"/>
                    </a:lnTo>
                    <a:lnTo>
                      <a:pt x="140" y="39"/>
                    </a:lnTo>
                    <a:lnTo>
                      <a:pt x="126" y="39"/>
                    </a:lnTo>
                    <a:lnTo>
                      <a:pt x="120" y="39"/>
                    </a:lnTo>
                    <a:lnTo>
                      <a:pt x="117" y="21"/>
                    </a:lnTo>
                    <a:lnTo>
                      <a:pt x="118" y="4"/>
                    </a:lnTo>
                    <a:lnTo>
                      <a:pt x="109" y="0"/>
                    </a:lnTo>
                    <a:lnTo>
                      <a:pt x="105" y="6"/>
                    </a:lnTo>
                    <a:lnTo>
                      <a:pt x="82" y="2"/>
                    </a:lnTo>
                    <a:lnTo>
                      <a:pt x="77" y="7"/>
                    </a:lnTo>
                    <a:lnTo>
                      <a:pt x="82" y="23"/>
                    </a:lnTo>
                    <a:lnTo>
                      <a:pt x="80" y="39"/>
                    </a:lnTo>
                    <a:lnTo>
                      <a:pt x="70" y="27"/>
                    </a:lnTo>
                    <a:lnTo>
                      <a:pt x="66" y="18"/>
                    </a:lnTo>
                    <a:lnTo>
                      <a:pt x="53" y="20"/>
                    </a:lnTo>
                    <a:lnTo>
                      <a:pt x="48" y="29"/>
                    </a:lnTo>
                    <a:lnTo>
                      <a:pt x="44" y="33"/>
                    </a:lnTo>
                    <a:lnTo>
                      <a:pt x="44" y="47"/>
                    </a:lnTo>
                    <a:lnTo>
                      <a:pt x="41" y="45"/>
                    </a:lnTo>
                    <a:lnTo>
                      <a:pt x="30" y="27"/>
                    </a:lnTo>
                    <a:lnTo>
                      <a:pt x="24" y="21"/>
                    </a:lnTo>
                    <a:lnTo>
                      <a:pt x="17" y="25"/>
                    </a:lnTo>
                    <a:lnTo>
                      <a:pt x="19" y="34"/>
                    </a:lnTo>
                    <a:lnTo>
                      <a:pt x="19" y="41"/>
                    </a:lnTo>
                    <a:lnTo>
                      <a:pt x="7" y="45"/>
                    </a:lnTo>
                    <a:lnTo>
                      <a:pt x="7" y="58"/>
                    </a:lnTo>
                    <a:lnTo>
                      <a:pt x="17" y="72"/>
                    </a:lnTo>
                    <a:lnTo>
                      <a:pt x="17" y="81"/>
                    </a:lnTo>
                    <a:lnTo>
                      <a:pt x="12" y="91"/>
                    </a:lnTo>
                    <a:lnTo>
                      <a:pt x="0" y="100"/>
                    </a:lnTo>
                    <a:lnTo>
                      <a:pt x="2" y="110"/>
                    </a:lnTo>
                    <a:lnTo>
                      <a:pt x="14" y="120"/>
                    </a:lnTo>
                    <a:lnTo>
                      <a:pt x="19" y="129"/>
                    </a:lnTo>
                    <a:lnTo>
                      <a:pt x="17" y="148"/>
                    </a:lnTo>
                    <a:lnTo>
                      <a:pt x="12" y="159"/>
                    </a:lnTo>
                    <a:close/>
                  </a:path>
                </a:pathLst>
              </a:custGeom>
              <a:solidFill>
                <a:srgbClr val="993366">
                  <a:alpha val="94901"/>
                </a:srgbClr>
              </a:solidFill>
              <a:ln w="1270" cap="rnd">
                <a:solidFill>
                  <a:srgbClr val="333333"/>
                </a:solidFill>
                <a:round/>
                <a:headEnd/>
                <a:tailEnd/>
              </a:ln>
            </p:spPr>
            <p:txBody>
              <a:bodyPr/>
              <a:lstStyle/>
              <a:p>
                <a:endParaRPr lang="de-DE"/>
              </a:p>
            </p:txBody>
          </p:sp>
          <p:sp>
            <p:nvSpPr>
              <p:cNvPr id="17491" name="Freeform 714"/>
              <p:cNvSpPr>
                <a:spLocks/>
              </p:cNvSpPr>
              <p:nvPr/>
            </p:nvSpPr>
            <p:spPr bwMode="auto">
              <a:xfrm>
                <a:off x="2934" y="1442"/>
                <a:ext cx="124" cy="73"/>
              </a:xfrm>
              <a:custGeom>
                <a:avLst/>
                <a:gdLst>
                  <a:gd name="T0" fmla="*/ 0 w 113"/>
                  <a:gd name="T1" fmla="*/ 77 h 70"/>
                  <a:gd name="T2" fmla="*/ 12 w 113"/>
                  <a:gd name="T3" fmla="*/ 79 h 70"/>
                  <a:gd name="T4" fmla="*/ 27 w 113"/>
                  <a:gd name="T5" fmla="*/ 71 h 70"/>
                  <a:gd name="T6" fmla="*/ 42 w 113"/>
                  <a:gd name="T7" fmla="*/ 55 h 70"/>
                  <a:gd name="T8" fmla="*/ 83 w 113"/>
                  <a:gd name="T9" fmla="*/ 55 h 70"/>
                  <a:gd name="T10" fmla="*/ 120 w 113"/>
                  <a:gd name="T11" fmla="*/ 49 h 70"/>
                  <a:gd name="T12" fmla="*/ 139 w 113"/>
                  <a:gd name="T13" fmla="*/ 34 h 70"/>
                  <a:gd name="T14" fmla="*/ 147 w 113"/>
                  <a:gd name="T15" fmla="*/ 18 h 70"/>
                  <a:gd name="T16" fmla="*/ 149 w 113"/>
                  <a:gd name="T17" fmla="*/ 0 h 70"/>
                  <a:gd name="T18" fmla="*/ 122 w 113"/>
                  <a:gd name="T19" fmla="*/ 9 h 70"/>
                  <a:gd name="T20" fmla="*/ 71 w 113"/>
                  <a:gd name="T21" fmla="*/ 30 h 70"/>
                  <a:gd name="T22" fmla="*/ 58 w 113"/>
                  <a:gd name="T23" fmla="*/ 32 h 70"/>
                  <a:gd name="T24" fmla="*/ 42 w 113"/>
                  <a:gd name="T25" fmla="*/ 43 h 70"/>
                  <a:gd name="T26" fmla="*/ 12 w 113"/>
                  <a:gd name="T27" fmla="*/ 47 h 70"/>
                  <a:gd name="T28" fmla="*/ 0 w 113"/>
                  <a:gd name="T29" fmla="*/ 53 h 70"/>
                  <a:gd name="T30" fmla="*/ 0 w 113"/>
                  <a:gd name="T31" fmla="*/ 77 h 7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13"/>
                  <a:gd name="T49" fmla="*/ 0 h 70"/>
                  <a:gd name="T50" fmla="*/ 113 w 113"/>
                  <a:gd name="T51" fmla="*/ 70 h 7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13" h="70">
                    <a:moveTo>
                      <a:pt x="0" y="68"/>
                    </a:moveTo>
                    <a:lnTo>
                      <a:pt x="9" y="70"/>
                    </a:lnTo>
                    <a:lnTo>
                      <a:pt x="21" y="62"/>
                    </a:lnTo>
                    <a:lnTo>
                      <a:pt x="32" y="49"/>
                    </a:lnTo>
                    <a:lnTo>
                      <a:pt x="63" y="49"/>
                    </a:lnTo>
                    <a:lnTo>
                      <a:pt x="90" y="43"/>
                    </a:lnTo>
                    <a:lnTo>
                      <a:pt x="106" y="31"/>
                    </a:lnTo>
                    <a:lnTo>
                      <a:pt x="111" y="15"/>
                    </a:lnTo>
                    <a:lnTo>
                      <a:pt x="113" y="0"/>
                    </a:lnTo>
                    <a:lnTo>
                      <a:pt x="92" y="9"/>
                    </a:lnTo>
                    <a:lnTo>
                      <a:pt x="54" y="27"/>
                    </a:lnTo>
                    <a:lnTo>
                      <a:pt x="44" y="29"/>
                    </a:lnTo>
                    <a:lnTo>
                      <a:pt x="32" y="37"/>
                    </a:lnTo>
                    <a:lnTo>
                      <a:pt x="9" y="41"/>
                    </a:lnTo>
                    <a:lnTo>
                      <a:pt x="0" y="47"/>
                    </a:lnTo>
                    <a:lnTo>
                      <a:pt x="0" y="68"/>
                    </a:lnTo>
                    <a:close/>
                  </a:path>
                </a:pathLst>
              </a:custGeom>
              <a:solidFill>
                <a:srgbClr val="993366">
                  <a:alpha val="94901"/>
                </a:srgbClr>
              </a:solidFill>
              <a:ln w="1270" cap="rnd">
                <a:solidFill>
                  <a:srgbClr val="333333"/>
                </a:solidFill>
                <a:round/>
                <a:headEnd/>
                <a:tailEnd/>
              </a:ln>
            </p:spPr>
            <p:txBody>
              <a:bodyPr/>
              <a:lstStyle/>
              <a:p>
                <a:endParaRPr lang="de-DE"/>
              </a:p>
            </p:txBody>
          </p:sp>
          <p:sp>
            <p:nvSpPr>
              <p:cNvPr id="17492" name="Freeform 715"/>
              <p:cNvSpPr>
                <a:spLocks/>
              </p:cNvSpPr>
              <p:nvPr/>
            </p:nvSpPr>
            <p:spPr bwMode="auto">
              <a:xfrm>
                <a:off x="2998" y="1625"/>
                <a:ext cx="53" cy="62"/>
              </a:xfrm>
              <a:custGeom>
                <a:avLst/>
                <a:gdLst>
                  <a:gd name="T0" fmla="*/ 19 w 49"/>
                  <a:gd name="T1" fmla="*/ 0 h 59"/>
                  <a:gd name="T2" fmla="*/ 59 w 49"/>
                  <a:gd name="T3" fmla="*/ 24 h 59"/>
                  <a:gd name="T4" fmla="*/ 62 w 49"/>
                  <a:gd name="T5" fmla="*/ 36 h 59"/>
                  <a:gd name="T6" fmla="*/ 47 w 49"/>
                  <a:gd name="T7" fmla="*/ 48 h 59"/>
                  <a:gd name="T8" fmla="*/ 34 w 49"/>
                  <a:gd name="T9" fmla="*/ 59 h 59"/>
                  <a:gd name="T10" fmla="*/ 37 w 49"/>
                  <a:gd name="T11" fmla="*/ 68 h 59"/>
                  <a:gd name="T12" fmla="*/ 19 w 49"/>
                  <a:gd name="T13" fmla="*/ 66 h 59"/>
                  <a:gd name="T14" fmla="*/ 2 w 49"/>
                  <a:gd name="T15" fmla="*/ 48 h 59"/>
                  <a:gd name="T16" fmla="*/ 0 w 49"/>
                  <a:gd name="T17" fmla="*/ 36 h 59"/>
                  <a:gd name="T18" fmla="*/ 6 w 49"/>
                  <a:gd name="T19" fmla="*/ 21 h 59"/>
                  <a:gd name="T20" fmla="*/ 19 w 49"/>
                  <a:gd name="T21" fmla="*/ 0 h 5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9"/>
                  <a:gd name="T34" fmla="*/ 0 h 59"/>
                  <a:gd name="T35" fmla="*/ 49 w 49"/>
                  <a:gd name="T36" fmla="*/ 59 h 5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9" h="59">
                    <a:moveTo>
                      <a:pt x="16" y="0"/>
                    </a:moveTo>
                    <a:lnTo>
                      <a:pt x="47" y="21"/>
                    </a:lnTo>
                    <a:lnTo>
                      <a:pt x="49" y="30"/>
                    </a:lnTo>
                    <a:lnTo>
                      <a:pt x="37" y="42"/>
                    </a:lnTo>
                    <a:lnTo>
                      <a:pt x="27" y="50"/>
                    </a:lnTo>
                    <a:lnTo>
                      <a:pt x="29" y="59"/>
                    </a:lnTo>
                    <a:lnTo>
                      <a:pt x="16" y="57"/>
                    </a:lnTo>
                    <a:lnTo>
                      <a:pt x="2" y="42"/>
                    </a:lnTo>
                    <a:lnTo>
                      <a:pt x="0" y="30"/>
                    </a:lnTo>
                    <a:lnTo>
                      <a:pt x="6" y="18"/>
                    </a:lnTo>
                    <a:lnTo>
                      <a:pt x="16" y="0"/>
                    </a:lnTo>
                    <a:close/>
                  </a:path>
                </a:pathLst>
              </a:custGeom>
              <a:solidFill>
                <a:srgbClr val="993366">
                  <a:alpha val="94901"/>
                </a:srgbClr>
              </a:solidFill>
              <a:ln w="1270" cap="rnd">
                <a:solidFill>
                  <a:srgbClr val="333333"/>
                </a:solidFill>
                <a:round/>
                <a:headEnd/>
                <a:tailEnd/>
              </a:ln>
            </p:spPr>
            <p:txBody>
              <a:bodyPr/>
              <a:lstStyle/>
              <a:p>
                <a:endParaRPr lang="de-DE"/>
              </a:p>
            </p:txBody>
          </p:sp>
          <p:sp>
            <p:nvSpPr>
              <p:cNvPr id="17493" name="Freeform 716"/>
              <p:cNvSpPr>
                <a:spLocks/>
              </p:cNvSpPr>
              <p:nvPr/>
            </p:nvSpPr>
            <p:spPr bwMode="auto">
              <a:xfrm>
                <a:off x="3064" y="1607"/>
                <a:ext cx="80" cy="91"/>
              </a:xfrm>
              <a:custGeom>
                <a:avLst/>
                <a:gdLst>
                  <a:gd name="T0" fmla="*/ 91 w 73"/>
                  <a:gd name="T1" fmla="*/ 0 h 87"/>
                  <a:gd name="T2" fmla="*/ 96 w 73"/>
                  <a:gd name="T3" fmla="*/ 5 h 87"/>
                  <a:gd name="T4" fmla="*/ 91 w 73"/>
                  <a:gd name="T5" fmla="*/ 10 h 87"/>
                  <a:gd name="T6" fmla="*/ 96 w 73"/>
                  <a:gd name="T7" fmla="*/ 22 h 87"/>
                  <a:gd name="T8" fmla="*/ 90 w 73"/>
                  <a:gd name="T9" fmla="*/ 35 h 87"/>
                  <a:gd name="T10" fmla="*/ 75 w 73"/>
                  <a:gd name="T11" fmla="*/ 45 h 87"/>
                  <a:gd name="T12" fmla="*/ 80 w 73"/>
                  <a:gd name="T13" fmla="*/ 54 h 87"/>
                  <a:gd name="T14" fmla="*/ 75 w 73"/>
                  <a:gd name="T15" fmla="*/ 65 h 87"/>
                  <a:gd name="T16" fmla="*/ 80 w 73"/>
                  <a:gd name="T17" fmla="*/ 75 h 87"/>
                  <a:gd name="T18" fmla="*/ 64 w 73"/>
                  <a:gd name="T19" fmla="*/ 99 h 87"/>
                  <a:gd name="T20" fmla="*/ 23 w 73"/>
                  <a:gd name="T21" fmla="*/ 75 h 87"/>
                  <a:gd name="T22" fmla="*/ 0 w 73"/>
                  <a:gd name="T23" fmla="*/ 62 h 87"/>
                  <a:gd name="T24" fmla="*/ 13 w 73"/>
                  <a:gd name="T25" fmla="*/ 54 h 87"/>
                  <a:gd name="T26" fmla="*/ 13 w 73"/>
                  <a:gd name="T27" fmla="*/ 41 h 87"/>
                  <a:gd name="T28" fmla="*/ 38 w 73"/>
                  <a:gd name="T29" fmla="*/ 26 h 87"/>
                  <a:gd name="T30" fmla="*/ 50 w 73"/>
                  <a:gd name="T31" fmla="*/ 30 h 87"/>
                  <a:gd name="T32" fmla="*/ 64 w 73"/>
                  <a:gd name="T33" fmla="*/ 26 h 87"/>
                  <a:gd name="T34" fmla="*/ 83 w 73"/>
                  <a:gd name="T35" fmla="*/ 15 h 87"/>
                  <a:gd name="T36" fmla="*/ 91 w 73"/>
                  <a:gd name="T37" fmla="*/ 0 h 8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3"/>
                  <a:gd name="T58" fmla="*/ 0 h 87"/>
                  <a:gd name="T59" fmla="*/ 73 w 73"/>
                  <a:gd name="T60" fmla="*/ 87 h 8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3" h="87">
                    <a:moveTo>
                      <a:pt x="69" y="0"/>
                    </a:moveTo>
                    <a:lnTo>
                      <a:pt x="73" y="5"/>
                    </a:lnTo>
                    <a:lnTo>
                      <a:pt x="69" y="10"/>
                    </a:lnTo>
                    <a:lnTo>
                      <a:pt x="73" y="19"/>
                    </a:lnTo>
                    <a:lnTo>
                      <a:pt x="68" y="31"/>
                    </a:lnTo>
                    <a:lnTo>
                      <a:pt x="57" y="39"/>
                    </a:lnTo>
                    <a:lnTo>
                      <a:pt x="61" y="48"/>
                    </a:lnTo>
                    <a:lnTo>
                      <a:pt x="57" y="56"/>
                    </a:lnTo>
                    <a:lnTo>
                      <a:pt x="61" y="66"/>
                    </a:lnTo>
                    <a:lnTo>
                      <a:pt x="48" y="87"/>
                    </a:lnTo>
                    <a:lnTo>
                      <a:pt x="17" y="66"/>
                    </a:lnTo>
                    <a:lnTo>
                      <a:pt x="0" y="54"/>
                    </a:lnTo>
                    <a:lnTo>
                      <a:pt x="10" y="48"/>
                    </a:lnTo>
                    <a:lnTo>
                      <a:pt x="10" y="35"/>
                    </a:lnTo>
                    <a:lnTo>
                      <a:pt x="29" y="23"/>
                    </a:lnTo>
                    <a:lnTo>
                      <a:pt x="38" y="27"/>
                    </a:lnTo>
                    <a:lnTo>
                      <a:pt x="48" y="23"/>
                    </a:lnTo>
                    <a:lnTo>
                      <a:pt x="63" y="12"/>
                    </a:lnTo>
                    <a:lnTo>
                      <a:pt x="69" y="0"/>
                    </a:lnTo>
                    <a:close/>
                  </a:path>
                </a:pathLst>
              </a:custGeom>
              <a:solidFill>
                <a:srgbClr val="993366">
                  <a:alpha val="94901"/>
                </a:srgbClr>
              </a:solidFill>
              <a:ln w="1270" cap="rnd">
                <a:solidFill>
                  <a:srgbClr val="333333"/>
                </a:solidFill>
                <a:round/>
                <a:headEnd/>
                <a:tailEnd/>
              </a:ln>
            </p:spPr>
            <p:txBody>
              <a:bodyPr/>
              <a:lstStyle/>
              <a:p>
                <a:endParaRPr lang="de-DE"/>
              </a:p>
            </p:txBody>
          </p:sp>
          <p:sp>
            <p:nvSpPr>
              <p:cNvPr id="17494" name="Freeform 717"/>
              <p:cNvSpPr>
                <a:spLocks/>
              </p:cNvSpPr>
              <p:nvPr/>
            </p:nvSpPr>
            <p:spPr bwMode="auto">
              <a:xfrm>
                <a:off x="3054" y="1701"/>
                <a:ext cx="32" cy="38"/>
              </a:xfrm>
              <a:custGeom>
                <a:avLst/>
                <a:gdLst>
                  <a:gd name="T0" fmla="*/ 0 w 29"/>
                  <a:gd name="T1" fmla="*/ 0 h 36"/>
                  <a:gd name="T2" fmla="*/ 26 w 29"/>
                  <a:gd name="T3" fmla="*/ 6 h 36"/>
                  <a:gd name="T4" fmla="*/ 36 w 29"/>
                  <a:gd name="T5" fmla="*/ 18 h 36"/>
                  <a:gd name="T6" fmla="*/ 39 w 29"/>
                  <a:gd name="T7" fmla="*/ 35 h 36"/>
                  <a:gd name="T8" fmla="*/ 26 w 29"/>
                  <a:gd name="T9" fmla="*/ 42 h 36"/>
                  <a:gd name="T10" fmla="*/ 8 w 29"/>
                  <a:gd name="T11" fmla="*/ 36 h 36"/>
                  <a:gd name="T12" fmla="*/ 2 w 29"/>
                  <a:gd name="T13" fmla="*/ 23 h 36"/>
                  <a:gd name="T14" fmla="*/ 0 w 29"/>
                  <a:gd name="T15" fmla="*/ 0 h 36"/>
                  <a:gd name="T16" fmla="*/ 0 60000 65536"/>
                  <a:gd name="T17" fmla="*/ 0 60000 65536"/>
                  <a:gd name="T18" fmla="*/ 0 60000 65536"/>
                  <a:gd name="T19" fmla="*/ 0 60000 65536"/>
                  <a:gd name="T20" fmla="*/ 0 60000 65536"/>
                  <a:gd name="T21" fmla="*/ 0 60000 65536"/>
                  <a:gd name="T22" fmla="*/ 0 60000 65536"/>
                  <a:gd name="T23" fmla="*/ 0 60000 65536"/>
                  <a:gd name="T24" fmla="*/ 0 w 29"/>
                  <a:gd name="T25" fmla="*/ 0 h 36"/>
                  <a:gd name="T26" fmla="*/ 29 w 29"/>
                  <a:gd name="T27" fmla="*/ 36 h 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9" h="36">
                    <a:moveTo>
                      <a:pt x="0" y="0"/>
                    </a:moveTo>
                    <a:lnTo>
                      <a:pt x="20" y="6"/>
                    </a:lnTo>
                    <a:lnTo>
                      <a:pt x="27" y="15"/>
                    </a:lnTo>
                    <a:lnTo>
                      <a:pt x="29" y="29"/>
                    </a:lnTo>
                    <a:lnTo>
                      <a:pt x="20" y="36"/>
                    </a:lnTo>
                    <a:lnTo>
                      <a:pt x="5" y="30"/>
                    </a:lnTo>
                    <a:lnTo>
                      <a:pt x="2" y="20"/>
                    </a:lnTo>
                    <a:lnTo>
                      <a:pt x="0" y="0"/>
                    </a:lnTo>
                    <a:close/>
                  </a:path>
                </a:pathLst>
              </a:custGeom>
              <a:solidFill>
                <a:srgbClr val="993366">
                  <a:alpha val="94901"/>
                </a:srgbClr>
              </a:solidFill>
              <a:ln w="1270" cap="rnd">
                <a:solidFill>
                  <a:srgbClr val="333333"/>
                </a:solidFill>
                <a:round/>
                <a:headEnd/>
                <a:tailEnd/>
              </a:ln>
            </p:spPr>
            <p:txBody>
              <a:bodyPr/>
              <a:lstStyle/>
              <a:p>
                <a:endParaRPr lang="de-DE"/>
              </a:p>
            </p:txBody>
          </p:sp>
        </p:grpSp>
        <p:sp>
          <p:nvSpPr>
            <p:cNvPr id="17437" name="Freeform 718"/>
            <p:cNvSpPr>
              <a:spLocks/>
            </p:cNvSpPr>
            <p:nvPr/>
          </p:nvSpPr>
          <p:spPr bwMode="auto">
            <a:xfrm>
              <a:off x="1500" y="1418"/>
              <a:ext cx="430" cy="431"/>
            </a:xfrm>
            <a:custGeom>
              <a:avLst/>
              <a:gdLst>
                <a:gd name="T0" fmla="*/ 5 w 572"/>
                <a:gd name="T1" fmla="*/ 70 h 537"/>
                <a:gd name="T2" fmla="*/ 0 w 572"/>
                <a:gd name="T3" fmla="*/ 88 h 537"/>
                <a:gd name="T4" fmla="*/ 11 w 572"/>
                <a:gd name="T5" fmla="*/ 106 h 537"/>
                <a:gd name="T6" fmla="*/ 9 w 572"/>
                <a:gd name="T7" fmla="*/ 121 h 537"/>
                <a:gd name="T8" fmla="*/ 13 w 572"/>
                <a:gd name="T9" fmla="*/ 134 h 537"/>
                <a:gd name="T10" fmla="*/ 17 w 572"/>
                <a:gd name="T11" fmla="*/ 159 h 537"/>
                <a:gd name="T12" fmla="*/ 17 w 572"/>
                <a:gd name="T13" fmla="*/ 169 h 537"/>
                <a:gd name="T14" fmla="*/ 15 w 572"/>
                <a:gd name="T15" fmla="*/ 178 h 537"/>
                <a:gd name="T16" fmla="*/ 22 w 572"/>
                <a:gd name="T17" fmla="*/ 182 h 537"/>
                <a:gd name="T18" fmla="*/ 28 w 572"/>
                <a:gd name="T19" fmla="*/ 189 h 537"/>
                <a:gd name="T20" fmla="*/ 35 w 572"/>
                <a:gd name="T21" fmla="*/ 204 h 537"/>
                <a:gd name="T22" fmla="*/ 42 w 572"/>
                <a:gd name="T23" fmla="*/ 213 h 537"/>
                <a:gd name="T24" fmla="*/ 56 w 572"/>
                <a:gd name="T25" fmla="*/ 219 h 537"/>
                <a:gd name="T26" fmla="*/ 65 w 572"/>
                <a:gd name="T27" fmla="*/ 218 h 537"/>
                <a:gd name="T28" fmla="*/ 80 w 572"/>
                <a:gd name="T29" fmla="*/ 234 h 537"/>
                <a:gd name="T30" fmla="*/ 96 w 572"/>
                <a:gd name="T31" fmla="*/ 242 h 537"/>
                <a:gd name="T32" fmla="*/ 108 w 572"/>
                <a:gd name="T33" fmla="*/ 240 h 537"/>
                <a:gd name="T34" fmla="*/ 122 w 572"/>
                <a:gd name="T35" fmla="*/ 250 h 537"/>
                <a:gd name="T36" fmla="*/ 129 w 572"/>
                <a:gd name="T37" fmla="*/ 251 h 537"/>
                <a:gd name="T38" fmla="*/ 138 w 572"/>
                <a:gd name="T39" fmla="*/ 256 h 537"/>
                <a:gd name="T40" fmla="*/ 150 w 572"/>
                <a:gd name="T41" fmla="*/ 266 h 537"/>
                <a:gd name="T42" fmla="*/ 160 w 572"/>
                <a:gd name="T43" fmla="*/ 269 h 537"/>
                <a:gd name="T44" fmla="*/ 167 w 572"/>
                <a:gd name="T45" fmla="*/ 262 h 537"/>
                <a:gd name="T46" fmla="*/ 213 w 572"/>
                <a:gd name="T47" fmla="*/ 278 h 537"/>
                <a:gd name="T48" fmla="*/ 214 w 572"/>
                <a:gd name="T49" fmla="*/ 262 h 537"/>
                <a:gd name="T50" fmla="*/ 236 w 572"/>
                <a:gd name="T51" fmla="*/ 219 h 537"/>
                <a:gd name="T52" fmla="*/ 243 w 572"/>
                <a:gd name="T53" fmla="*/ 201 h 537"/>
                <a:gd name="T54" fmla="*/ 235 w 572"/>
                <a:gd name="T55" fmla="*/ 174 h 537"/>
                <a:gd name="T56" fmla="*/ 223 w 572"/>
                <a:gd name="T57" fmla="*/ 153 h 537"/>
                <a:gd name="T58" fmla="*/ 223 w 572"/>
                <a:gd name="T59" fmla="*/ 136 h 537"/>
                <a:gd name="T60" fmla="*/ 222 w 572"/>
                <a:gd name="T61" fmla="*/ 121 h 537"/>
                <a:gd name="T62" fmla="*/ 222 w 572"/>
                <a:gd name="T63" fmla="*/ 112 h 537"/>
                <a:gd name="T64" fmla="*/ 231 w 572"/>
                <a:gd name="T65" fmla="*/ 98 h 537"/>
                <a:gd name="T66" fmla="*/ 226 w 572"/>
                <a:gd name="T67" fmla="*/ 69 h 537"/>
                <a:gd name="T68" fmla="*/ 224 w 572"/>
                <a:gd name="T69" fmla="*/ 48 h 537"/>
                <a:gd name="T70" fmla="*/ 213 w 572"/>
                <a:gd name="T71" fmla="*/ 31 h 537"/>
                <a:gd name="T72" fmla="*/ 184 w 572"/>
                <a:gd name="T73" fmla="*/ 30 h 537"/>
                <a:gd name="T74" fmla="*/ 151 w 572"/>
                <a:gd name="T75" fmla="*/ 27 h 537"/>
                <a:gd name="T76" fmla="*/ 134 w 572"/>
                <a:gd name="T77" fmla="*/ 21 h 537"/>
                <a:gd name="T78" fmla="*/ 124 w 572"/>
                <a:gd name="T79" fmla="*/ 28 h 537"/>
                <a:gd name="T80" fmla="*/ 114 w 572"/>
                <a:gd name="T81" fmla="*/ 19 h 537"/>
                <a:gd name="T82" fmla="*/ 105 w 572"/>
                <a:gd name="T83" fmla="*/ 17 h 537"/>
                <a:gd name="T84" fmla="*/ 96 w 572"/>
                <a:gd name="T85" fmla="*/ 2 h 537"/>
                <a:gd name="T86" fmla="*/ 81 w 572"/>
                <a:gd name="T87" fmla="*/ 3 h 537"/>
                <a:gd name="T88" fmla="*/ 66 w 572"/>
                <a:gd name="T89" fmla="*/ 11 h 537"/>
                <a:gd name="T90" fmla="*/ 44 w 572"/>
                <a:gd name="T91" fmla="*/ 23 h 537"/>
                <a:gd name="T92" fmla="*/ 23 w 572"/>
                <a:gd name="T93" fmla="*/ 34 h 537"/>
                <a:gd name="T94" fmla="*/ 11 w 572"/>
                <a:gd name="T95" fmla="*/ 48 h 53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572"/>
                <a:gd name="T145" fmla="*/ 0 h 537"/>
                <a:gd name="T146" fmla="*/ 572 w 572"/>
                <a:gd name="T147" fmla="*/ 537 h 53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572" h="537">
                  <a:moveTo>
                    <a:pt x="14" y="101"/>
                  </a:moveTo>
                  <a:lnTo>
                    <a:pt x="11" y="135"/>
                  </a:lnTo>
                  <a:lnTo>
                    <a:pt x="11" y="155"/>
                  </a:lnTo>
                  <a:lnTo>
                    <a:pt x="0" y="171"/>
                  </a:lnTo>
                  <a:lnTo>
                    <a:pt x="23" y="198"/>
                  </a:lnTo>
                  <a:lnTo>
                    <a:pt x="25" y="205"/>
                  </a:lnTo>
                  <a:lnTo>
                    <a:pt x="20" y="223"/>
                  </a:lnTo>
                  <a:lnTo>
                    <a:pt x="21" y="234"/>
                  </a:lnTo>
                  <a:lnTo>
                    <a:pt x="32" y="250"/>
                  </a:lnTo>
                  <a:lnTo>
                    <a:pt x="31" y="259"/>
                  </a:lnTo>
                  <a:lnTo>
                    <a:pt x="29" y="288"/>
                  </a:lnTo>
                  <a:lnTo>
                    <a:pt x="38" y="308"/>
                  </a:lnTo>
                  <a:lnTo>
                    <a:pt x="46" y="319"/>
                  </a:lnTo>
                  <a:lnTo>
                    <a:pt x="41" y="326"/>
                  </a:lnTo>
                  <a:lnTo>
                    <a:pt x="41" y="338"/>
                  </a:lnTo>
                  <a:lnTo>
                    <a:pt x="34" y="344"/>
                  </a:lnTo>
                  <a:lnTo>
                    <a:pt x="34" y="351"/>
                  </a:lnTo>
                  <a:lnTo>
                    <a:pt x="50" y="353"/>
                  </a:lnTo>
                  <a:lnTo>
                    <a:pt x="61" y="357"/>
                  </a:lnTo>
                  <a:lnTo>
                    <a:pt x="65" y="365"/>
                  </a:lnTo>
                  <a:lnTo>
                    <a:pt x="65" y="378"/>
                  </a:lnTo>
                  <a:lnTo>
                    <a:pt x="81" y="394"/>
                  </a:lnTo>
                  <a:lnTo>
                    <a:pt x="94" y="400"/>
                  </a:lnTo>
                  <a:lnTo>
                    <a:pt x="98" y="413"/>
                  </a:lnTo>
                  <a:lnTo>
                    <a:pt x="115" y="436"/>
                  </a:lnTo>
                  <a:lnTo>
                    <a:pt x="131" y="423"/>
                  </a:lnTo>
                  <a:lnTo>
                    <a:pt x="144" y="419"/>
                  </a:lnTo>
                  <a:lnTo>
                    <a:pt x="154" y="421"/>
                  </a:lnTo>
                  <a:lnTo>
                    <a:pt x="181" y="450"/>
                  </a:lnTo>
                  <a:lnTo>
                    <a:pt x="187" y="452"/>
                  </a:lnTo>
                  <a:lnTo>
                    <a:pt x="219" y="466"/>
                  </a:lnTo>
                  <a:lnTo>
                    <a:pt x="226" y="468"/>
                  </a:lnTo>
                  <a:lnTo>
                    <a:pt x="240" y="465"/>
                  </a:lnTo>
                  <a:lnTo>
                    <a:pt x="255" y="463"/>
                  </a:lnTo>
                  <a:lnTo>
                    <a:pt x="269" y="468"/>
                  </a:lnTo>
                  <a:lnTo>
                    <a:pt x="287" y="484"/>
                  </a:lnTo>
                  <a:lnTo>
                    <a:pt x="294" y="492"/>
                  </a:lnTo>
                  <a:lnTo>
                    <a:pt x="302" y="486"/>
                  </a:lnTo>
                  <a:lnTo>
                    <a:pt x="311" y="484"/>
                  </a:lnTo>
                  <a:lnTo>
                    <a:pt x="326" y="495"/>
                  </a:lnTo>
                  <a:lnTo>
                    <a:pt x="341" y="508"/>
                  </a:lnTo>
                  <a:lnTo>
                    <a:pt x="353" y="516"/>
                  </a:lnTo>
                  <a:lnTo>
                    <a:pt x="368" y="521"/>
                  </a:lnTo>
                  <a:lnTo>
                    <a:pt x="376" y="519"/>
                  </a:lnTo>
                  <a:lnTo>
                    <a:pt x="383" y="512"/>
                  </a:lnTo>
                  <a:lnTo>
                    <a:pt x="393" y="508"/>
                  </a:lnTo>
                  <a:lnTo>
                    <a:pt x="412" y="514"/>
                  </a:lnTo>
                  <a:lnTo>
                    <a:pt x="500" y="537"/>
                  </a:lnTo>
                  <a:lnTo>
                    <a:pt x="514" y="525"/>
                  </a:lnTo>
                  <a:lnTo>
                    <a:pt x="504" y="508"/>
                  </a:lnTo>
                  <a:lnTo>
                    <a:pt x="495" y="479"/>
                  </a:lnTo>
                  <a:lnTo>
                    <a:pt x="556" y="423"/>
                  </a:lnTo>
                  <a:lnTo>
                    <a:pt x="568" y="409"/>
                  </a:lnTo>
                  <a:lnTo>
                    <a:pt x="572" y="387"/>
                  </a:lnTo>
                  <a:lnTo>
                    <a:pt x="563" y="359"/>
                  </a:lnTo>
                  <a:lnTo>
                    <a:pt x="552" y="336"/>
                  </a:lnTo>
                  <a:lnTo>
                    <a:pt x="536" y="309"/>
                  </a:lnTo>
                  <a:lnTo>
                    <a:pt x="524" y="297"/>
                  </a:lnTo>
                  <a:lnTo>
                    <a:pt x="522" y="281"/>
                  </a:lnTo>
                  <a:lnTo>
                    <a:pt x="524" y="263"/>
                  </a:lnTo>
                  <a:lnTo>
                    <a:pt x="529" y="246"/>
                  </a:lnTo>
                  <a:lnTo>
                    <a:pt x="522" y="234"/>
                  </a:lnTo>
                  <a:lnTo>
                    <a:pt x="513" y="227"/>
                  </a:lnTo>
                  <a:lnTo>
                    <a:pt x="522" y="216"/>
                  </a:lnTo>
                  <a:lnTo>
                    <a:pt x="538" y="194"/>
                  </a:lnTo>
                  <a:lnTo>
                    <a:pt x="543" y="189"/>
                  </a:lnTo>
                  <a:lnTo>
                    <a:pt x="540" y="151"/>
                  </a:lnTo>
                  <a:lnTo>
                    <a:pt x="534" y="133"/>
                  </a:lnTo>
                  <a:lnTo>
                    <a:pt x="527" y="113"/>
                  </a:lnTo>
                  <a:lnTo>
                    <a:pt x="527" y="94"/>
                  </a:lnTo>
                  <a:lnTo>
                    <a:pt x="516" y="77"/>
                  </a:lnTo>
                  <a:lnTo>
                    <a:pt x="500" y="61"/>
                  </a:lnTo>
                  <a:lnTo>
                    <a:pt x="484" y="59"/>
                  </a:lnTo>
                  <a:lnTo>
                    <a:pt x="434" y="58"/>
                  </a:lnTo>
                  <a:lnTo>
                    <a:pt x="407" y="56"/>
                  </a:lnTo>
                  <a:lnTo>
                    <a:pt x="357" y="52"/>
                  </a:lnTo>
                  <a:lnTo>
                    <a:pt x="337" y="42"/>
                  </a:lnTo>
                  <a:lnTo>
                    <a:pt x="315" y="40"/>
                  </a:lnTo>
                  <a:lnTo>
                    <a:pt x="304" y="45"/>
                  </a:lnTo>
                  <a:lnTo>
                    <a:pt x="291" y="54"/>
                  </a:lnTo>
                  <a:lnTo>
                    <a:pt x="278" y="50"/>
                  </a:lnTo>
                  <a:lnTo>
                    <a:pt x="267" y="38"/>
                  </a:lnTo>
                  <a:lnTo>
                    <a:pt x="253" y="38"/>
                  </a:lnTo>
                  <a:lnTo>
                    <a:pt x="248" y="33"/>
                  </a:lnTo>
                  <a:lnTo>
                    <a:pt x="244" y="16"/>
                  </a:lnTo>
                  <a:lnTo>
                    <a:pt x="226" y="2"/>
                  </a:lnTo>
                  <a:lnTo>
                    <a:pt x="214" y="0"/>
                  </a:lnTo>
                  <a:lnTo>
                    <a:pt x="190" y="6"/>
                  </a:lnTo>
                  <a:lnTo>
                    <a:pt x="171" y="11"/>
                  </a:lnTo>
                  <a:lnTo>
                    <a:pt x="156" y="21"/>
                  </a:lnTo>
                  <a:lnTo>
                    <a:pt x="129" y="36"/>
                  </a:lnTo>
                  <a:lnTo>
                    <a:pt x="102" y="45"/>
                  </a:lnTo>
                  <a:lnTo>
                    <a:pt x="79" y="54"/>
                  </a:lnTo>
                  <a:lnTo>
                    <a:pt x="54" y="65"/>
                  </a:lnTo>
                  <a:lnTo>
                    <a:pt x="41" y="81"/>
                  </a:lnTo>
                  <a:lnTo>
                    <a:pt x="25" y="94"/>
                  </a:lnTo>
                  <a:lnTo>
                    <a:pt x="14" y="101"/>
                  </a:lnTo>
                  <a:close/>
                </a:path>
              </a:pathLst>
            </a:custGeom>
            <a:solidFill>
              <a:srgbClr val="FFFFFF"/>
            </a:solidFill>
            <a:ln w="1270" cap="rnd">
              <a:solidFill>
                <a:srgbClr val="333333"/>
              </a:solidFill>
              <a:round/>
              <a:headEnd/>
              <a:tailEnd/>
            </a:ln>
          </p:spPr>
          <p:txBody>
            <a:bodyPr/>
            <a:lstStyle/>
            <a:p>
              <a:endParaRPr lang="de-DE"/>
            </a:p>
          </p:txBody>
        </p:sp>
        <p:sp>
          <p:nvSpPr>
            <p:cNvPr id="17438" name="Freeform 719"/>
            <p:cNvSpPr>
              <a:spLocks/>
            </p:cNvSpPr>
            <p:nvPr/>
          </p:nvSpPr>
          <p:spPr bwMode="auto">
            <a:xfrm>
              <a:off x="1789" y="1309"/>
              <a:ext cx="225" cy="188"/>
            </a:xfrm>
            <a:custGeom>
              <a:avLst/>
              <a:gdLst>
                <a:gd name="T0" fmla="*/ 2 w 299"/>
                <a:gd name="T1" fmla="*/ 13 h 233"/>
                <a:gd name="T2" fmla="*/ 0 w 299"/>
                <a:gd name="T3" fmla="*/ 17 h 233"/>
                <a:gd name="T4" fmla="*/ 2 w 299"/>
                <a:gd name="T5" fmla="*/ 31 h 233"/>
                <a:gd name="T6" fmla="*/ 8 w 299"/>
                <a:gd name="T7" fmla="*/ 52 h 233"/>
                <a:gd name="T8" fmla="*/ 13 w 299"/>
                <a:gd name="T9" fmla="*/ 59 h 233"/>
                <a:gd name="T10" fmla="*/ 24 w 299"/>
                <a:gd name="T11" fmla="*/ 64 h 233"/>
                <a:gd name="T12" fmla="*/ 29 w 299"/>
                <a:gd name="T13" fmla="*/ 66 h 233"/>
                <a:gd name="T14" fmla="*/ 30 w 299"/>
                <a:gd name="T15" fmla="*/ 73 h 233"/>
                <a:gd name="T16" fmla="*/ 30 w 299"/>
                <a:gd name="T17" fmla="*/ 86 h 233"/>
                <a:gd name="T18" fmla="*/ 41 w 299"/>
                <a:gd name="T19" fmla="*/ 99 h 233"/>
                <a:gd name="T20" fmla="*/ 49 w 299"/>
                <a:gd name="T21" fmla="*/ 103 h 233"/>
                <a:gd name="T22" fmla="*/ 52 w 299"/>
                <a:gd name="T23" fmla="*/ 106 h 233"/>
                <a:gd name="T24" fmla="*/ 62 w 299"/>
                <a:gd name="T25" fmla="*/ 120 h 233"/>
                <a:gd name="T26" fmla="*/ 65 w 299"/>
                <a:gd name="T27" fmla="*/ 118 h 233"/>
                <a:gd name="T28" fmla="*/ 71 w 299"/>
                <a:gd name="T29" fmla="*/ 116 h 233"/>
                <a:gd name="T30" fmla="*/ 79 w 299"/>
                <a:gd name="T31" fmla="*/ 123 h 233"/>
                <a:gd name="T32" fmla="*/ 85 w 299"/>
                <a:gd name="T33" fmla="*/ 119 h 233"/>
                <a:gd name="T34" fmla="*/ 93 w 299"/>
                <a:gd name="T35" fmla="*/ 107 h 233"/>
                <a:gd name="T36" fmla="*/ 99 w 299"/>
                <a:gd name="T37" fmla="*/ 103 h 233"/>
                <a:gd name="T38" fmla="*/ 104 w 299"/>
                <a:gd name="T39" fmla="*/ 107 h 233"/>
                <a:gd name="T40" fmla="*/ 108 w 299"/>
                <a:gd name="T41" fmla="*/ 105 h 233"/>
                <a:gd name="T42" fmla="*/ 108 w 299"/>
                <a:gd name="T43" fmla="*/ 100 h 233"/>
                <a:gd name="T44" fmla="*/ 109 w 299"/>
                <a:gd name="T45" fmla="*/ 77 h 233"/>
                <a:gd name="T46" fmla="*/ 113 w 299"/>
                <a:gd name="T47" fmla="*/ 70 h 233"/>
                <a:gd name="T48" fmla="*/ 113 w 299"/>
                <a:gd name="T49" fmla="*/ 60 h 233"/>
                <a:gd name="T50" fmla="*/ 114 w 299"/>
                <a:gd name="T51" fmla="*/ 56 h 233"/>
                <a:gd name="T52" fmla="*/ 120 w 299"/>
                <a:gd name="T53" fmla="*/ 50 h 233"/>
                <a:gd name="T54" fmla="*/ 127 w 299"/>
                <a:gd name="T55" fmla="*/ 49 h 233"/>
                <a:gd name="T56" fmla="*/ 127 w 299"/>
                <a:gd name="T57" fmla="*/ 38 h 233"/>
                <a:gd name="T58" fmla="*/ 126 w 299"/>
                <a:gd name="T59" fmla="*/ 29 h 233"/>
                <a:gd name="T60" fmla="*/ 120 w 299"/>
                <a:gd name="T61" fmla="*/ 26 h 233"/>
                <a:gd name="T62" fmla="*/ 118 w 299"/>
                <a:gd name="T63" fmla="*/ 27 h 233"/>
                <a:gd name="T64" fmla="*/ 110 w 299"/>
                <a:gd name="T65" fmla="*/ 17 h 233"/>
                <a:gd name="T66" fmla="*/ 105 w 299"/>
                <a:gd name="T67" fmla="*/ 10 h 233"/>
                <a:gd name="T68" fmla="*/ 99 w 299"/>
                <a:gd name="T69" fmla="*/ 10 h 233"/>
                <a:gd name="T70" fmla="*/ 88 w 299"/>
                <a:gd name="T71" fmla="*/ 10 h 233"/>
                <a:gd name="T72" fmla="*/ 86 w 299"/>
                <a:gd name="T73" fmla="*/ 8 h 233"/>
                <a:gd name="T74" fmla="*/ 84 w 299"/>
                <a:gd name="T75" fmla="*/ 2 h 233"/>
                <a:gd name="T76" fmla="*/ 80 w 299"/>
                <a:gd name="T77" fmla="*/ 0 h 233"/>
                <a:gd name="T78" fmla="*/ 70 w 299"/>
                <a:gd name="T79" fmla="*/ 0 h 233"/>
                <a:gd name="T80" fmla="*/ 65 w 299"/>
                <a:gd name="T81" fmla="*/ 6 h 233"/>
                <a:gd name="T82" fmla="*/ 62 w 299"/>
                <a:gd name="T83" fmla="*/ 5 h 233"/>
                <a:gd name="T84" fmla="*/ 55 w 299"/>
                <a:gd name="T85" fmla="*/ 3 h 233"/>
                <a:gd name="T86" fmla="*/ 52 w 299"/>
                <a:gd name="T87" fmla="*/ 2 h 233"/>
                <a:gd name="T88" fmla="*/ 47 w 299"/>
                <a:gd name="T89" fmla="*/ 4 h 233"/>
                <a:gd name="T90" fmla="*/ 44 w 299"/>
                <a:gd name="T91" fmla="*/ 7 h 233"/>
                <a:gd name="T92" fmla="*/ 37 w 299"/>
                <a:gd name="T93" fmla="*/ 4 h 233"/>
                <a:gd name="T94" fmla="*/ 23 w 299"/>
                <a:gd name="T95" fmla="*/ 2 h 233"/>
                <a:gd name="T96" fmla="*/ 20 w 299"/>
                <a:gd name="T97" fmla="*/ 0 h 233"/>
                <a:gd name="T98" fmla="*/ 16 w 299"/>
                <a:gd name="T99" fmla="*/ 4 h 233"/>
                <a:gd name="T100" fmla="*/ 9 w 299"/>
                <a:gd name="T101" fmla="*/ 10 h 233"/>
                <a:gd name="T102" fmla="*/ 2 w 299"/>
                <a:gd name="T103" fmla="*/ 13 h 233"/>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99"/>
                <a:gd name="T157" fmla="*/ 0 h 233"/>
                <a:gd name="T158" fmla="*/ 299 w 299"/>
                <a:gd name="T159" fmla="*/ 233 h 233"/>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99" h="233">
                  <a:moveTo>
                    <a:pt x="2" y="25"/>
                  </a:moveTo>
                  <a:lnTo>
                    <a:pt x="0" y="32"/>
                  </a:lnTo>
                  <a:lnTo>
                    <a:pt x="5" y="60"/>
                  </a:lnTo>
                  <a:lnTo>
                    <a:pt x="18" y="101"/>
                  </a:lnTo>
                  <a:lnTo>
                    <a:pt x="29" y="112"/>
                  </a:lnTo>
                  <a:lnTo>
                    <a:pt x="57" y="122"/>
                  </a:lnTo>
                  <a:lnTo>
                    <a:pt x="68" y="126"/>
                  </a:lnTo>
                  <a:lnTo>
                    <a:pt x="70" y="139"/>
                  </a:lnTo>
                  <a:lnTo>
                    <a:pt x="70" y="162"/>
                  </a:lnTo>
                  <a:lnTo>
                    <a:pt x="97" y="189"/>
                  </a:lnTo>
                  <a:lnTo>
                    <a:pt x="114" y="197"/>
                  </a:lnTo>
                  <a:lnTo>
                    <a:pt x="122" y="201"/>
                  </a:lnTo>
                  <a:lnTo>
                    <a:pt x="145" y="229"/>
                  </a:lnTo>
                  <a:lnTo>
                    <a:pt x="152" y="224"/>
                  </a:lnTo>
                  <a:lnTo>
                    <a:pt x="168" y="222"/>
                  </a:lnTo>
                  <a:lnTo>
                    <a:pt x="185" y="233"/>
                  </a:lnTo>
                  <a:lnTo>
                    <a:pt x="199" y="226"/>
                  </a:lnTo>
                  <a:lnTo>
                    <a:pt x="218" y="204"/>
                  </a:lnTo>
                  <a:lnTo>
                    <a:pt x="231" y="197"/>
                  </a:lnTo>
                  <a:lnTo>
                    <a:pt x="245" y="202"/>
                  </a:lnTo>
                  <a:lnTo>
                    <a:pt x="253" y="199"/>
                  </a:lnTo>
                  <a:lnTo>
                    <a:pt x="254" y="191"/>
                  </a:lnTo>
                  <a:lnTo>
                    <a:pt x="256" y="147"/>
                  </a:lnTo>
                  <a:lnTo>
                    <a:pt x="264" y="134"/>
                  </a:lnTo>
                  <a:lnTo>
                    <a:pt x="264" y="114"/>
                  </a:lnTo>
                  <a:lnTo>
                    <a:pt x="268" y="107"/>
                  </a:lnTo>
                  <a:lnTo>
                    <a:pt x="283" y="96"/>
                  </a:lnTo>
                  <a:lnTo>
                    <a:pt x="299" y="94"/>
                  </a:lnTo>
                  <a:lnTo>
                    <a:pt x="299" y="72"/>
                  </a:lnTo>
                  <a:lnTo>
                    <a:pt x="295" y="55"/>
                  </a:lnTo>
                  <a:lnTo>
                    <a:pt x="283" y="49"/>
                  </a:lnTo>
                  <a:lnTo>
                    <a:pt x="278" y="51"/>
                  </a:lnTo>
                  <a:lnTo>
                    <a:pt x="258" y="32"/>
                  </a:lnTo>
                  <a:lnTo>
                    <a:pt x="247" y="20"/>
                  </a:lnTo>
                  <a:lnTo>
                    <a:pt x="233" y="20"/>
                  </a:lnTo>
                  <a:lnTo>
                    <a:pt x="206" y="20"/>
                  </a:lnTo>
                  <a:lnTo>
                    <a:pt x="201" y="16"/>
                  </a:lnTo>
                  <a:lnTo>
                    <a:pt x="195" y="2"/>
                  </a:lnTo>
                  <a:lnTo>
                    <a:pt x="187" y="0"/>
                  </a:lnTo>
                  <a:lnTo>
                    <a:pt x="164" y="0"/>
                  </a:lnTo>
                  <a:lnTo>
                    <a:pt x="154" y="12"/>
                  </a:lnTo>
                  <a:lnTo>
                    <a:pt x="145" y="10"/>
                  </a:lnTo>
                  <a:lnTo>
                    <a:pt x="129" y="6"/>
                  </a:lnTo>
                  <a:lnTo>
                    <a:pt x="122" y="4"/>
                  </a:lnTo>
                  <a:lnTo>
                    <a:pt x="111" y="7"/>
                  </a:lnTo>
                  <a:lnTo>
                    <a:pt x="102" y="14"/>
                  </a:lnTo>
                  <a:lnTo>
                    <a:pt x="87" y="7"/>
                  </a:lnTo>
                  <a:lnTo>
                    <a:pt x="54" y="2"/>
                  </a:lnTo>
                  <a:lnTo>
                    <a:pt x="46" y="0"/>
                  </a:lnTo>
                  <a:lnTo>
                    <a:pt x="37" y="7"/>
                  </a:lnTo>
                  <a:lnTo>
                    <a:pt x="21" y="18"/>
                  </a:lnTo>
                  <a:lnTo>
                    <a:pt x="2" y="25"/>
                  </a:lnTo>
                  <a:close/>
                </a:path>
              </a:pathLst>
            </a:custGeom>
            <a:solidFill>
              <a:srgbClr val="FFFFFF"/>
            </a:solidFill>
            <a:ln w="1270" cap="rnd">
              <a:solidFill>
                <a:srgbClr val="333333"/>
              </a:solidFill>
              <a:round/>
              <a:headEnd/>
              <a:tailEnd/>
            </a:ln>
          </p:spPr>
          <p:txBody>
            <a:bodyPr/>
            <a:lstStyle/>
            <a:p>
              <a:endParaRPr lang="de-DE"/>
            </a:p>
          </p:txBody>
        </p:sp>
        <p:grpSp>
          <p:nvGrpSpPr>
            <p:cNvPr id="4" name="Group 720"/>
            <p:cNvGrpSpPr>
              <a:grpSpLocks/>
            </p:cNvGrpSpPr>
            <p:nvPr/>
          </p:nvGrpSpPr>
          <p:grpSpPr bwMode="auto">
            <a:xfrm>
              <a:off x="1806" y="1056"/>
              <a:ext cx="228" cy="159"/>
              <a:chOff x="3659" y="1269"/>
              <a:chExt cx="330" cy="208"/>
            </a:xfrm>
          </p:grpSpPr>
          <p:sp>
            <p:nvSpPr>
              <p:cNvPr id="17487" name="Freeform 721"/>
              <p:cNvSpPr>
                <a:spLocks/>
              </p:cNvSpPr>
              <p:nvPr/>
            </p:nvSpPr>
            <p:spPr bwMode="auto">
              <a:xfrm>
                <a:off x="3674" y="1337"/>
                <a:ext cx="50" cy="41"/>
              </a:xfrm>
              <a:custGeom>
                <a:avLst/>
                <a:gdLst>
                  <a:gd name="T0" fmla="*/ 37 w 45"/>
                  <a:gd name="T1" fmla="*/ 0 h 39"/>
                  <a:gd name="T2" fmla="*/ 9 w 45"/>
                  <a:gd name="T3" fmla="*/ 17 h 39"/>
                  <a:gd name="T4" fmla="*/ 0 w 45"/>
                  <a:gd name="T5" fmla="*/ 24 h 39"/>
                  <a:gd name="T6" fmla="*/ 18 w 45"/>
                  <a:gd name="T7" fmla="*/ 28 h 39"/>
                  <a:gd name="T8" fmla="*/ 34 w 45"/>
                  <a:gd name="T9" fmla="*/ 45 h 39"/>
                  <a:gd name="T10" fmla="*/ 47 w 45"/>
                  <a:gd name="T11" fmla="*/ 36 h 39"/>
                  <a:gd name="T12" fmla="*/ 62 w 45"/>
                  <a:gd name="T13" fmla="*/ 24 h 39"/>
                  <a:gd name="T14" fmla="*/ 49 w 45"/>
                  <a:gd name="T15" fmla="*/ 15 h 39"/>
                  <a:gd name="T16" fmla="*/ 37 w 45"/>
                  <a:gd name="T17" fmla="*/ 0 h 3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5"/>
                  <a:gd name="T28" fmla="*/ 0 h 39"/>
                  <a:gd name="T29" fmla="*/ 45 w 45"/>
                  <a:gd name="T30" fmla="*/ 39 h 3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5" h="39">
                    <a:moveTo>
                      <a:pt x="27" y="0"/>
                    </a:moveTo>
                    <a:lnTo>
                      <a:pt x="6" y="14"/>
                    </a:lnTo>
                    <a:lnTo>
                      <a:pt x="0" y="21"/>
                    </a:lnTo>
                    <a:lnTo>
                      <a:pt x="13" y="25"/>
                    </a:lnTo>
                    <a:lnTo>
                      <a:pt x="25" y="39"/>
                    </a:lnTo>
                    <a:lnTo>
                      <a:pt x="34" y="30"/>
                    </a:lnTo>
                    <a:lnTo>
                      <a:pt x="45" y="21"/>
                    </a:lnTo>
                    <a:lnTo>
                      <a:pt x="36" y="12"/>
                    </a:lnTo>
                    <a:lnTo>
                      <a:pt x="27" y="0"/>
                    </a:lnTo>
                    <a:close/>
                  </a:path>
                </a:pathLst>
              </a:custGeom>
              <a:solidFill>
                <a:srgbClr val="FFFFFF"/>
              </a:solidFill>
              <a:ln w="1270" cap="rnd">
                <a:solidFill>
                  <a:srgbClr val="333333"/>
                </a:solidFill>
                <a:round/>
                <a:headEnd/>
                <a:tailEnd/>
              </a:ln>
            </p:spPr>
            <p:txBody>
              <a:bodyPr/>
              <a:lstStyle/>
              <a:p>
                <a:endParaRPr lang="de-DE"/>
              </a:p>
            </p:txBody>
          </p:sp>
          <p:sp>
            <p:nvSpPr>
              <p:cNvPr id="17488" name="Freeform 722"/>
              <p:cNvSpPr>
                <a:spLocks/>
              </p:cNvSpPr>
              <p:nvPr/>
            </p:nvSpPr>
            <p:spPr bwMode="auto">
              <a:xfrm>
                <a:off x="3659" y="1385"/>
                <a:ext cx="73" cy="72"/>
              </a:xfrm>
              <a:custGeom>
                <a:avLst/>
                <a:gdLst>
                  <a:gd name="T0" fmla="*/ 72 w 67"/>
                  <a:gd name="T1" fmla="*/ 0 h 69"/>
                  <a:gd name="T2" fmla="*/ 42 w 67"/>
                  <a:gd name="T3" fmla="*/ 4 h 69"/>
                  <a:gd name="T4" fmla="*/ 32 w 67"/>
                  <a:gd name="T5" fmla="*/ 0 h 69"/>
                  <a:gd name="T6" fmla="*/ 15 w 67"/>
                  <a:gd name="T7" fmla="*/ 21 h 69"/>
                  <a:gd name="T8" fmla="*/ 9 w 67"/>
                  <a:gd name="T9" fmla="*/ 17 h 69"/>
                  <a:gd name="T10" fmla="*/ 0 w 67"/>
                  <a:gd name="T11" fmla="*/ 28 h 69"/>
                  <a:gd name="T12" fmla="*/ 10 w 67"/>
                  <a:gd name="T13" fmla="*/ 34 h 69"/>
                  <a:gd name="T14" fmla="*/ 10 w 67"/>
                  <a:gd name="T15" fmla="*/ 69 h 69"/>
                  <a:gd name="T16" fmla="*/ 17 w 67"/>
                  <a:gd name="T17" fmla="*/ 78 h 69"/>
                  <a:gd name="T18" fmla="*/ 62 w 67"/>
                  <a:gd name="T19" fmla="*/ 34 h 69"/>
                  <a:gd name="T20" fmla="*/ 78 w 67"/>
                  <a:gd name="T21" fmla="*/ 34 h 69"/>
                  <a:gd name="T22" fmla="*/ 87 w 67"/>
                  <a:gd name="T23" fmla="*/ 24 h 69"/>
                  <a:gd name="T24" fmla="*/ 84 w 67"/>
                  <a:gd name="T25" fmla="*/ 19 h 69"/>
                  <a:gd name="T26" fmla="*/ 72 w 67"/>
                  <a:gd name="T27" fmla="*/ 0 h 6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7"/>
                  <a:gd name="T43" fmla="*/ 0 h 69"/>
                  <a:gd name="T44" fmla="*/ 67 w 67"/>
                  <a:gd name="T45" fmla="*/ 69 h 6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7" h="69">
                    <a:moveTo>
                      <a:pt x="56" y="0"/>
                    </a:moveTo>
                    <a:lnTo>
                      <a:pt x="33" y="4"/>
                    </a:lnTo>
                    <a:lnTo>
                      <a:pt x="25" y="0"/>
                    </a:lnTo>
                    <a:lnTo>
                      <a:pt x="12" y="18"/>
                    </a:lnTo>
                    <a:lnTo>
                      <a:pt x="6" y="14"/>
                    </a:lnTo>
                    <a:lnTo>
                      <a:pt x="0" y="25"/>
                    </a:lnTo>
                    <a:lnTo>
                      <a:pt x="7" y="31"/>
                    </a:lnTo>
                    <a:lnTo>
                      <a:pt x="7" y="60"/>
                    </a:lnTo>
                    <a:lnTo>
                      <a:pt x="14" y="69"/>
                    </a:lnTo>
                    <a:lnTo>
                      <a:pt x="48" y="31"/>
                    </a:lnTo>
                    <a:lnTo>
                      <a:pt x="61" y="31"/>
                    </a:lnTo>
                    <a:lnTo>
                      <a:pt x="67" y="21"/>
                    </a:lnTo>
                    <a:lnTo>
                      <a:pt x="65" y="16"/>
                    </a:lnTo>
                    <a:lnTo>
                      <a:pt x="56" y="0"/>
                    </a:lnTo>
                    <a:close/>
                  </a:path>
                </a:pathLst>
              </a:custGeom>
              <a:solidFill>
                <a:srgbClr val="FFFFFF"/>
              </a:solidFill>
              <a:ln w="1270" cap="rnd">
                <a:solidFill>
                  <a:srgbClr val="333333"/>
                </a:solidFill>
                <a:round/>
                <a:headEnd/>
                <a:tailEnd/>
              </a:ln>
            </p:spPr>
            <p:txBody>
              <a:bodyPr/>
              <a:lstStyle/>
              <a:p>
                <a:endParaRPr lang="de-DE"/>
              </a:p>
            </p:txBody>
          </p:sp>
          <p:sp>
            <p:nvSpPr>
              <p:cNvPr id="17489" name="Freeform 723"/>
              <p:cNvSpPr>
                <a:spLocks/>
              </p:cNvSpPr>
              <p:nvPr/>
            </p:nvSpPr>
            <p:spPr bwMode="auto">
              <a:xfrm>
                <a:off x="3745" y="1269"/>
                <a:ext cx="244" cy="208"/>
              </a:xfrm>
              <a:custGeom>
                <a:avLst/>
                <a:gdLst>
                  <a:gd name="T0" fmla="*/ 281 w 223"/>
                  <a:gd name="T1" fmla="*/ 216 h 198"/>
                  <a:gd name="T2" fmla="*/ 279 w 223"/>
                  <a:gd name="T3" fmla="*/ 203 h 198"/>
                  <a:gd name="T4" fmla="*/ 289 w 223"/>
                  <a:gd name="T5" fmla="*/ 191 h 198"/>
                  <a:gd name="T6" fmla="*/ 289 w 223"/>
                  <a:gd name="T7" fmla="*/ 175 h 198"/>
                  <a:gd name="T8" fmla="*/ 268 w 223"/>
                  <a:gd name="T9" fmla="*/ 161 h 198"/>
                  <a:gd name="T10" fmla="*/ 263 w 223"/>
                  <a:gd name="T11" fmla="*/ 154 h 198"/>
                  <a:gd name="T12" fmla="*/ 255 w 223"/>
                  <a:gd name="T13" fmla="*/ 131 h 198"/>
                  <a:gd name="T14" fmla="*/ 244 w 223"/>
                  <a:gd name="T15" fmla="*/ 112 h 198"/>
                  <a:gd name="T16" fmla="*/ 231 w 223"/>
                  <a:gd name="T17" fmla="*/ 96 h 198"/>
                  <a:gd name="T18" fmla="*/ 231 w 223"/>
                  <a:gd name="T19" fmla="*/ 84 h 198"/>
                  <a:gd name="T20" fmla="*/ 239 w 223"/>
                  <a:gd name="T21" fmla="*/ 72 h 198"/>
                  <a:gd name="T22" fmla="*/ 270 w 223"/>
                  <a:gd name="T23" fmla="*/ 75 h 198"/>
                  <a:gd name="T24" fmla="*/ 282 w 223"/>
                  <a:gd name="T25" fmla="*/ 63 h 198"/>
                  <a:gd name="T26" fmla="*/ 292 w 223"/>
                  <a:gd name="T27" fmla="*/ 28 h 198"/>
                  <a:gd name="T28" fmla="*/ 289 w 223"/>
                  <a:gd name="T29" fmla="*/ 19 h 198"/>
                  <a:gd name="T30" fmla="*/ 275 w 223"/>
                  <a:gd name="T31" fmla="*/ 17 h 198"/>
                  <a:gd name="T32" fmla="*/ 246 w 223"/>
                  <a:gd name="T33" fmla="*/ 19 h 198"/>
                  <a:gd name="T34" fmla="*/ 208 w 223"/>
                  <a:gd name="T35" fmla="*/ 19 h 198"/>
                  <a:gd name="T36" fmla="*/ 179 w 223"/>
                  <a:gd name="T37" fmla="*/ 6 h 198"/>
                  <a:gd name="T38" fmla="*/ 160 w 223"/>
                  <a:gd name="T39" fmla="*/ 2 h 198"/>
                  <a:gd name="T40" fmla="*/ 141 w 223"/>
                  <a:gd name="T41" fmla="*/ 0 h 198"/>
                  <a:gd name="T42" fmla="*/ 125 w 223"/>
                  <a:gd name="T43" fmla="*/ 21 h 198"/>
                  <a:gd name="T44" fmla="*/ 103 w 223"/>
                  <a:gd name="T45" fmla="*/ 34 h 198"/>
                  <a:gd name="T46" fmla="*/ 73 w 223"/>
                  <a:gd name="T47" fmla="*/ 30 h 198"/>
                  <a:gd name="T48" fmla="*/ 56 w 223"/>
                  <a:gd name="T49" fmla="*/ 43 h 198"/>
                  <a:gd name="T50" fmla="*/ 27 w 223"/>
                  <a:gd name="T51" fmla="*/ 67 h 198"/>
                  <a:gd name="T52" fmla="*/ 4 w 223"/>
                  <a:gd name="T53" fmla="*/ 84 h 198"/>
                  <a:gd name="T54" fmla="*/ 0 w 223"/>
                  <a:gd name="T55" fmla="*/ 93 h 198"/>
                  <a:gd name="T56" fmla="*/ 12 w 223"/>
                  <a:gd name="T57" fmla="*/ 115 h 198"/>
                  <a:gd name="T58" fmla="*/ 26 w 223"/>
                  <a:gd name="T59" fmla="*/ 140 h 198"/>
                  <a:gd name="T60" fmla="*/ 40 w 223"/>
                  <a:gd name="T61" fmla="*/ 157 h 198"/>
                  <a:gd name="T62" fmla="*/ 56 w 223"/>
                  <a:gd name="T63" fmla="*/ 152 h 198"/>
                  <a:gd name="T64" fmla="*/ 81 w 223"/>
                  <a:gd name="T65" fmla="*/ 144 h 198"/>
                  <a:gd name="T66" fmla="*/ 79 w 223"/>
                  <a:gd name="T67" fmla="*/ 165 h 198"/>
                  <a:gd name="T68" fmla="*/ 71 w 223"/>
                  <a:gd name="T69" fmla="*/ 191 h 198"/>
                  <a:gd name="T70" fmla="*/ 73 w 223"/>
                  <a:gd name="T71" fmla="*/ 196 h 198"/>
                  <a:gd name="T72" fmla="*/ 85 w 223"/>
                  <a:gd name="T73" fmla="*/ 196 h 198"/>
                  <a:gd name="T74" fmla="*/ 103 w 223"/>
                  <a:gd name="T75" fmla="*/ 191 h 198"/>
                  <a:gd name="T76" fmla="*/ 141 w 223"/>
                  <a:gd name="T77" fmla="*/ 194 h 198"/>
                  <a:gd name="T78" fmla="*/ 152 w 223"/>
                  <a:gd name="T79" fmla="*/ 206 h 198"/>
                  <a:gd name="T80" fmla="*/ 175 w 223"/>
                  <a:gd name="T81" fmla="*/ 214 h 198"/>
                  <a:gd name="T82" fmla="*/ 193 w 223"/>
                  <a:gd name="T83" fmla="*/ 230 h 198"/>
                  <a:gd name="T84" fmla="*/ 205 w 223"/>
                  <a:gd name="T85" fmla="*/ 227 h 198"/>
                  <a:gd name="T86" fmla="*/ 228 w 223"/>
                  <a:gd name="T87" fmla="*/ 216 h 198"/>
                  <a:gd name="T88" fmla="*/ 251 w 223"/>
                  <a:gd name="T89" fmla="*/ 214 h 198"/>
                  <a:gd name="T90" fmla="*/ 281 w 223"/>
                  <a:gd name="T91" fmla="*/ 216 h 19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23"/>
                  <a:gd name="T139" fmla="*/ 0 h 198"/>
                  <a:gd name="T140" fmla="*/ 223 w 223"/>
                  <a:gd name="T141" fmla="*/ 198 h 198"/>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23" h="198">
                    <a:moveTo>
                      <a:pt x="215" y="187"/>
                    </a:moveTo>
                    <a:lnTo>
                      <a:pt x="213" y="175"/>
                    </a:lnTo>
                    <a:lnTo>
                      <a:pt x="220" y="165"/>
                    </a:lnTo>
                    <a:lnTo>
                      <a:pt x="220" y="151"/>
                    </a:lnTo>
                    <a:lnTo>
                      <a:pt x="205" y="139"/>
                    </a:lnTo>
                    <a:lnTo>
                      <a:pt x="200" y="133"/>
                    </a:lnTo>
                    <a:lnTo>
                      <a:pt x="195" y="113"/>
                    </a:lnTo>
                    <a:lnTo>
                      <a:pt x="186" y="97"/>
                    </a:lnTo>
                    <a:lnTo>
                      <a:pt x="176" y="83"/>
                    </a:lnTo>
                    <a:lnTo>
                      <a:pt x="176" y="72"/>
                    </a:lnTo>
                    <a:lnTo>
                      <a:pt x="182" y="63"/>
                    </a:lnTo>
                    <a:lnTo>
                      <a:pt x="207" y="65"/>
                    </a:lnTo>
                    <a:lnTo>
                      <a:pt x="216" y="54"/>
                    </a:lnTo>
                    <a:lnTo>
                      <a:pt x="223" y="25"/>
                    </a:lnTo>
                    <a:lnTo>
                      <a:pt x="220" y="16"/>
                    </a:lnTo>
                    <a:lnTo>
                      <a:pt x="209" y="14"/>
                    </a:lnTo>
                    <a:lnTo>
                      <a:pt x="188" y="16"/>
                    </a:lnTo>
                    <a:lnTo>
                      <a:pt x="159" y="16"/>
                    </a:lnTo>
                    <a:lnTo>
                      <a:pt x="137" y="6"/>
                    </a:lnTo>
                    <a:lnTo>
                      <a:pt x="122" y="2"/>
                    </a:lnTo>
                    <a:lnTo>
                      <a:pt x="108" y="0"/>
                    </a:lnTo>
                    <a:lnTo>
                      <a:pt x="95" y="18"/>
                    </a:lnTo>
                    <a:lnTo>
                      <a:pt x="79" y="29"/>
                    </a:lnTo>
                    <a:lnTo>
                      <a:pt x="56" y="27"/>
                    </a:lnTo>
                    <a:lnTo>
                      <a:pt x="43" y="37"/>
                    </a:lnTo>
                    <a:lnTo>
                      <a:pt x="21" y="58"/>
                    </a:lnTo>
                    <a:lnTo>
                      <a:pt x="4" y="72"/>
                    </a:lnTo>
                    <a:lnTo>
                      <a:pt x="0" y="81"/>
                    </a:lnTo>
                    <a:lnTo>
                      <a:pt x="9" y="99"/>
                    </a:lnTo>
                    <a:lnTo>
                      <a:pt x="20" y="121"/>
                    </a:lnTo>
                    <a:lnTo>
                      <a:pt x="31" y="135"/>
                    </a:lnTo>
                    <a:lnTo>
                      <a:pt x="43" y="131"/>
                    </a:lnTo>
                    <a:lnTo>
                      <a:pt x="62" y="124"/>
                    </a:lnTo>
                    <a:lnTo>
                      <a:pt x="60" y="142"/>
                    </a:lnTo>
                    <a:lnTo>
                      <a:pt x="54" y="165"/>
                    </a:lnTo>
                    <a:lnTo>
                      <a:pt x="56" y="169"/>
                    </a:lnTo>
                    <a:lnTo>
                      <a:pt x="65" y="169"/>
                    </a:lnTo>
                    <a:lnTo>
                      <a:pt x="79" y="165"/>
                    </a:lnTo>
                    <a:lnTo>
                      <a:pt x="108" y="168"/>
                    </a:lnTo>
                    <a:lnTo>
                      <a:pt x="116" y="178"/>
                    </a:lnTo>
                    <a:lnTo>
                      <a:pt x="133" y="185"/>
                    </a:lnTo>
                    <a:lnTo>
                      <a:pt x="147" y="198"/>
                    </a:lnTo>
                    <a:lnTo>
                      <a:pt x="156" y="196"/>
                    </a:lnTo>
                    <a:lnTo>
                      <a:pt x="174" y="187"/>
                    </a:lnTo>
                    <a:lnTo>
                      <a:pt x="191" y="185"/>
                    </a:lnTo>
                    <a:lnTo>
                      <a:pt x="215" y="187"/>
                    </a:lnTo>
                    <a:close/>
                  </a:path>
                </a:pathLst>
              </a:custGeom>
              <a:solidFill>
                <a:srgbClr val="FFFFFF"/>
              </a:solidFill>
              <a:ln w="1270" cap="rnd">
                <a:solidFill>
                  <a:srgbClr val="333333"/>
                </a:solidFill>
                <a:round/>
                <a:headEnd/>
                <a:tailEnd/>
              </a:ln>
            </p:spPr>
            <p:txBody>
              <a:bodyPr/>
              <a:lstStyle/>
              <a:p>
                <a:endParaRPr lang="de-DE"/>
              </a:p>
            </p:txBody>
          </p:sp>
        </p:grpSp>
        <p:sp>
          <p:nvSpPr>
            <p:cNvPr id="17440" name="Freeform 724"/>
            <p:cNvSpPr>
              <a:spLocks/>
            </p:cNvSpPr>
            <p:nvPr/>
          </p:nvSpPr>
          <p:spPr bwMode="auto">
            <a:xfrm>
              <a:off x="1780" y="1188"/>
              <a:ext cx="290" cy="162"/>
            </a:xfrm>
            <a:custGeom>
              <a:avLst/>
              <a:gdLst>
                <a:gd name="T0" fmla="*/ 41 w 385"/>
                <a:gd name="T1" fmla="*/ 35 h 202"/>
                <a:gd name="T2" fmla="*/ 37 w 385"/>
                <a:gd name="T3" fmla="*/ 21 h 202"/>
                <a:gd name="T4" fmla="*/ 26 w 385"/>
                <a:gd name="T5" fmla="*/ 14 h 202"/>
                <a:gd name="T6" fmla="*/ 15 w 385"/>
                <a:gd name="T7" fmla="*/ 24 h 202"/>
                <a:gd name="T8" fmla="*/ 8 w 385"/>
                <a:gd name="T9" fmla="*/ 48 h 202"/>
                <a:gd name="T10" fmla="*/ 6 w 385"/>
                <a:gd name="T11" fmla="*/ 56 h 202"/>
                <a:gd name="T12" fmla="*/ 0 w 385"/>
                <a:gd name="T13" fmla="*/ 63 h 202"/>
                <a:gd name="T14" fmla="*/ 2 w 385"/>
                <a:gd name="T15" fmla="*/ 79 h 202"/>
                <a:gd name="T16" fmla="*/ 7 w 385"/>
                <a:gd name="T17" fmla="*/ 91 h 202"/>
                <a:gd name="T18" fmla="*/ 22 w 385"/>
                <a:gd name="T19" fmla="*/ 82 h 202"/>
                <a:gd name="T20" fmla="*/ 31 w 385"/>
                <a:gd name="T21" fmla="*/ 79 h 202"/>
                <a:gd name="T22" fmla="*/ 44 w 385"/>
                <a:gd name="T23" fmla="*/ 83 h 202"/>
                <a:gd name="T24" fmla="*/ 56 w 385"/>
                <a:gd name="T25" fmla="*/ 79 h 202"/>
                <a:gd name="T26" fmla="*/ 64 w 385"/>
                <a:gd name="T27" fmla="*/ 83 h 202"/>
                <a:gd name="T28" fmla="*/ 75 w 385"/>
                <a:gd name="T29" fmla="*/ 79 h 202"/>
                <a:gd name="T30" fmla="*/ 87 w 385"/>
                <a:gd name="T31" fmla="*/ 79 h 202"/>
                <a:gd name="T32" fmla="*/ 100 w 385"/>
                <a:gd name="T33" fmla="*/ 89 h 202"/>
                <a:gd name="T34" fmla="*/ 116 w 385"/>
                <a:gd name="T35" fmla="*/ 98 h 202"/>
                <a:gd name="T36" fmla="*/ 126 w 385"/>
                <a:gd name="T37" fmla="*/ 104 h 202"/>
                <a:gd name="T38" fmla="*/ 141 w 385"/>
                <a:gd name="T39" fmla="*/ 99 h 202"/>
                <a:gd name="T40" fmla="*/ 148 w 385"/>
                <a:gd name="T41" fmla="*/ 90 h 202"/>
                <a:gd name="T42" fmla="*/ 162 w 385"/>
                <a:gd name="T43" fmla="*/ 72 h 202"/>
                <a:gd name="T44" fmla="*/ 163 w 385"/>
                <a:gd name="T45" fmla="*/ 49 h 202"/>
                <a:gd name="T46" fmla="*/ 151 w 385"/>
                <a:gd name="T47" fmla="*/ 38 h 202"/>
                <a:gd name="T48" fmla="*/ 145 w 385"/>
                <a:gd name="T49" fmla="*/ 18 h 202"/>
                <a:gd name="T50" fmla="*/ 135 w 385"/>
                <a:gd name="T51" fmla="*/ 10 h 202"/>
                <a:gd name="T52" fmla="*/ 115 w 385"/>
                <a:gd name="T53" fmla="*/ 16 h 202"/>
                <a:gd name="T54" fmla="*/ 105 w 385"/>
                <a:gd name="T55" fmla="*/ 10 h 202"/>
                <a:gd name="T56" fmla="*/ 95 w 385"/>
                <a:gd name="T57" fmla="*/ 2 h 202"/>
                <a:gd name="T58" fmla="*/ 85 w 385"/>
                <a:gd name="T59" fmla="*/ 0 h 202"/>
                <a:gd name="T60" fmla="*/ 75 w 385"/>
                <a:gd name="T61" fmla="*/ 2 h 202"/>
                <a:gd name="T62" fmla="*/ 69 w 385"/>
                <a:gd name="T63" fmla="*/ 10 h 202"/>
                <a:gd name="T64" fmla="*/ 71 w 385"/>
                <a:gd name="T65" fmla="*/ 33 h 202"/>
                <a:gd name="T66" fmla="*/ 64 w 385"/>
                <a:gd name="T67" fmla="*/ 46 h 202"/>
                <a:gd name="T68" fmla="*/ 56 w 385"/>
                <a:gd name="T69" fmla="*/ 45 h 20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85"/>
                <a:gd name="T106" fmla="*/ 0 h 202"/>
                <a:gd name="T107" fmla="*/ 385 w 385"/>
                <a:gd name="T108" fmla="*/ 202 h 20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85" h="202">
                  <a:moveTo>
                    <a:pt x="113" y="79"/>
                  </a:moveTo>
                  <a:lnTo>
                    <a:pt x="95" y="68"/>
                  </a:lnTo>
                  <a:lnTo>
                    <a:pt x="91" y="54"/>
                  </a:lnTo>
                  <a:lnTo>
                    <a:pt x="86" y="41"/>
                  </a:lnTo>
                  <a:lnTo>
                    <a:pt x="77" y="27"/>
                  </a:lnTo>
                  <a:lnTo>
                    <a:pt x="61" y="27"/>
                  </a:lnTo>
                  <a:lnTo>
                    <a:pt x="50" y="33"/>
                  </a:lnTo>
                  <a:lnTo>
                    <a:pt x="34" y="48"/>
                  </a:lnTo>
                  <a:lnTo>
                    <a:pt x="16" y="83"/>
                  </a:lnTo>
                  <a:lnTo>
                    <a:pt x="18" y="93"/>
                  </a:lnTo>
                  <a:lnTo>
                    <a:pt x="18" y="102"/>
                  </a:lnTo>
                  <a:lnTo>
                    <a:pt x="13" y="108"/>
                  </a:lnTo>
                  <a:lnTo>
                    <a:pt x="6" y="116"/>
                  </a:lnTo>
                  <a:lnTo>
                    <a:pt x="0" y="124"/>
                  </a:lnTo>
                  <a:lnTo>
                    <a:pt x="4" y="133"/>
                  </a:lnTo>
                  <a:lnTo>
                    <a:pt x="4" y="155"/>
                  </a:lnTo>
                  <a:lnTo>
                    <a:pt x="7" y="172"/>
                  </a:lnTo>
                  <a:lnTo>
                    <a:pt x="16" y="176"/>
                  </a:lnTo>
                  <a:lnTo>
                    <a:pt x="31" y="170"/>
                  </a:lnTo>
                  <a:lnTo>
                    <a:pt x="50" y="158"/>
                  </a:lnTo>
                  <a:lnTo>
                    <a:pt x="58" y="151"/>
                  </a:lnTo>
                  <a:lnTo>
                    <a:pt x="73" y="155"/>
                  </a:lnTo>
                  <a:lnTo>
                    <a:pt x="88" y="158"/>
                  </a:lnTo>
                  <a:lnTo>
                    <a:pt x="102" y="162"/>
                  </a:lnTo>
                  <a:lnTo>
                    <a:pt x="111" y="167"/>
                  </a:lnTo>
                  <a:lnTo>
                    <a:pt x="131" y="155"/>
                  </a:lnTo>
                  <a:lnTo>
                    <a:pt x="141" y="155"/>
                  </a:lnTo>
                  <a:lnTo>
                    <a:pt x="150" y="160"/>
                  </a:lnTo>
                  <a:lnTo>
                    <a:pt x="164" y="165"/>
                  </a:lnTo>
                  <a:lnTo>
                    <a:pt x="175" y="155"/>
                  </a:lnTo>
                  <a:lnTo>
                    <a:pt x="193" y="151"/>
                  </a:lnTo>
                  <a:lnTo>
                    <a:pt x="204" y="153"/>
                  </a:lnTo>
                  <a:lnTo>
                    <a:pt x="214" y="170"/>
                  </a:lnTo>
                  <a:lnTo>
                    <a:pt x="233" y="172"/>
                  </a:lnTo>
                  <a:lnTo>
                    <a:pt x="256" y="170"/>
                  </a:lnTo>
                  <a:lnTo>
                    <a:pt x="272" y="189"/>
                  </a:lnTo>
                  <a:lnTo>
                    <a:pt x="283" y="200"/>
                  </a:lnTo>
                  <a:lnTo>
                    <a:pt x="295" y="202"/>
                  </a:lnTo>
                  <a:lnTo>
                    <a:pt x="312" y="195"/>
                  </a:lnTo>
                  <a:lnTo>
                    <a:pt x="329" y="193"/>
                  </a:lnTo>
                  <a:lnTo>
                    <a:pt x="341" y="183"/>
                  </a:lnTo>
                  <a:lnTo>
                    <a:pt x="347" y="174"/>
                  </a:lnTo>
                  <a:lnTo>
                    <a:pt x="368" y="151"/>
                  </a:lnTo>
                  <a:lnTo>
                    <a:pt x="379" y="140"/>
                  </a:lnTo>
                  <a:lnTo>
                    <a:pt x="385" y="122"/>
                  </a:lnTo>
                  <a:lnTo>
                    <a:pt x="381" y="95"/>
                  </a:lnTo>
                  <a:lnTo>
                    <a:pt x="372" y="88"/>
                  </a:lnTo>
                  <a:lnTo>
                    <a:pt x="354" y="72"/>
                  </a:lnTo>
                  <a:lnTo>
                    <a:pt x="347" y="54"/>
                  </a:lnTo>
                  <a:lnTo>
                    <a:pt x="339" y="34"/>
                  </a:lnTo>
                  <a:lnTo>
                    <a:pt x="324" y="21"/>
                  </a:lnTo>
                  <a:lnTo>
                    <a:pt x="314" y="20"/>
                  </a:lnTo>
                  <a:lnTo>
                    <a:pt x="283" y="21"/>
                  </a:lnTo>
                  <a:lnTo>
                    <a:pt x="270" y="31"/>
                  </a:lnTo>
                  <a:lnTo>
                    <a:pt x="260" y="34"/>
                  </a:lnTo>
                  <a:lnTo>
                    <a:pt x="245" y="20"/>
                  </a:lnTo>
                  <a:lnTo>
                    <a:pt x="231" y="13"/>
                  </a:lnTo>
                  <a:lnTo>
                    <a:pt x="222" y="4"/>
                  </a:lnTo>
                  <a:lnTo>
                    <a:pt x="215" y="2"/>
                  </a:lnTo>
                  <a:lnTo>
                    <a:pt x="199" y="0"/>
                  </a:lnTo>
                  <a:lnTo>
                    <a:pt x="185" y="4"/>
                  </a:lnTo>
                  <a:lnTo>
                    <a:pt x="174" y="4"/>
                  </a:lnTo>
                  <a:lnTo>
                    <a:pt x="168" y="9"/>
                  </a:lnTo>
                  <a:lnTo>
                    <a:pt x="161" y="20"/>
                  </a:lnTo>
                  <a:lnTo>
                    <a:pt x="161" y="41"/>
                  </a:lnTo>
                  <a:lnTo>
                    <a:pt x="166" y="63"/>
                  </a:lnTo>
                  <a:lnTo>
                    <a:pt x="166" y="74"/>
                  </a:lnTo>
                  <a:lnTo>
                    <a:pt x="150" y="88"/>
                  </a:lnTo>
                  <a:lnTo>
                    <a:pt x="141" y="97"/>
                  </a:lnTo>
                  <a:lnTo>
                    <a:pt x="133" y="87"/>
                  </a:lnTo>
                  <a:lnTo>
                    <a:pt x="113" y="79"/>
                  </a:lnTo>
                  <a:close/>
                </a:path>
              </a:pathLst>
            </a:custGeom>
            <a:solidFill>
              <a:srgbClr val="FFFFFF"/>
            </a:solidFill>
            <a:ln w="1270" cap="rnd">
              <a:solidFill>
                <a:srgbClr val="333333"/>
              </a:solidFill>
              <a:round/>
              <a:headEnd/>
              <a:tailEnd/>
            </a:ln>
          </p:spPr>
          <p:txBody>
            <a:bodyPr/>
            <a:lstStyle/>
            <a:p>
              <a:endParaRPr lang="de-DE"/>
            </a:p>
          </p:txBody>
        </p:sp>
        <p:sp>
          <p:nvSpPr>
            <p:cNvPr id="17441" name="Freeform 725"/>
            <p:cNvSpPr>
              <a:spLocks/>
            </p:cNvSpPr>
            <p:nvPr/>
          </p:nvSpPr>
          <p:spPr bwMode="auto">
            <a:xfrm>
              <a:off x="1534" y="2122"/>
              <a:ext cx="185" cy="184"/>
            </a:xfrm>
            <a:custGeom>
              <a:avLst/>
              <a:gdLst>
                <a:gd name="T0" fmla="*/ 97 w 246"/>
                <a:gd name="T1" fmla="*/ 17 h 229"/>
                <a:gd name="T2" fmla="*/ 92 w 246"/>
                <a:gd name="T3" fmla="*/ 17 h 229"/>
                <a:gd name="T4" fmla="*/ 86 w 246"/>
                <a:gd name="T5" fmla="*/ 11 h 229"/>
                <a:gd name="T6" fmla="*/ 78 w 246"/>
                <a:gd name="T7" fmla="*/ 6 h 229"/>
                <a:gd name="T8" fmla="*/ 69 w 246"/>
                <a:gd name="T9" fmla="*/ 12 h 229"/>
                <a:gd name="T10" fmla="*/ 60 w 246"/>
                <a:gd name="T11" fmla="*/ 10 h 229"/>
                <a:gd name="T12" fmla="*/ 53 w 246"/>
                <a:gd name="T13" fmla="*/ 14 h 229"/>
                <a:gd name="T14" fmla="*/ 53 w 246"/>
                <a:gd name="T15" fmla="*/ 10 h 229"/>
                <a:gd name="T16" fmla="*/ 46 w 246"/>
                <a:gd name="T17" fmla="*/ 9 h 229"/>
                <a:gd name="T18" fmla="*/ 38 w 246"/>
                <a:gd name="T19" fmla="*/ 0 h 229"/>
                <a:gd name="T20" fmla="*/ 26 w 246"/>
                <a:gd name="T21" fmla="*/ 16 h 229"/>
                <a:gd name="T22" fmla="*/ 8 w 246"/>
                <a:gd name="T23" fmla="*/ 8 h 229"/>
                <a:gd name="T24" fmla="*/ 0 w 246"/>
                <a:gd name="T25" fmla="*/ 11 h 229"/>
                <a:gd name="T26" fmla="*/ 0 w 246"/>
                <a:gd name="T27" fmla="*/ 17 h 229"/>
                <a:gd name="T28" fmla="*/ 20 w 246"/>
                <a:gd name="T29" fmla="*/ 41 h 229"/>
                <a:gd name="T30" fmla="*/ 25 w 246"/>
                <a:gd name="T31" fmla="*/ 58 h 229"/>
                <a:gd name="T32" fmla="*/ 35 w 246"/>
                <a:gd name="T33" fmla="*/ 67 h 229"/>
                <a:gd name="T34" fmla="*/ 40 w 246"/>
                <a:gd name="T35" fmla="*/ 67 h 229"/>
                <a:gd name="T36" fmla="*/ 66 w 246"/>
                <a:gd name="T37" fmla="*/ 100 h 229"/>
                <a:gd name="T38" fmla="*/ 68 w 246"/>
                <a:gd name="T39" fmla="*/ 108 h 229"/>
                <a:gd name="T40" fmla="*/ 66 w 246"/>
                <a:gd name="T41" fmla="*/ 113 h 229"/>
                <a:gd name="T42" fmla="*/ 68 w 246"/>
                <a:gd name="T43" fmla="*/ 119 h 229"/>
                <a:gd name="T44" fmla="*/ 74 w 246"/>
                <a:gd name="T45" fmla="*/ 113 h 229"/>
                <a:gd name="T46" fmla="*/ 81 w 246"/>
                <a:gd name="T47" fmla="*/ 111 h 229"/>
                <a:gd name="T48" fmla="*/ 81 w 246"/>
                <a:gd name="T49" fmla="*/ 100 h 229"/>
                <a:gd name="T50" fmla="*/ 88 w 246"/>
                <a:gd name="T51" fmla="*/ 92 h 229"/>
                <a:gd name="T52" fmla="*/ 92 w 246"/>
                <a:gd name="T53" fmla="*/ 84 h 229"/>
                <a:gd name="T54" fmla="*/ 99 w 246"/>
                <a:gd name="T55" fmla="*/ 80 h 229"/>
                <a:gd name="T56" fmla="*/ 101 w 246"/>
                <a:gd name="T57" fmla="*/ 71 h 229"/>
                <a:gd name="T58" fmla="*/ 99 w 246"/>
                <a:gd name="T59" fmla="*/ 62 h 229"/>
                <a:gd name="T60" fmla="*/ 104 w 246"/>
                <a:gd name="T61" fmla="*/ 58 h 229"/>
                <a:gd name="T62" fmla="*/ 96 w 246"/>
                <a:gd name="T63" fmla="*/ 46 h 229"/>
                <a:gd name="T64" fmla="*/ 105 w 246"/>
                <a:gd name="T65" fmla="*/ 28 h 229"/>
                <a:gd name="T66" fmla="*/ 97 w 246"/>
                <a:gd name="T67" fmla="*/ 17 h 22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46"/>
                <a:gd name="T103" fmla="*/ 0 h 229"/>
                <a:gd name="T104" fmla="*/ 246 w 246"/>
                <a:gd name="T105" fmla="*/ 229 h 22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46" h="229">
                  <a:moveTo>
                    <a:pt x="227" y="32"/>
                  </a:moveTo>
                  <a:lnTo>
                    <a:pt x="215" y="32"/>
                  </a:lnTo>
                  <a:lnTo>
                    <a:pt x="201" y="22"/>
                  </a:lnTo>
                  <a:lnTo>
                    <a:pt x="184" y="13"/>
                  </a:lnTo>
                  <a:lnTo>
                    <a:pt x="162" y="24"/>
                  </a:lnTo>
                  <a:lnTo>
                    <a:pt x="142" y="19"/>
                  </a:lnTo>
                  <a:lnTo>
                    <a:pt x="124" y="28"/>
                  </a:lnTo>
                  <a:lnTo>
                    <a:pt x="123" y="19"/>
                  </a:lnTo>
                  <a:lnTo>
                    <a:pt x="108" y="18"/>
                  </a:lnTo>
                  <a:lnTo>
                    <a:pt x="89" y="0"/>
                  </a:lnTo>
                  <a:lnTo>
                    <a:pt x="61" y="31"/>
                  </a:lnTo>
                  <a:lnTo>
                    <a:pt x="17" y="16"/>
                  </a:lnTo>
                  <a:lnTo>
                    <a:pt x="0" y="21"/>
                  </a:lnTo>
                  <a:lnTo>
                    <a:pt x="0" y="32"/>
                  </a:lnTo>
                  <a:lnTo>
                    <a:pt x="46" y="80"/>
                  </a:lnTo>
                  <a:lnTo>
                    <a:pt x="58" y="112"/>
                  </a:lnTo>
                  <a:lnTo>
                    <a:pt x="83" y="131"/>
                  </a:lnTo>
                  <a:lnTo>
                    <a:pt x="93" y="128"/>
                  </a:lnTo>
                  <a:lnTo>
                    <a:pt x="155" y="193"/>
                  </a:lnTo>
                  <a:lnTo>
                    <a:pt x="159" y="208"/>
                  </a:lnTo>
                  <a:lnTo>
                    <a:pt x="155" y="218"/>
                  </a:lnTo>
                  <a:lnTo>
                    <a:pt x="159" y="229"/>
                  </a:lnTo>
                  <a:lnTo>
                    <a:pt x="176" y="219"/>
                  </a:lnTo>
                  <a:lnTo>
                    <a:pt x="190" y="214"/>
                  </a:lnTo>
                  <a:lnTo>
                    <a:pt x="190" y="192"/>
                  </a:lnTo>
                  <a:lnTo>
                    <a:pt x="208" y="178"/>
                  </a:lnTo>
                  <a:lnTo>
                    <a:pt x="215" y="162"/>
                  </a:lnTo>
                  <a:lnTo>
                    <a:pt x="234" y="155"/>
                  </a:lnTo>
                  <a:lnTo>
                    <a:pt x="237" y="136"/>
                  </a:lnTo>
                  <a:lnTo>
                    <a:pt x="234" y="119"/>
                  </a:lnTo>
                  <a:lnTo>
                    <a:pt x="243" y="111"/>
                  </a:lnTo>
                  <a:lnTo>
                    <a:pt x="226" y="88"/>
                  </a:lnTo>
                  <a:lnTo>
                    <a:pt x="246" y="53"/>
                  </a:lnTo>
                  <a:lnTo>
                    <a:pt x="227" y="32"/>
                  </a:lnTo>
                  <a:close/>
                </a:path>
              </a:pathLst>
            </a:custGeom>
            <a:solidFill>
              <a:srgbClr val="C0C0C0">
                <a:alpha val="14117"/>
              </a:srgbClr>
            </a:solidFill>
            <a:ln w="1270" cap="rnd">
              <a:solidFill>
                <a:srgbClr val="333333"/>
              </a:solidFill>
              <a:round/>
              <a:headEnd/>
              <a:tailEnd/>
            </a:ln>
          </p:spPr>
          <p:txBody>
            <a:bodyPr/>
            <a:lstStyle/>
            <a:p>
              <a:endParaRPr lang="de-DE"/>
            </a:p>
          </p:txBody>
        </p:sp>
        <p:sp>
          <p:nvSpPr>
            <p:cNvPr id="17442" name="Freeform 726"/>
            <p:cNvSpPr>
              <a:spLocks/>
            </p:cNvSpPr>
            <p:nvPr/>
          </p:nvSpPr>
          <p:spPr bwMode="auto">
            <a:xfrm>
              <a:off x="1788" y="2361"/>
              <a:ext cx="127" cy="92"/>
            </a:xfrm>
            <a:custGeom>
              <a:avLst/>
              <a:gdLst>
                <a:gd name="T0" fmla="*/ 3 w 168"/>
                <a:gd name="T1" fmla="*/ 18 h 114"/>
                <a:gd name="T2" fmla="*/ 15 w 168"/>
                <a:gd name="T3" fmla="*/ 8 h 114"/>
                <a:gd name="T4" fmla="*/ 23 w 168"/>
                <a:gd name="T5" fmla="*/ 6 h 114"/>
                <a:gd name="T6" fmla="*/ 32 w 168"/>
                <a:gd name="T7" fmla="*/ 3 h 114"/>
                <a:gd name="T8" fmla="*/ 39 w 168"/>
                <a:gd name="T9" fmla="*/ 3 h 114"/>
                <a:gd name="T10" fmla="*/ 45 w 168"/>
                <a:gd name="T11" fmla="*/ 0 h 114"/>
                <a:gd name="T12" fmla="*/ 57 w 168"/>
                <a:gd name="T13" fmla="*/ 3 h 114"/>
                <a:gd name="T14" fmla="*/ 63 w 168"/>
                <a:gd name="T15" fmla="*/ 2 h 114"/>
                <a:gd name="T16" fmla="*/ 70 w 168"/>
                <a:gd name="T17" fmla="*/ 11 h 114"/>
                <a:gd name="T18" fmla="*/ 69 w 168"/>
                <a:gd name="T19" fmla="*/ 34 h 114"/>
                <a:gd name="T20" fmla="*/ 73 w 168"/>
                <a:gd name="T21" fmla="*/ 36 h 114"/>
                <a:gd name="T22" fmla="*/ 68 w 168"/>
                <a:gd name="T23" fmla="*/ 47 h 114"/>
                <a:gd name="T24" fmla="*/ 51 w 168"/>
                <a:gd name="T25" fmla="*/ 50 h 114"/>
                <a:gd name="T26" fmla="*/ 45 w 168"/>
                <a:gd name="T27" fmla="*/ 48 h 114"/>
                <a:gd name="T28" fmla="*/ 40 w 168"/>
                <a:gd name="T29" fmla="*/ 60 h 114"/>
                <a:gd name="T30" fmla="*/ 29 w 168"/>
                <a:gd name="T31" fmla="*/ 59 h 114"/>
                <a:gd name="T32" fmla="*/ 23 w 168"/>
                <a:gd name="T33" fmla="*/ 57 h 114"/>
                <a:gd name="T34" fmla="*/ 17 w 168"/>
                <a:gd name="T35" fmla="*/ 56 h 114"/>
                <a:gd name="T36" fmla="*/ 12 w 168"/>
                <a:gd name="T37" fmla="*/ 52 h 114"/>
                <a:gd name="T38" fmla="*/ 10 w 168"/>
                <a:gd name="T39" fmla="*/ 53 h 114"/>
                <a:gd name="T40" fmla="*/ 5 w 168"/>
                <a:gd name="T41" fmla="*/ 48 h 114"/>
                <a:gd name="T42" fmla="*/ 0 w 168"/>
                <a:gd name="T43" fmla="*/ 34 h 114"/>
                <a:gd name="T44" fmla="*/ 4 w 168"/>
                <a:gd name="T45" fmla="*/ 27 h 114"/>
                <a:gd name="T46" fmla="*/ 3 w 168"/>
                <a:gd name="T47" fmla="*/ 18 h 11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68"/>
                <a:gd name="T73" fmla="*/ 0 h 114"/>
                <a:gd name="T74" fmla="*/ 168 w 168"/>
                <a:gd name="T75" fmla="*/ 114 h 11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68" h="114">
                  <a:moveTo>
                    <a:pt x="6" y="34"/>
                  </a:moveTo>
                  <a:lnTo>
                    <a:pt x="36" y="15"/>
                  </a:lnTo>
                  <a:lnTo>
                    <a:pt x="54" y="11"/>
                  </a:lnTo>
                  <a:lnTo>
                    <a:pt x="73" y="6"/>
                  </a:lnTo>
                  <a:lnTo>
                    <a:pt x="88" y="6"/>
                  </a:lnTo>
                  <a:lnTo>
                    <a:pt x="104" y="0"/>
                  </a:lnTo>
                  <a:lnTo>
                    <a:pt x="131" y="6"/>
                  </a:lnTo>
                  <a:lnTo>
                    <a:pt x="146" y="5"/>
                  </a:lnTo>
                  <a:lnTo>
                    <a:pt x="162" y="21"/>
                  </a:lnTo>
                  <a:lnTo>
                    <a:pt x="160" y="65"/>
                  </a:lnTo>
                  <a:lnTo>
                    <a:pt x="168" y="70"/>
                  </a:lnTo>
                  <a:lnTo>
                    <a:pt x="157" y="89"/>
                  </a:lnTo>
                  <a:lnTo>
                    <a:pt x="119" y="96"/>
                  </a:lnTo>
                  <a:lnTo>
                    <a:pt x="104" y="92"/>
                  </a:lnTo>
                  <a:lnTo>
                    <a:pt x="93" y="114"/>
                  </a:lnTo>
                  <a:lnTo>
                    <a:pt x="66" y="112"/>
                  </a:lnTo>
                  <a:lnTo>
                    <a:pt x="54" y="109"/>
                  </a:lnTo>
                  <a:lnTo>
                    <a:pt x="38" y="108"/>
                  </a:lnTo>
                  <a:lnTo>
                    <a:pt x="28" y="98"/>
                  </a:lnTo>
                  <a:lnTo>
                    <a:pt x="22" y="102"/>
                  </a:lnTo>
                  <a:lnTo>
                    <a:pt x="10" y="92"/>
                  </a:lnTo>
                  <a:lnTo>
                    <a:pt x="0" y="65"/>
                  </a:lnTo>
                  <a:lnTo>
                    <a:pt x="8" y="52"/>
                  </a:lnTo>
                  <a:lnTo>
                    <a:pt x="6" y="34"/>
                  </a:lnTo>
                  <a:close/>
                </a:path>
              </a:pathLst>
            </a:custGeom>
            <a:solidFill>
              <a:srgbClr val="C0C0C0">
                <a:alpha val="14117"/>
              </a:srgbClr>
            </a:solidFill>
            <a:ln w="1270" cap="rnd">
              <a:solidFill>
                <a:srgbClr val="333333"/>
              </a:solidFill>
              <a:round/>
              <a:headEnd/>
              <a:tailEnd/>
            </a:ln>
          </p:spPr>
          <p:txBody>
            <a:bodyPr/>
            <a:lstStyle/>
            <a:p>
              <a:endParaRPr lang="de-DE"/>
            </a:p>
          </p:txBody>
        </p:sp>
        <p:sp>
          <p:nvSpPr>
            <p:cNvPr id="17443" name="Freeform 727"/>
            <p:cNvSpPr>
              <a:spLocks/>
            </p:cNvSpPr>
            <p:nvPr/>
          </p:nvSpPr>
          <p:spPr bwMode="auto">
            <a:xfrm>
              <a:off x="1652" y="2064"/>
              <a:ext cx="256" cy="324"/>
            </a:xfrm>
            <a:custGeom>
              <a:avLst/>
              <a:gdLst>
                <a:gd name="T0" fmla="*/ 53 w 340"/>
                <a:gd name="T1" fmla="*/ 2 h 403"/>
                <a:gd name="T2" fmla="*/ 75 w 340"/>
                <a:gd name="T3" fmla="*/ 1 h 403"/>
                <a:gd name="T4" fmla="*/ 81 w 340"/>
                <a:gd name="T5" fmla="*/ 6 h 403"/>
                <a:gd name="T6" fmla="*/ 84 w 340"/>
                <a:gd name="T7" fmla="*/ 11 h 403"/>
                <a:gd name="T8" fmla="*/ 87 w 340"/>
                <a:gd name="T9" fmla="*/ 31 h 403"/>
                <a:gd name="T10" fmla="*/ 99 w 340"/>
                <a:gd name="T11" fmla="*/ 35 h 403"/>
                <a:gd name="T12" fmla="*/ 105 w 340"/>
                <a:gd name="T13" fmla="*/ 64 h 403"/>
                <a:gd name="T14" fmla="*/ 111 w 340"/>
                <a:gd name="T15" fmla="*/ 71 h 403"/>
                <a:gd name="T16" fmla="*/ 125 w 340"/>
                <a:gd name="T17" fmla="*/ 68 h 403"/>
                <a:gd name="T18" fmla="*/ 134 w 340"/>
                <a:gd name="T19" fmla="*/ 84 h 403"/>
                <a:gd name="T20" fmla="*/ 134 w 340"/>
                <a:gd name="T21" fmla="*/ 97 h 403"/>
                <a:gd name="T22" fmla="*/ 132 w 340"/>
                <a:gd name="T23" fmla="*/ 105 h 403"/>
                <a:gd name="T24" fmla="*/ 136 w 340"/>
                <a:gd name="T25" fmla="*/ 124 h 403"/>
                <a:gd name="T26" fmla="*/ 145 w 340"/>
                <a:gd name="T27" fmla="*/ 132 h 403"/>
                <a:gd name="T28" fmla="*/ 132 w 340"/>
                <a:gd name="T29" fmla="*/ 157 h 403"/>
                <a:gd name="T30" fmla="*/ 131 w 340"/>
                <a:gd name="T31" fmla="*/ 186 h 403"/>
                <a:gd name="T32" fmla="*/ 120 w 340"/>
                <a:gd name="T33" fmla="*/ 192 h 403"/>
                <a:gd name="T34" fmla="*/ 107 w 340"/>
                <a:gd name="T35" fmla="*/ 195 h 403"/>
                <a:gd name="T36" fmla="*/ 90 w 340"/>
                <a:gd name="T37" fmla="*/ 199 h 403"/>
                <a:gd name="T38" fmla="*/ 79 w 340"/>
                <a:gd name="T39" fmla="*/ 191 h 403"/>
                <a:gd name="T40" fmla="*/ 68 w 340"/>
                <a:gd name="T41" fmla="*/ 184 h 403"/>
                <a:gd name="T42" fmla="*/ 60 w 340"/>
                <a:gd name="T43" fmla="*/ 176 h 403"/>
                <a:gd name="T44" fmla="*/ 47 w 340"/>
                <a:gd name="T45" fmla="*/ 176 h 403"/>
                <a:gd name="T46" fmla="*/ 40 w 340"/>
                <a:gd name="T47" fmla="*/ 194 h 403"/>
                <a:gd name="T48" fmla="*/ 6 w 340"/>
                <a:gd name="T49" fmla="*/ 173 h 403"/>
                <a:gd name="T50" fmla="*/ 8 w 340"/>
                <a:gd name="T51" fmla="*/ 154 h 403"/>
                <a:gd name="T52" fmla="*/ 15 w 340"/>
                <a:gd name="T53" fmla="*/ 137 h 403"/>
                <a:gd name="T54" fmla="*/ 24 w 340"/>
                <a:gd name="T55" fmla="*/ 124 h 403"/>
                <a:gd name="T56" fmla="*/ 33 w 340"/>
                <a:gd name="T57" fmla="*/ 109 h 403"/>
                <a:gd name="T58" fmla="*/ 38 w 340"/>
                <a:gd name="T59" fmla="*/ 96 h 403"/>
                <a:gd name="T60" fmla="*/ 38 w 340"/>
                <a:gd name="T61" fmla="*/ 67 h 403"/>
                <a:gd name="T62" fmla="*/ 32 w 340"/>
                <a:gd name="T63" fmla="*/ 43 h 403"/>
                <a:gd name="T64" fmla="*/ 24 w 340"/>
                <a:gd name="T65" fmla="*/ 14 h 40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40"/>
                <a:gd name="T100" fmla="*/ 0 h 403"/>
                <a:gd name="T101" fmla="*/ 340 w 340"/>
                <a:gd name="T102" fmla="*/ 403 h 40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40" h="403">
                  <a:moveTo>
                    <a:pt x="57" y="28"/>
                  </a:moveTo>
                  <a:lnTo>
                    <a:pt x="125" y="3"/>
                  </a:lnTo>
                  <a:lnTo>
                    <a:pt x="157" y="0"/>
                  </a:lnTo>
                  <a:lnTo>
                    <a:pt x="175" y="1"/>
                  </a:lnTo>
                  <a:lnTo>
                    <a:pt x="182" y="6"/>
                  </a:lnTo>
                  <a:lnTo>
                    <a:pt x="188" y="13"/>
                  </a:lnTo>
                  <a:lnTo>
                    <a:pt x="189" y="20"/>
                  </a:lnTo>
                  <a:lnTo>
                    <a:pt x="195" y="22"/>
                  </a:lnTo>
                  <a:lnTo>
                    <a:pt x="203" y="38"/>
                  </a:lnTo>
                  <a:lnTo>
                    <a:pt x="204" y="60"/>
                  </a:lnTo>
                  <a:lnTo>
                    <a:pt x="212" y="69"/>
                  </a:lnTo>
                  <a:lnTo>
                    <a:pt x="232" y="69"/>
                  </a:lnTo>
                  <a:lnTo>
                    <a:pt x="245" y="101"/>
                  </a:lnTo>
                  <a:lnTo>
                    <a:pt x="245" y="123"/>
                  </a:lnTo>
                  <a:lnTo>
                    <a:pt x="253" y="137"/>
                  </a:lnTo>
                  <a:lnTo>
                    <a:pt x="262" y="137"/>
                  </a:lnTo>
                  <a:lnTo>
                    <a:pt x="282" y="123"/>
                  </a:lnTo>
                  <a:lnTo>
                    <a:pt x="293" y="132"/>
                  </a:lnTo>
                  <a:lnTo>
                    <a:pt x="294" y="151"/>
                  </a:lnTo>
                  <a:lnTo>
                    <a:pt x="315" y="162"/>
                  </a:lnTo>
                  <a:lnTo>
                    <a:pt x="312" y="182"/>
                  </a:lnTo>
                  <a:lnTo>
                    <a:pt x="313" y="187"/>
                  </a:lnTo>
                  <a:lnTo>
                    <a:pt x="316" y="190"/>
                  </a:lnTo>
                  <a:lnTo>
                    <a:pt x="309" y="201"/>
                  </a:lnTo>
                  <a:lnTo>
                    <a:pt x="307" y="213"/>
                  </a:lnTo>
                  <a:lnTo>
                    <a:pt x="318" y="238"/>
                  </a:lnTo>
                  <a:lnTo>
                    <a:pt x="335" y="241"/>
                  </a:lnTo>
                  <a:lnTo>
                    <a:pt x="340" y="254"/>
                  </a:lnTo>
                  <a:lnTo>
                    <a:pt x="335" y="278"/>
                  </a:lnTo>
                  <a:lnTo>
                    <a:pt x="310" y="301"/>
                  </a:lnTo>
                  <a:lnTo>
                    <a:pt x="316" y="341"/>
                  </a:lnTo>
                  <a:lnTo>
                    <a:pt x="307" y="357"/>
                  </a:lnTo>
                  <a:lnTo>
                    <a:pt x="313" y="376"/>
                  </a:lnTo>
                  <a:lnTo>
                    <a:pt x="282" y="370"/>
                  </a:lnTo>
                  <a:lnTo>
                    <a:pt x="266" y="376"/>
                  </a:lnTo>
                  <a:lnTo>
                    <a:pt x="251" y="376"/>
                  </a:lnTo>
                  <a:lnTo>
                    <a:pt x="232" y="381"/>
                  </a:lnTo>
                  <a:lnTo>
                    <a:pt x="213" y="384"/>
                  </a:lnTo>
                  <a:lnTo>
                    <a:pt x="184" y="403"/>
                  </a:lnTo>
                  <a:lnTo>
                    <a:pt x="185" y="367"/>
                  </a:lnTo>
                  <a:lnTo>
                    <a:pt x="179" y="357"/>
                  </a:lnTo>
                  <a:lnTo>
                    <a:pt x="160" y="354"/>
                  </a:lnTo>
                  <a:lnTo>
                    <a:pt x="153" y="339"/>
                  </a:lnTo>
                  <a:lnTo>
                    <a:pt x="141" y="338"/>
                  </a:lnTo>
                  <a:lnTo>
                    <a:pt x="136" y="342"/>
                  </a:lnTo>
                  <a:lnTo>
                    <a:pt x="109" y="338"/>
                  </a:lnTo>
                  <a:lnTo>
                    <a:pt x="99" y="345"/>
                  </a:lnTo>
                  <a:lnTo>
                    <a:pt x="94" y="373"/>
                  </a:lnTo>
                  <a:lnTo>
                    <a:pt x="84" y="395"/>
                  </a:lnTo>
                  <a:lnTo>
                    <a:pt x="14" y="333"/>
                  </a:lnTo>
                  <a:lnTo>
                    <a:pt x="0" y="303"/>
                  </a:lnTo>
                  <a:lnTo>
                    <a:pt x="19" y="295"/>
                  </a:lnTo>
                  <a:lnTo>
                    <a:pt x="34" y="287"/>
                  </a:lnTo>
                  <a:lnTo>
                    <a:pt x="34" y="263"/>
                  </a:lnTo>
                  <a:lnTo>
                    <a:pt x="50" y="254"/>
                  </a:lnTo>
                  <a:lnTo>
                    <a:pt x="57" y="237"/>
                  </a:lnTo>
                  <a:lnTo>
                    <a:pt x="75" y="226"/>
                  </a:lnTo>
                  <a:lnTo>
                    <a:pt x="78" y="210"/>
                  </a:lnTo>
                  <a:lnTo>
                    <a:pt x="76" y="193"/>
                  </a:lnTo>
                  <a:lnTo>
                    <a:pt x="87" y="184"/>
                  </a:lnTo>
                  <a:lnTo>
                    <a:pt x="71" y="160"/>
                  </a:lnTo>
                  <a:lnTo>
                    <a:pt x="88" y="128"/>
                  </a:lnTo>
                  <a:lnTo>
                    <a:pt x="69" y="106"/>
                  </a:lnTo>
                  <a:lnTo>
                    <a:pt x="75" y="82"/>
                  </a:lnTo>
                  <a:lnTo>
                    <a:pt x="57" y="60"/>
                  </a:lnTo>
                  <a:lnTo>
                    <a:pt x="57" y="28"/>
                  </a:lnTo>
                  <a:close/>
                </a:path>
              </a:pathLst>
            </a:custGeom>
            <a:solidFill>
              <a:srgbClr val="C0C0C0">
                <a:alpha val="14117"/>
              </a:srgbClr>
            </a:solidFill>
            <a:ln w="1270" cap="rnd">
              <a:solidFill>
                <a:srgbClr val="333333"/>
              </a:solidFill>
              <a:round/>
              <a:headEnd/>
              <a:tailEnd/>
            </a:ln>
          </p:spPr>
          <p:txBody>
            <a:bodyPr/>
            <a:lstStyle/>
            <a:p>
              <a:endParaRPr lang="de-DE"/>
            </a:p>
          </p:txBody>
        </p:sp>
        <p:sp>
          <p:nvSpPr>
            <p:cNvPr id="17444" name="Freeform 728"/>
            <p:cNvSpPr>
              <a:spLocks/>
            </p:cNvSpPr>
            <p:nvPr/>
          </p:nvSpPr>
          <p:spPr bwMode="auto">
            <a:xfrm>
              <a:off x="2063" y="1885"/>
              <a:ext cx="176" cy="208"/>
            </a:xfrm>
            <a:custGeom>
              <a:avLst/>
              <a:gdLst>
                <a:gd name="T0" fmla="*/ 53 w 234"/>
                <a:gd name="T1" fmla="*/ 134 h 259"/>
                <a:gd name="T2" fmla="*/ 47 w 234"/>
                <a:gd name="T3" fmla="*/ 127 h 259"/>
                <a:gd name="T4" fmla="*/ 47 w 234"/>
                <a:gd name="T5" fmla="*/ 109 h 259"/>
                <a:gd name="T6" fmla="*/ 40 w 234"/>
                <a:gd name="T7" fmla="*/ 96 h 259"/>
                <a:gd name="T8" fmla="*/ 40 w 234"/>
                <a:gd name="T9" fmla="*/ 85 h 259"/>
                <a:gd name="T10" fmla="*/ 41 w 234"/>
                <a:gd name="T11" fmla="*/ 77 h 259"/>
                <a:gd name="T12" fmla="*/ 36 w 234"/>
                <a:gd name="T13" fmla="*/ 64 h 259"/>
                <a:gd name="T14" fmla="*/ 29 w 234"/>
                <a:gd name="T15" fmla="*/ 55 h 259"/>
                <a:gd name="T16" fmla="*/ 26 w 234"/>
                <a:gd name="T17" fmla="*/ 46 h 259"/>
                <a:gd name="T18" fmla="*/ 26 w 234"/>
                <a:gd name="T19" fmla="*/ 39 h 259"/>
                <a:gd name="T20" fmla="*/ 17 w 234"/>
                <a:gd name="T21" fmla="*/ 33 h 259"/>
                <a:gd name="T22" fmla="*/ 13 w 234"/>
                <a:gd name="T23" fmla="*/ 25 h 259"/>
                <a:gd name="T24" fmla="*/ 8 w 234"/>
                <a:gd name="T25" fmla="*/ 14 h 259"/>
                <a:gd name="T26" fmla="*/ 0 w 234"/>
                <a:gd name="T27" fmla="*/ 8 h 259"/>
                <a:gd name="T28" fmla="*/ 13 w 234"/>
                <a:gd name="T29" fmla="*/ 0 h 259"/>
                <a:gd name="T30" fmla="*/ 24 w 234"/>
                <a:gd name="T31" fmla="*/ 2 h 259"/>
                <a:gd name="T32" fmla="*/ 30 w 234"/>
                <a:gd name="T33" fmla="*/ 4 h 259"/>
                <a:gd name="T34" fmla="*/ 47 w 234"/>
                <a:gd name="T35" fmla="*/ 18 h 259"/>
                <a:gd name="T36" fmla="*/ 51 w 234"/>
                <a:gd name="T37" fmla="*/ 22 h 259"/>
                <a:gd name="T38" fmla="*/ 64 w 234"/>
                <a:gd name="T39" fmla="*/ 25 h 259"/>
                <a:gd name="T40" fmla="*/ 71 w 234"/>
                <a:gd name="T41" fmla="*/ 38 h 259"/>
                <a:gd name="T42" fmla="*/ 68 w 234"/>
                <a:gd name="T43" fmla="*/ 47 h 259"/>
                <a:gd name="T44" fmla="*/ 73 w 234"/>
                <a:gd name="T45" fmla="*/ 60 h 259"/>
                <a:gd name="T46" fmla="*/ 85 w 234"/>
                <a:gd name="T47" fmla="*/ 70 h 259"/>
                <a:gd name="T48" fmla="*/ 90 w 234"/>
                <a:gd name="T49" fmla="*/ 77 h 259"/>
                <a:gd name="T50" fmla="*/ 97 w 234"/>
                <a:gd name="T51" fmla="*/ 80 h 259"/>
                <a:gd name="T52" fmla="*/ 99 w 234"/>
                <a:gd name="T53" fmla="*/ 81 h 259"/>
                <a:gd name="T54" fmla="*/ 95 w 234"/>
                <a:gd name="T55" fmla="*/ 86 h 259"/>
                <a:gd name="T56" fmla="*/ 83 w 234"/>
                <a:gd name="T57" fmla="*/ 86 h 259"/>
                <a:gd name="T58" fmla="*/ 71 w 234"/>
                <a:gd name="T59" fmla="*/ 85 h 259"/>
                <a:gd name="T60" fmla="*/ 66 w 234"/>
                <a:gd name="T61" fmla="*/ 88 h 259"/>
                <a:gd name="T62" fmla="*/ 68 w 234"/>
                <a:gd name="T63" fmla="*/ 102 h 259"/>
                <a:gd name="T64" fmla="*/ 66 w 234"/>
                <a:gd name="T65" fmla="*/ 113 h 259"/>
                <a:gd name="T66" fmla="*/ 56 w 234"/>
                <a:gd name="T67" fmla="*/ 127 h 259"/>
                <a:gd name="T68" fmla="*/ 53 w 234"/>
                <a:gd name="T69" fmla="*/ 134 h 25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34"/>
                <a:gd name="T106" fmla="*/ 0 h 259"/>
                <a:gd name="T107" fmla="*/ 234 w 234"/>
                <a:gd name="T108" fmla="*/ 259 h 25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34" h="259">
                  <a:moveTo>
                    <a:pt x="125" y="259"/>
                  </a:moveTo>
                  <a:lnTo>
                    <a:pt x="112" y="245"/>
                  </a:lnTo>
                  <a:lnTo>
                    <a:pt x="109" y="211"/>
                  </a:lnTo>
                  <a:lnTo>
                    <a:pt x="94" y="186"/>
                  </a:lnTo>
                  <a:lnTo>
                    <a:pt x="93" y="164"/>
                  </a:lnTo>
                  <a:lnTo>
                    <a:pt x="97" y="148"/>
                  </a:lnTo>
                  <a:lnTo>
                    <a:pt x="85" y="125"/>
                  </a:lnTo>
                  <a:lnTo>
                    <a:pt x="69" y="107"/>
                  </a:lnTo>
                  <a:lnTo>
                    <a:pt x="63" y="89"/>
                  </a:lnTo>
                  <a:lnTo>
                    <a:pt x="60" y="76"/>
                  </a:lnTo>
                  <a:lnTo>
                    <a:pt x="41" y="64"/>
                  </a:lnTo>
                  <a:lnTo>
                    <a:pt x="31" y="47"/>
                  </a:lnTo>
                  <a:lnTo>
                    <a:pt x="20" y="28"/>
                  </a:lnTo>
                  <a:lnTo>
                    <a:pt x="0" y="16"/>
                  </a:lnTo>
                  <a:lnTo>
                    <a:pt x="31" y="0"/>
                  </a:lnTo>
                  <a:lnTo>
                    <a:pt x="56" y="4"/>
                  </a:lnTo>
                  <a:lnTo>
                    <a:pt x="71" y="7"/>
                  </a:lnTo>
                  <a:lnTo>
                    <a:pt x="112" y="36"/>
                  </a:lnTo>
                  <a:lnTo>
                    <a:pt x="121" y="41"/>
                  </a:lnTo>
                  <a:lnTo>
                    <a:pt x="150" y="47"/>
                  </a:lnTo>
                  <a:lnTo>
                    <a:pt x="168" y="72"/>
                  </a:lnTo>
                  <a:lnTo>
                    <a:pt x="159" y="91"/>
                  </a:lnTo>
                  <a:lnTo>
                    <a:pt x="171" y="116"/>
                  </a:lnTo>
                  <a:lnTo>
                    <a:pt x="200" y="135"/>
                  </a:lnTo>
                  <a:lnTo>
                    <a:pt x="210" y="150"/>
                  </a:lnTo>
                  <a:lnTo>
                    <a:pt x="228" y="156"/>
                  </a:lnTo>
                  <a:lnTo>
                    <a:pt x="234" y="157"/>
                  </a:lnTo>
                  <a:lnTo>
                    <a:pt x="223" y="166"/>
                  </a:lnTo>
                  <a:lnTo>
                    <a:pt x="194" y="166"/>
                  </a:lnTo>
                  <a:lnTo>
                    <a:pt x="168" y="164"/>
                  </a:lnTo>
                  <a:lnTo>
                    <a:pt x="156" y="169"/>
                  </a:lnTo>
                  <a:lnTo>
                    <a:pt x="159" y="197"/>
                  </a:lnTo>
                  <a:lnTo>
                    <a:pt x="155" y="219"/>
                  </a:lnTo>
                  <a:lnTo>
                    <a:pt x="131" y="245"/>
                  </a:lnTo>
                  <a:lnTo>
                    <a:pt x="125" y="259"/>
                  </a:lnTo>
                  <a:close/>
                </a:path>
              </a:pathLst>
            </a:custGeom>
            <a:solidFill>
              <a:srgbClr val="C0C0C0">
                <a:alpha val="14117"/>
              </a:srgbClr>
            </a:solidFill>
            <a:ln w="1270" cap="rnd">
              <a:solidFill>
                <a:srgbClr val="333333"/>
              </a:solidFill>
              <a:round/>
              <a:headEnd/>
              <a:tailEnd/>
            </a:ln>
          </p:spPr>
          <p:txBody>
            <a:bodyPr/>
            <a:lstStyle/>
            <a:p>
              <a:endParaRPr lang="de-DE"/>
            </a:p>
          </p:txBody>
        </p:sp>
        <p:sp>
          <p:nvSpPr>
            <p:cNvPr id="17445" name="Freeform 729"/>
            <p:cNvSpPr>
              <a:spLocks/>
            </p:cNvSpPr>
            <p:nvPr/>
          </p:nvSpPr>
          <p:spPr bwMode="auto">
            <a:xfrm>
              <a:off x="1884" y="1305"/>
              <a:ext cx="419" cy="363"/>
            </a:xfrm>
            <a:custGeom>
              <a:avLst/>
              <a:gdLst>
                <a:gd name="T0" fmla="*/ 90 w 556"/>
                <a:gd name="T1" fmla="*/ 14 h 454"/>
                <a:gd name="T2" fmla="*/ 77 w 556"/>
                <a:gd name="T3" fmla="*/ 25 h 454"/>
                <a:gd name="T4" fmla="*/ 72 w 556"/>
                <a:gd name="T5" fmla="*/ 34 h 454"/>
                <a:gd name="T6" fmla="*/ 72 w 556"/>
                <a:gd name="T7" fmla="*/ 50 h 454"/>
                <a:gd name="T8" fmla="*/ 59 w 556"/>
                <a:gd name="T9" fmla="*/ 60 h 454"/>
                <a:gd name="T10" fmla="*/ 58 w 556"/>
                <a:gd name="T11" fmla="*/ 74 h 454"/>
                <a:gd name="T12" fmla="*/ 55 w 556"/>
                <a:gd name="T13" fmla="*/ 105 h 454"/>
                <a:gd name="T14" fmla="*/ 44 w 556"/>
                <a:gd name="T15" fmla="*/ 104 h 454"/>
                <a:gd name="T16" fmla="*/ 25 w 556"/>
                <a:gd name="T17" fmla="*/ 123 h 454"/>
                <a:gd name="T18" fmla="*/ 13 w 556"/>
                <a:gd name="T19" fmla="*/ 118 h 454"/>
                <a:gd name="T20" fmla="*/ 8 w 556"/>
                <a:gd name="T21" fmla="*/ 134 h 454"/>
                <a:gd name="T22" fmla="*/ 13 w 556"/>
                <a:gd name="T23" fmla="*/ 157 h 454"/>
                <a:gd name="T24" fmla="*/ 8 w 556"/>
                <a:gd name="T25" fmla="*/ 180 h 454"/>
                <a:gd name="T26" fmla="*/ 3 w 556"/>
                <a:gd name="T27" fmla="*/ 193 h 454"/>
                <a:gd name="T28" fmla="*/ 5 w 556"/>
                <a:gd name="T29" fmla="*/ 208 h 454"/>
                <a:gd name="T30" fmla="*/ 17 w 556"/>
                <a:gd name="T31" fmla="*/ 225 h 454"/>
                <a:gd name="T32" fmla="*/ 49 w 556"/>
                <a:gd name="T33" fmla="*/ 217 h 454"/>
                <a:gd name="T34" fmla="*/ 94 w 556"/>
                <a:gd name="T35" fmla="*/ 222 h 454"/>
                <a:gd name="T36" fmla="*/ 133 w 556"/>
                <a:gd name="T37" fmla="*/ 225 h 454"/>
                <a:gd name="T38" fmla="*/ 151 w 556"/>
                <a:gd name="T39" fmla="*/ 221 h 454"/>
                <a:gd name="T40" fmla="*/ 181 w 556"/>
                <a:gd name="T41" fmla="*/ 222 h 454"/>
                <a:gd name="T42" fmla="*/ 191 w 556"/>
                <a:gd name="T43" fmla="*/ 221 h 454"/>
                <a:gd name="T44" fmla="*/ 205 w 556"/>
                <a:gd name="T45" fmla="*/ 195 h 454"/>
                <a:gd name="T46" fmla="*/ 216 w 556"/>
                <a:gd name="T47" fmla="*/ 189 h 454"/>
                <a:gd name="T48" fmla="*/ 205 w 556"/>
                <a:gd name="T49" fmla="*/ 155 h 454"/>
                <a:gd name="T50" fmla="*/ 223 w 556"/>
                <a:gd name="T51" fmla="*/ 154 h 454"/>
                <a:gd name="T52" fmla="*/ 238 w 556"/>
                <a:gd name="T53" fmla="*/ 126 h 454"/>
                <a:gd name="T54" fmla="*/ 207 w 556"/>
                <a:gd name="T55" fmla="*/ 117 h 454"/>
                <a:gd name="T56" fmla="*/ 200 w 556"/>
                <a:gd name="T57" fmla="*/ 82 h 454"/>
                <a:gd name="T58" fmla="*/ 179 w 556"/>
                <a:gd name="T59" fmla="*/ 53 h 454"/>
                <a:gd name="T60" fmla="*/ 179 w 556"/>
                <a:gd name="T61" fmla="*/ 34 h 454"/>
                <a:gd name="T62" fmla="*/ 164 w 556"/>
                <a:gd name="T63" fmla="*/ 6 h 454"/>
                <a:gd name="T64" fmla="*/ 135 w 556"/>
                <a:gd name="T65" fmla="*/ 10 h 454"/>
                <a:gd name="T66" fmla="*/ 112 w 556"/>
                <a:gd name="T67" fmla="*/ 0 h 45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556"/>
                <a:gd name="T103" fmla="*/ 0 h 454"/>
                <a:gd name="T104" fmla="*/ 556 w 556"/>
                <a:gd name="T105" fmla="*/ 454 h 45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556" h="454">
                  <a:moveTo>
                    <a:pt x="224" y="10"/>
                  </a:moveTo>
                  <a:lnTo>
                    <a:pt x="210" y="29"/>
                  </a:lnTo>
                  <a:lnTo>
                    <a:pt x="199" y="47"/>
                  </a:lnTo>
                  <a:lnTo>
                    <a:pt x="181" y="49"/>
                  </a:lnTo>
                  <a:lnTo>
                    <a:pt x="162" y="55"/>
                  </a:lnTo>
                  <a:lnTo>
                    <a:pt x="170" y="68"/>
                  </a:lnTo>
                  <a:lnTo>
                    <a:pt x="170" y="74"/>
                  </a:lnTo>
                  <a:lnTo>
                    <a:pt x="170" y="99"/>
                  </a:lnTo>
                  <a:lnTo>
                    <a:pt x="154" y="101"/>
                  </a:lnTo>
                  <a:lnTo>
                    <a:pt x="137" y="117"/>
                  </a:lnTo>
                  <a:lnTo>
                    <a:pt x="137" y="136"/>
                  </a:lnTo>
                  <a:lnTo>
                    <a:pt x="135" y="144"/>
                  </a:lnTo>
                  <a:lnTo>
                    <a:pt x="129" y="155"/>
                  </a:lnTo>
                  <a:lnTo>
                    <a:pt x="129" y="205"/>
                  </a:lnTo>
                  <a:lnTo>
                    <a:pt x="118" y="211"/>
                  </a:lnTo>
                  <a:lnTo>
                    <a:pt x="104" y="203"/>
                  </a:lnTo>
                  <a:lnTo>
                    <a:pt x="77" y="223"/>
                  </a:lnTo>
                  <a:lnTo>
                    <a:pt x="58" y="242"/>
                  </a:lnTo>
                  <a:lnTo>
                    <a:pt x="39" y="230"/>
                  </a:lnTo>
                  <a:lnTo>
                    <a:pt x="31" y="230"/>
                  </a:lnTo>
                  <a:lnTo>
                    <a:pt x="14" y="234"/>
                  </a:lnTo>
                  <a:lnTo>
                    <a:pt x="18" y="261"/>
                  </a:lnTo>
                  <a:lnTo>
                    <a:pt x="27" y="288"/>
                  </a:lnTo>
                  <a:lnTo>
                    <a:pt x="31" y="306"/>
                  </a:lnTo>
                  <a:lnTo>
                    <a:pt x="29" y="331"/>
                  </a:lnTo>
                  <a:lnTo>
                    <a:pt x="18" y="352"/>
                  </a:lnTo>
                  <a:lnTo>
                    <a:pt x="0" y="369"/>
                  </a:lnTo>
                  <a:lnTo>
                    <a:pt x="6" y="377"/>
                  </a:lnTo>
                  <a:lnTo>
                    <a:pt x="21" y="387"/>
                  </a:lnTo>
                  <a:lnTo>
                    <a:pt x="10" y="406"/>
                  </a:lnTo>
                  <a:lnTo>
                    <a:pt x="12" y="441"/>
                  </a:lnTo>
                  <a:lnTo>
                    <a:pt x="39" y="441"/>
                  </a:lnTo>
                  <a:lnTo>
                    <a:pt x="52" y="429"/>
                  </a:lnTo>
                  <a:lnTo>
                    <a:pt x="114" y="425"/>
                  </a:lnTo>
                  <a:lnTo>
                    <a:pt x="168" y="427"/>
                  </a:lnTo>
                  <a:lnTo>
                    <a:pt x="220" y="435"/>
                  </a:lnTo>
                  <a:lnTo>
                    <a:pt x="266" y="444"/>
                  </a:lnTo>
                  <a:lnTo>
                    <a:pt x="312" y="441"/>
                  </a:lnTo>
                  <a:lnTo>
                    <a:pt x="332" y="435"/>
                  </a:lnTo>
                  <a:lnTo>
                    <a:pt x="353" y="433"/>
                  </a:lnTo>
                  <a:lnTo>
                    <a:pt x="378" y="446"/>
                  </a:lnTo>
                  <a:lnTo>
                    <a:pt x="423" y="435"/>
                  </a:lnTo>
                  <a:lnTo>
                    <a:pt x="433" y="454"/>
                  </a:lnTo>
                  <a:lnTo>
                    <a:pt x="446" y="433"/>
                  </a:lnTo>
                  <a:lnTo>
                    <a:pt x="448" y="398"/>
                  </a:lnTo>
                  <a:lnTo>
                    <a:pt x="479" y="381"/>
                  </a:lnTo>
                  <a:lnTo>
                    <a:pt x="506" y="377"/>
                  </a:lnTo>
                  <a:lnTo>
                    <a:pt x="506" y="371"/>
                  </a:lnTo>
                  <a:lnTo>
                    <a:pt x="487" y="329"/>
                  </a:lnTo>
                  <a:lnTo>
                    <a:pt x="479" y="304"/>
                  </a:lnTo>
                  <a:lnTo>
                    <a:pt x="496" y="296"/>
                  </a:lnTo>
                  <a:lnTo>
                    <a:pt x="521" y="300"/>
                  </a:lnTo>
                  <a:lnTo>
                    <a:pt x="556" y="286"/>
                  </a:lnTo>
                  <a:lnTo>
                    <a:pt x="556" y="246"/>
                  </a:lnTo>
                  <a:lnTo>
                    <a:pt x="519" y="234"/>
                  </a:lnTo>
                  <a:lnTo>
                    <a:pt x="485" y="227"/>
                  </a:lnTo>
                  <a:lnTo>
                    <a:pt x="467" y="194"/>
                  </a:lnTo>
                  <a:lnTo>
                    <a:pt x="469" y="161"/>
                  </a:lnTo>
                  <a:lnTo>
                    <a:pt x="435" y="128"/>
                  </a:lnTo>
                  <a:lnTo>
                    <a:pt x="417" y="103"/>
                  </a:lnTo>
                  <a:lnTo>
                    <a:pt x="415" y="80"/>
                  </a:lnTo>
                  <a:lnTo>
                    <a:pt x="419" y="65"/>
                  </a:lnTo>
                  <a:lnTo>
                    <a:pt x="419" y="35"/>
                  </a:lnTo>
                  <a:lnTo>
                    <a:pt x="384" y="12"/>
                  </a:lnTo>
                  <a:lnTo>
                    <a:pt x="347" y="12"/>
                  </a:lnTo>
                  <a:lnTo>
                    <a:pt x="314" y="19"/>
                  </a:lnTo>
                  <a:lnTo>
                    <a:pt x="299" y="6"/>
                  </a:lnTo>
                  <a:lnTo>
                    <a:pt x="260" y="0"/>
                  </a:lnTo>
                  <a:lnTo>
                    <a:pt x="224" y="10"/>
                  </a:lnTo>
                  <a:close/>
                </a:path>
              </a:pathLst>
            </a:custGeom>
            <a:solidFill>
              <a:srgbClr val="C0C0C0">
                <a:alpha val="14117"/>
              </a:srgbClr>
            </a:solidFill>
            <a:ln w="1270" cap="rnd">
              <a:solidFill>
                <a:srgbClr val="333333"/>
              </a:solidFill>
              <a:round/>
              <a:headEnd/>
              <a:tailEnd/>
            </a:ln>
          </p:spPr>
          <p:txBody>
            <a:bodyPr/>
            <a:lstStyle/>
            <a:p>
              <a:endParaRPr lang="de-DE"/>
            </a:p>
          </p:txBody>
        </p:sp>
        <p:sp>
          <p:nvSpPr>
            <p:cNvPr id="17446" name="Freeform 730"/>
            <p:cNvSpPr>
              <a:spLocks/>
            </p:cNvSpPr>
            <p:nvPr/>
          </p:nvSpPr>
          <p:spPr bwMode="auto">
            <a:xfrm>
              <a:off x="1844" y="1590"/>
              <a:ext cx="809" cy="563"/>
            </a:xfrm>
            <a:custGeom>
              <a:avLst/>
              <a:gdLst>
                <a:gd name="T0" fmla="*/ 266 w 1072"/>
                <a:gd name="T1" fmla="*/ 3 h 703"/>
                <a:gd name="T2" fmla="*/ 304 w 1072"/>
                <a:gd name="T3" fmla="*/ 19 h 703"/>
                <a:gd name="T4" fmla="*/ 349 w 1072"/>
                <a:gd name="T5" fmla="*/ 59 h 703"/>
                <a:gd name="T6" fmla="*/ 398 w 1072"/>
                <a:gd name="T7" fmla="*/ 82 h 703"/>
                <a:gd name="T8" fmla="*/ 451 w 1072"/>
                <a:gd name="T9" fmla="*/ 97 h 703"/>
                <a:gd name="T10" fmla="*/ 446 w 1072"/>
                <a:gd name="T11" fmla="*/ 171 h 703"/>
                <a:gd name="T12" fmla="*/ 423 w 1072"/>
                <a:gd name="T13" fmla="*/ 195 h 703"/>
                <a:gd name="T14" fmla="*/ 334 w 1072"/>
                <a:gd name="T15" fmla="*/ 240 h 703"/>
                <a:gd name="T16" fmla="*/ 310 w 1072"/>
                <a:gd name="T17" fmla="*/ 268 h 703"/>
                <a:gd name="T18" fmla="*/ 342 w 1072"/>
                <a:gd name="T19" fmla="*/ 303 h 703"/>
                <a:gd name="T20" fmla="*/ 361 w 1072"/>
                <a:gd name="T21" fmla="*/ 298 h 703"/>
                <a:gd name="T22" fmla="*/ 382 w 1072"/>
                <a:gd name="T23" fmla="*/ 299 h 703"/>
                <a:gd name="T24" fmla="*/ 355 w 1072"/>
                <a:gd name="T25" fmla="*/ 317 h 703"/>
                <a:gd name="T26" fmla="*/ 329 w 1072"/>
                <a:gd name="T27" fmla="*/ 340 h 703"/>
                <a:gd name="T28" fmla="*/ 306 w 1072"/>
                <a:gd name="T29" fmla="*/ 357 h 703"/>
                <a:gd name="T30" fmla="*/ 303 w 1072"/>
                <a:gd name="T31" fmla="*/ 320 h 703"/>
                <a:gd name="T32" fmla="*/ 275 w 1072"/>
                <a:gd name="T33" fmla="*/ 316 h 703"/>
                <a:gd name="T34" fmla="*/ 287 w 1072"/>
                <a:gd name="T35" fmla="*/ 283 h 703"/>
                <a:gd name="T36" fmla="*/ 282 w 1072"/>
                <a:gd name="T37" fmla="*/ 268 h 703"/>
                <a:gd name="T38" fmla="*/ 265 w 1072"/>
                <a:gd name="T39" fmla="*/ 275 h 703"/>
                <a:gd name="T40" fmla="*/ 263 w 1072"/>
                <a:gd name="T41" fmla="*/ 259 h 703"/>
                <a:gd name="T42" fmla="*/ 243 w 1072"/>
                <a:gd name="T43" fmla="*/ 259 h 703"/>
                <a:gd name="T44" fmla="*/ 231 w 1072"/>
                <a:gd name="T45" fmla="*/ 274 h 703"/>
                <a:gd name="T46" fmla="*/ 230 w 1072"/>
                <a:gd name="T47" fmla="*/ 298 h 703"/>
                <a:gd name="T48" fmla="*/ 224 w 1072"/>
                <a:gd name="T49" fmla="*/ 307 h 703"/>
                <a:gd name="T50" fmla="*/ 224 w 1072"/>
                <a:gd name="T51" fmla="*/ 317 h 703"/>
                <a:gd name="T52" fmla="*/ 203 w 1072"/>
                <a:gd name="T53" fmla="*/ 320 h 703"/>
                <a:gd name="T54" fmla="*/ 180 w 1072"/>
                <a:gd name="T55" fmla="*/ 316 h 703"/>
                <a:gd name="T56" fmla="*/ 194 w 1072"/>
                <a:gd name="T57" fmla="*/ 275 h 703"/>
                <a:gd name="T58" fmla="*/ 225 w 1072"/>
                <a:gd name="T59" fmla="*/ 270 h 703"/>
                <a:gd name="T60" fmla="*/ 197 w 1072"/>
                <a:gd name="T61" fmla="*/ 250 h 703"/>
                <a:gd name="T62" fmla="*/ 189 w 1072"/>
                <a:gd name="T63" fmla="*/ 213 h 703"/>
                <a:gd name="T64" fmla="*/ 137 w 1072"/>
                <a:gd name="T65" fmla="*/ 191 h 703"/>
                <a:gd name="T66" fmla="*/ 116 w 1072"/>
                <a:gd name="T67" fmla="*/ 207 h 703"/>
                <a:gd name="T68" fmla="*/ 83 w 1072"/>
                <a:gd name="T69" fmla="*/ 215 h 703"/>
                <a:gd name="T70" fmla="*/ 60 w 1072"/>
                <a:gd name="T71" fmla="*/ 213 h 703"/>
                <a:gd name="T72" fmla="*/ 36 w 1072"/>
                <a:gd name="T73" fmla="*/ 210 h 703"/>
                <a:gd name="T74" fmla="*/ 11 w 1072"/>
                <a:gd name="T75" fmla="*/ 214 h 703"/>
                <a:gd name="T76" fmla="*/ 22 w 1072"/>
                <a:gd name="T77" fmla="*/ 160 h 703"/>
                <a:gd name="T78" fmla="*/ 48 w 1072"/>
                <a:gd name="T79" fmla="*/ 97 h 703"/>
                <a:gd name="T80" fmla="*/ 35 w 1072"/>
                <a:gd name="T81" fmla="*/ 50 h 703"/>
                <a:gd name="T82" fmla="*/ 45 w 1072"/>
                <a:gd name="T83" fmla="*/ 37 h 703"/>
                <a:gd name="T84" fmla="*/ 101 w 1072"/>
                <a:gd name="T85" fmla="*/ 36 h 703"/>
                <a:gd name="T86" fmla="*/ 166 w 1072"/>
                <a:gd name="T87" fmla="*/ 40 h 703"/>
                <a:gd name="T88" fmla="*/ 205 w 1072"/>
                <a:gd name="T89" fmla="*/ 42 h 703"/>
                <a:gd name="T90" fmla="*/ 215 w 1072"/>
                <a:gd name="T91" fmla="*/ 22 h 70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072"/>
                <a:gd name="T139" fmla="*/ 0 h 703"/>
                <a:gd name="T140" fmla="*/ 1072 w 1072"/>
                <a:gd name="T141" fmla="*/ 703 h 703"/>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072" h="703">
                  <a:moveTo>
                    <a:pt x="558" y="20"/>
                  </a:moveTo>
                  <a:lnTo>
                    <a:pt x="585" y="16"/>
                  </a:lnTo>
                  <a:lnTo>
                    <a:pt x="620" y="6"/>
                  </a:lnTo>
                  <a:lnTo>
                    <a:pt x="656" y="0"/>
                  </a:lnTo>
                  <a:lnTo>
                    <a:pt x="691" y="6"/>
                  </a:lnTo>
                  <a:lnTo>
                    <a:pt x="708" y="37"/>
                  </a:lnTo>
                  <a:lnTo>
                    <a:pt x="732" y="64"/>
                  </a:lnTo>
                  <a:lnTo>
                    <a:pt x="780" y="89"/>
                  </a:lnTo>
                  <a:lnTo>
                    <a:pt x="812" y="116"/>
                  </a:lnTo>
                  <a:lnTo>
                    <a:pt x="838" y="145"/>
                  </a:lnTo>
                  <a:lnTo>
                    <a:pt x="905" y="145"/>
                  </a:lnTo>
                  <a:lnTo>
                    <a:pt x="926" y="160"/>
                  </a:lnTo>
                  <a:lnTo>
                    <a:pt x="963" y="174"/>
                  </a:lnTo>
                  <a:lnTo>
                    <a:pt x="1005" y="176"/>
                  </a:lnTo>
                  <a:lnTo>
                    <a:pt x="1050" y="189"/>
                  </a:lnTo>
                  <a:lnTo>
                    <a:pt x="1072" y="243"/>
                  </a:lnTo>
                  <a:lnTo>
                    <a:pt x="1061" y="304"/>
                  </a:lnTo>
                  <a:lnTo>
                    <a:pt x="1038" y="333"/>
                  </a:lnTo>
                  <a:lnTo>
                    <a:pt x="1000" y="346"/>
                  </a:lnTo>
                  <a:lnTo>
                    <a:pt x="988" y="362"/>
                  </a:lnTo>
                  <a:lnTo>
                    <a:pt x="984" y="381"/>
                  </a:lnTo>
                  <a:lnTo>
                    <a:pt x="899" y="406"/>
                  </a:lnTo>
                  <a:lnTo>
                    <a:pt x="851" y="439"/>
                  </a:lnTo>
                  <a:lnTo>
                    <a:pt x="778" y="468"/>
                  </a:lnTo>
                  <a:lnTo>
                    <a:pt x="757" y="491"/>
                  </a:lnTo>
                  <a:lnTo>
                    <a:pt x="701" y="499"/>
                  </a:lnTo>
                  <a:lnTo>
                    <a:pt x="722" y="522"/>
                  </a:lnTo>
                  <a:lnTo>
                    <a:pt x="749" y="522"/>
                  </a:lnTo>
                  <a:lnTo>
                    <a:pt x="791" y="562"/>
                  </a:lnTo>
                  <a:lnTo>
                    <a:pt x="795" y="589"/>
                  </a:lnTo>
                  <a:lnTo>
                    <a:pt x="818" y="593"/>
                  </a:lnTo>
                  <a:lnTo>
                    <a:pt x="830" y="593"/>
                  </a:lnTo>
                  <a:lnTo>
                    <a:pt x="841" y="580"/>
                  </a:lnTo>
                  <a:lnTo>
                    <a:pt x="855" y="593"/>
                  </a:lnTo>
                  <a:lnTo>
                    <a:pt x="870" y="580"/>
                  </a:lnTo>
                  <a:lnTo>
                    <a:pt x="888" y="582"/>
                  </a:lnTo>
                  <a:lnTo>
                    <a:pt x="872" y="616"/>
                  </a:lnTo>
                  <a:lnTo>
                    <a:pt x="851" y="628"/>
                  </a:lnTo>
                  <a:lnTo>
                    <a:pt x="826" y="618"/>
                  </a:lnTo>
                  <a:lnTo>
                    <a:pt x="813" y="611"/>
                  </a:lnTo>
                  <a:lnTo>
                    <a:pt x="807" y="632"/>
                  </a:lnTo>
                  <a:lnTo>
                    <a:pt x="766" y="661"/>
                  </a:lnTo>
                  <a:lnTo>
                    <a:pt x="753" y="680"/>
                  </a:lnTo>
                  <a:lnTo>
                    <a:pt x="741" y="703"/>
                  </a:lnTo>
                  <a:lnTo>
                    <a:pt x="710" y="695"/>
                  </a:lnTo>
                  <a:lnTo>
                    <a:pt x="710" y="682"/>
                  </a:lnTo>
                  <a:lnTo>
                    <a:pt x="716" y="661"/>
                  </a:lnTo>
                  <a:lnTo>
                    <a:pt x="703" y="624"/>
                  </a:lnTo>
                  <a:lnTo>
                    <a:pt x="687" y="622"/>
                  </a:lnTo>
                  <a:lnTo>
                    <a:pt x="670" y="622"/>
                  </a:lnTo>
                  <a:lnTo>
                    <a:pt x="641" y="614"/>
                  </a:lnTo>
                  <a:lnTo>
                    <a:pt x="647" y="593"/>
                  </a:lnTo>
                  <a:lnTo>
                    <a:pt x="662" y="572"/>
                  </a:lnTo>
                  <a:lnTo>
                    <a:pt x="666" y="551"/>
                  </a:lnTo>
                  <a:lnTo>
                    <a:pt x="693" y="533"/>
                  </a:lnTo>
                  <a:lnTo>
                    <a:pt x="687" y="514"/>
                  </a:lnTo>
                  <a:lnTo>
                    <a:pt x="656" y="522"/>
                  </a:lnTo>
                  <a:lnTo>
                    <a:pt x="637" y="530"/>
                  </a:lnTo>
                  <a:lnTo>
                    <a:pt x="616" y="526"/>
                  </a:lnTo>
                  <a:lnTo>
                    <a:pt x="616" y="535"/>
                  </a:lnTo>
                  <a:lnTo>
                    <a:pt x="589" y="520"/>
                  </a:lnTo>
                  <a:lnTo>
                    <a:pt x="591" y="512"/>
                  </a:lnTo>
                  <a:lnTo>
                    <a:pt x="614" y="504"/>
                  </a:lnTo>
                  <a:lnTo>
                    <a:pt x="602" y="487"/>
                  </a:lnTo>
                  <a:lnTo>
                    <a:pt x="581" y="491"/>
                  </a:lnTo>
                  <a:lnTo>
                    <a:pt x="566" y="506"/>
                  </a:lnTo>
                  <a:lnTo>
                    <a:pt x="554" y="512"/>
                  </a:lnTo>
                  <a:lnTo>
                    <a:pt x="552" y="530"/>
                  </a:lnTo>
                  <a:lnTo>
                    <a:pt x="537" y="533"/>
                  </a:lnTo>
                  <a:lnTo>
                    <a:pt x="552" y="547"/>
                  </a:lnTo>
                  <a:lnTo>
                    <a:pt x="552" y="562"/>
                  </a:lnTo>
                  <a:lnTo>
                    <a:pt x="535" y="580"/>
                  </a:lnTo>
                  <a:lnTo>
                    <a:pt x="514" y="572"/>
                  </a:lnTo>
                  <a:lnTo>
                    <a:pt x="529" y="593"/>
                  </a:lnTo>
                  <a:lnTo>
                    <a:pt x="521" y="597"/>
                  </a:lnTo>
                  <a:lnTo>
                    <a:pt x="493" y="572"/>
                  </a:lnTo>
                  <a:lnTo>
                    <a:pt x="502" y="605"/>
                  </a:lnTo>
                  <a:lnTo>
                    <a:pt x="521" y="618"/>
                  </a:lnTo>
                  <a:lnTo>
                    <a:pt x="502" y="637"/>
                  </a:lnTo>
                  <a:lnTo>
                    <a:pt x="493" y="626"/>
                  </a:lnTo>
                  <a:lnTo>
                    <a:pt x="473" y="624"/>
                  </a:lnTo>
                  <a:lnTo>
                    <a:pt x="459" y="630"/>
                  </a:lnTo>
                  <a:lnTo>
                    <a:pt x="416" y="632"/>
                  </a:lnTo>
                  <a:lnTo>
                    <a:pt x="418" y="614"/>
                  </a:lnTo>
                  <a:lnTo>
                    <a:pt x="447" y="585"/>
                  </a:lnTo>
                  <a:lnTo>
                    <a:pt x="449" y="558"/>
                  </a:lnTo>
                  <a:lnTo>
                    <a:pt x="451" y="537"/>
                  </a:lnTo>
                  <a:lnTo>
                    <a:pt x="477" y="533"/>
                  </a:lnTo>
                  <a:lnTo>
                    <a:pt x="514" y="535"/>
                  </a:lnTo>
                  <a:lnTo>
                    <a:pt x="523" y="526"/>
                  </a:lnTo>
                  <a:lnTo>
                    <a:pt x="498" y="518"/>
                  </a:lnTo>
                  <a:lnTo>
                    <a:pt x="489" y="504"/>
                  </a:lnTo>
                  <a:lnTo>
                    <a:pt x="459" y="487"/>
                  </a:lnTo>
                  <a:lnTo>
                    <a:pt x="449" y="458"/>
                  </a:lnTo>
                  <a:lnTo>
                    <a:pt x="455" y="443"/>
                  </a:lnTo>
                  <a:lnTo>
                    <a:pt x="439" y="414"/>
                  </a:lnTo>
                  <a:lnTo>
                    <a:pt x="399" y="408"/>
                  </a:lnTo>
                  <a:lnTo>
                    <a:pt x="357" y="375"/>
                  </a:lnTo>
                  <a:lnTo>
                    <a:pt x="320" y="373"/>
                  </a:lnTo>
                  <a:lnTo>
                    <a:pt x="293" y="381"/>
                  </a:lnTo>
                  <a:lnTo>
                    <a:pt x="283" y="395"/>
                  </a:lnTo>
                  <a:lnTo>
                    <a:pt x="270" y="404"/>
                  </a:lnTo>
                  <a:lnTo>
                    <a:pt x="239" y="406"/>
                  </a:lnTo>
                  <a:lnTo>
                    <a:pt x="222" y="420"/>
                  </a:lnTo>
                  <a:lnTo>
                    <a:pt x="193" y="420"/>
                  </a:lnTo>
                  <a:lnTo>
                    <a:pt x="183" y="408"/>
                  </a:lnTo>
                  <a:lnTo>
                    <a:pt x="170" y="404"/>
                  </a:lnTo>
                  <a:lnTo>
                    <a:pt x="141" y="414"/>
                  </a:lnTo>
                  <a:lnTo>
                    <a:pt x="121" y="416"/>
                  </a:lnTo>
                  <a:lnTo>
                    <a:pt x="106" y="404"/>
                  </a:lnTo>
                  <a:lnTo>
                    <a:pt x="83" y="408"/>
                  </a:lnTo>
                  <a:lnTo>
                    <a:pt x="62" y="420"/>
                  </a:lnTo>
                  <a:lnTo>
                    <a:pt x="52" y="416"/>
                  </a:lnTo>
                  <a:lnTo>
                    <a:pt x="25" y="416"/>
                  </a:lnTo>
                  <a:lnTo>
                    <a:pt x="0" y="375"/>
                  </a:lnTo>
                  <a:lnTo>
                    <a:pt x="4" y="356"/>
                  </a:lnTo>
                  <a:lnTo>
                    <a:pt x="52" y="312"/>
                  </a:lnTo>
                  <a:lnTo>
                    <a:pt x="38" y="261"/>
                  </a:lnTo>
                  <a:lnTo>
                    <a:pt x="93" y="216"/>
                  </a:lnTo>
                  <a:lnTo>
                    <a:pt x="110" y="189"/>
                  </a:lnTo>
                  <a:lnTo>
                    <a:pt x="108" y="162"/>
                  </a:lnTo>
                  <a:lnTo>
                    <a:pt x="96" y="128"/>
                  </a:lnTo>
                  <a:lnTo>
                    <a:pt x="81" y="99"/>
                  </a:lnTo>
                  <a:lnTo>
                    <a:pt x="62" y="85"/>
                  </a:lnTo>
                  <a:lnTo>
                    <a:pt x="93" y="87"/>
                  </a:lnTo>
                  <a:lnTo>
                    <a:pt x="106" y="72"/>
                  </a:lnTo>
                  <a:lnTo>
                    <a:pt x="164" y="70"/>
                  </a:lnTo>
                  <a:lnTo>
                    <a:pt x="220" y="70"/>
                  </a:lnTo>
                  <a:lnTo>
                    <a:pt x="235" y="70"/>
                  </a:lnTo>
                  <a:lnTo>
                    <a:pt x="310" y="87"/>
                  </a:lnTo>
                  <a:lnTo>
                    <a:pt x="364" y="87"/>
                  </a:lnTo>
                  <a:lnTo>
                    <a:pt x="387" y="79"/>
                  </a:lnTo>
                  <a:lnTo>
                    <a:pt x="407" y="79"/>
                  </a:lnTo>
                  <a:lnTo>
                    <a:pt x="430" y="87"/>
                  </a:lnTo>
                  <a:lnTo>
                    <a:pt x="477" y="81"/>
                  </a:lnTo>
                  <a:lnTo>
                    <a:pt x="485" y="95"/>
                  </a:lnTo>
                  <a:lnTo>
                    <a:pt x="502" y="76"/>
                  </a:lnTo>
                  <a:lnTo>
                    <a:pt x="500" y="43"/>
                  </a:lnTo>
                  <a:lnTo>
                    <a:pt x="537" y="22"/>
                  </a:lnTo>
                  <a:lnTo>
                    <a:pt x="558" y="20"/>
                  </a:lnTo>
                  <a:close/>
                </a:path>
              </a:pathLst>
            </a:custGeom>
            <a:solidFill>
              <a:srgbClr val="C0C0C0">
                <a:alpha val="14117"/>
              </a:srgbClr>
            </a:solidFill>
            <a:ln w="1270" cap="rnd">
              <a:solidFill>
                <a:srgbClr val="333333"/>
              </a:solidFill>
              <a:round/>
              <a:headEnd/>
              <a:tailEnd/>
            </a:ln>
          </p:spPr>
          <p:txBody>
            <a:bodyPr/>
            <a:lstStyle/>
            <a:p>
              <a:endParaRPr lang="de-DE"/>
            </a:p>
          </p:txBody>
        </p:sp>
        <p:sp>
          <p:nvSpPr>
            <p:cNvPr id="17447" name="Freeform 731"/>
            <p:cNvSpPr>
              <a:spLocks/>
            </p:cNvSpPr>
            <p:nvPr/>
          </p:nvSpPr>
          <p:spPr bwMode="auto">
            <a:xfrm>
              <a:off x="2069" y="2351"/>
              <a:ext cx="155" cy="142"/>
            </a:xfrm>
            <a:custGeom>
              <a:avLst/>
              <a:gdLst>
                <a:gd name="T0" fmla="*/ 16 w 207"/>
                <a:gd name="T1" fmla="*/ 14 h 178"/>
                <a:gd name="T2" fmla="*/ 14 w 207"/>
                <a:gd name="T3" fmla="*/ 37 h 178"/>
                <a:gd name="T4" fmla="*/ 0 w 207"/>
                <a:gd name="T5" fmla="*/ 61 h 178"/>
                <a:gd name="T6" fmla="*/ 3 w 207"/>
                <a:gd name="T7" fmla="*/ 67 h 178"/>
                <a:gd name="T8" fmla="*/ 19 w 207"/>
                <a:gd name="T9" fmla="*/ 65 h 178"/>
                <a:gd name="T10" fmla="*/ 11 w 207"/>
                <a:gd name="T11" fmla="*/ 76 h 178"/>
                <a:gd name="T12" fmla="*/ 8 w 207"/>
                <a:gd name="T13" fmla="*/ 80 h 178"/>
                <a:gd name="T14" fmla="*/ 10 w 207"/>
                <a:gd name="T15" fmla="*/ 90 h 178"/>
                <a:gd name="T16" fmla="*/ 22 w 207"/>
                <a:gd name="T17" fmla="*/ 73 h 178"/>
                <a:gd name="T18" fmla="*/ 29 w 207"/>
                <a:gd name="T19" fmla="*/ 69 h 178"/>
                <a:gd name="T20" fmla="*/ 43 w 207"/>
                <a:gd name="T21" fmla="*/ 48 h 178"/>
                <a:gd name="T22" fmla="*/ 58 w 207"/>
                <a:gd name="T23" fmla="*/ 37 h 178"/>
                <a:gd name="T24" fmla="*/ 82 w 207"/>
                <a:gd name="T25" fmla="*/ 36 h 178"/>
                <a:gd name="T26" fmla="*/ 87 w 207"/>
                <a:gd name="T27" fmla="*/ 33 h 178"/>
                <a:gd name="T28" fmla="*/ 86 w 207"/>
                <a:gd name="T29" fmla="*/ 27 h 178"/>
                <a:gd name="T30" fmla="*/ 75 w 207"/>
                <a:gd name="T31" fmla="*/ 16 h 178"/>
                <a:gd name="T32" fmla="*/ 69 w 207"/>
                <a:gd name="T33" fmla="*/ 17 h 178"/>
                <a:gd name="T34" fmla="*/ 67 w 207"/>
                <a:gd name="T35" fmla="*/ 14 h 178"/>
                <a:gd name="T36" fmla="*/ 61 w 207"/>
                <a:gd name="T37" fmla="*/ 14 h 178"/>
                <a:gd name="T38" fmla="*/ 51 w 207"/>
                <a:gd name="T39" fmla="*/ 2 h 178"/>
                <a:gd name="T40" fmla="*/ 41 w 207"/>
                <a:gd name="T41" fmla="*/ 0 h 178"/>
                <a:gd name="T42" fmla="*/ 31 w 207"/>
                <a:gd name="T43" fmla="*/ 3 h 178"/>
                <a:gd name="T44" fmla="*/ 22 w 207"/>
                <a:gd name="T45" fmla="*/ 8 h 178"/>
                <a:gd name="T46" fmla="*/ 16 w 207"/>
                <a:gd name="T47" fmla="*/ 14 h 17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07"/>
                <a:gd name="T73" fmla="*/ 0 h 178"/>
                <a:gd name="T74" fmla="*/ 207 w 207"/>
                <a:gd name="T75" fmla="*/ 178 h 17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07" h="178">
                  <a:moveTo>
                    <a:pt x="37" y="29"/>
                  </a:moveTo>
                  <a:lnTo>
                    <a:pt x="33" y="74"/>
                  </a:lnTo>
                  <a:lnTo>
                    <a:pt x="0" y="122"/>
                  </a:lnTo>
                  <a:lnTo>
                    <a:pt x="8" y="131"/>
                  </a:lnTo>
                  <a:lnTo>
                    <a:pt x="45" y="128"/>
                  </a:lnTo>
                  <a:lnTo>
                    <a:pt x="27" y="149"/>
                  </a:lnTo>
                  <a:lnTo>
                    <a:pt x="20" y="157"/>
                  </a:lnTo>
                  <a:lnTo>
                    <a:pt x="23" y="178"/>
                  </a:lnTo>
                  <a:lnTo>
                    <a:pt x="52" y="144"/>
                  </a:lnTo>
                  <a:lnTo>
                    <a:pt x="70" y="135"/>
                  </a:lnTo>
                  <a:lnTo>
                    <a:pt x="101" y="94"/>
                  </a:lnTo>
                  <a:lnTo>
                    <a:pt x="137" y="74"/>
                  </a:lnTo>
                  <a:lnTo>
                    <a:pt x="194" y="71"/>
                  </a:lnTo>
                  <a:lnTo>
                    <a:pt x="207" y="65"/>
                  </a:lnTo>
                  <a:lnTo>
                    <a:pt x="205" y="54"/>
                  </a:lnTo>
                  <a:lnTo>
                    <a:pt x="178" y="31"/>
                  </a:lnTo>
                  <a:lnTo>
                    <a:pt x="164" y="33"/>
                  </a:lnTo>
                  <a:lnTo>
                    <a:pt x="160" y="27"/>
                  </a:lnTo>
                  <a:lnTo>
                    <a:pt x="144" y="27"/>
                  </a:lnTo>
                  <a:lnTo>
                    <a:pt x="121" y="2"/>
                  </a:lnTo>
                  <a:lnTo>
                    <a:pt x="97" y="0"/>
                  </a:lnTo>
                  <a:lnTo>
                    <a:pt x="74" y="6"/>
                  </a:lnTo>
                  <a:lnTo>
                    <a:pt x="54" y="15"/>
                  </a:lnTo>
                  <a:lnTo>
                    <a:pt x="37" y="29"/>
                  </a:lnTo>
                  <a:close/>
                </a:path>
              </a:pathLst>
            </a:custGeom>
            <a:solidFill>
              <a:srgbClr val="C0C0C0">
                <a:alpha val="14117"/>
              </a:srgbClr>
            </a:solidFill>
            <a:ln w="1270" cap="rnd">
              <a:solidFill>
                <a:srgbClr val="333333"/>
              </a:solidFill>
              <a:round/>
              <a:headEnd/>
              <a:tailEnd/>
            </a:ln>
          </p:spPr>
          <p:txBody>
            <a:bodyPr/>
            <a:lstStyle/>
            <a:p>
              <a:endParaRPr lang="de-DE"/>
            </a:p>
          </p:txBody>
        </p:sp>
        <p:sp>
          <p:nvSpPr>
            <p:cNvPr id="17448" name="Freeform 732"/>
            <p:cNvSpPr>
              <a:spLocks/>
            </p:cNvSpPr>
            <p:nvPr/>
          </p:nvSpPr>
          <p:spPr bwMode="auto">
            <a:xfrm>
              <a:off x="1568" y="1882"/>
              <a:ext cx="330" cy="210"/>
            </a:xfrm>
            <a:custGeom>
              <a:avLst/>
              <a:gdLst>
                <a:gd name="T0" fmla="*/ 2 w 437"/>
                <a:gd name="T1" fmla="*/ 85 h 263"/>
                <a:gd name="T2" fmla="*/ 7 w 437"/>
                <a:gd name="T3" fmla="*/ 90 h 263"/>
                <a:gd name="T4" fmla="*/ 6 w 437"/>
                <a:gd name="T5" fmla="*/ 94 h 263"/>
                <a:gd name="T6" fmla="*/ 8 w 437"/>
                <a:gd name="T7" fmla="*/ 100 h 263"/>
                <a:gd name="T8" fmla="*/ 13 w 437"/>
                <a:gd name="T9" fmla="*/ 100 h 263"/>
                <a:gd name="T10" fmla="*/ 32 w 437"/>
                <a:gd name="T11" fmla="*/ 121 h 263"/>
                <a:gd name="T12" fmla="*/ 37 w 437"/>
                <a:gd name="T13" fmla="*/ 122 h 263"/>
                <a:gd name="T14" fmla="*/ 52 w 437"/>
                <a:gd name="T15" fmla="*/ 134 h 263"/>
                <a:gd name="T16" fmla="*/ 60 w 437"/>
                <a:gd name="T17" fmla="*/ 128 h 263"/>
                <a:gd name="T18" fmla="*/ 70 w 437"/>
                <a:gd name="T19" fmla="*/ 128 h 263"/>
                <a:gd name="T20" fmla="*/ 74 w 437"/>
                <a:gd name="T21" fmla="*/ 131 h 263"/>
                <a:gd name="T22" fmla="*/ 82 w 437"/>
                <a:gd name="T23" fmla="*/ 128 h 263"/>
                <a:gd name="T24" fmla="*/ 99 w 437"/>
                <a:gd name="T25" fmla="*/ 119 h 263"/>
                <a:gd name="T26" fmla="*/ 118 w 437"/>
                <a:gd name="T27" fmla="*/ 116 h 263"/>
                <a:gd name="T28" fmla="*/ 126 w 437"/>
                <a:gd name="T29" fmla="*/ 117 h 263"/>
                <a:gd name="T30" fmla="*/ 129 w 437"/>
                <a:gd name="T31" fmla="*/ 122 h 263"/>
                <a:gd name="T32" fmla="*/ 136 w 437"/>
                <a:gd name="T33" fmla="*/ 113 h 263"/>
                <a:gd name="T34" fmla="*/ 145 w 437"/>
                <a:gd name="T35" fmla="*/ 109 h 263"/>
                <a:gd name="T36" fmla="*/ 153 w 437"/>
                <a:gd name="T37" fmla="*/ 109 h 263"/>
                <a:gd name="T38" fmla="*/ 168 w 437"/>
                <a:gd name="T39" fmla="*/ 90 h 263"/>
                <a:gd name="T40" fmla="*/ 171 w 437"/>
                <a:gd name="T41" fmla="*/ 81 h 263"/>
                <a:gd name="T42" fmla="*/ 174 w 437"/>
                <a:gd name="T43" fmla="*/ 59 h 263"/>
                <a:gd name="T44" fmla="*/ 175 w 437"/>
                <a:gd name="T45" fmla="*/ 42 h 263"/>
                <a:gd name="T46" fmla="*/ 181 w 437"/>
                <a:gd name="T47" fmla="*/ 42 h 263"/>
                <a:gd name="T48" fmla="*/ 185 w 437"/>
                <a:gd name="T49" fmla="*/ 37 h 263"/>
                <a:gd name="T50" fmla="*/ 188 w 437"/>
                <a:gd name="T51" fmla="*/ 31 h 263"/>
                <a:gd name="T52" fmla="*/ 183 w 437"/>
                <a:gd name="T53" fmla="*/ 27 h 263"/>
                <a:gd name="T54" fmla="*/ 180 w 437"/>
                <a:gd name="T55" fmla="*/ 29 h 263"/>
                <a:gd name="T56" fmla="*/ 171 w 437"/>
                <a:gd name="T57" fmla="*/ 27 h 263"/>
                <a:gd name="T58" fmla="*/ 166 w 437"/>
                <a:gd name="T59" fmla="*/ 18 h 263"/>
                <a:gd name="T60" fmla="*/ 161 w 437"/>
                <a:gd name="T61" fmla="*/ 8 h 263"/>
                <a:gd name="T62" fmla="*/ 156 w 437"/>
                <a:gd name="T63" fmla="*/ 8 h 263"/>
                <a:gd name="T64" fmla="*/ 146 w 437"/>
                <a:gd name="T65" fmla="*/ 0 h 263"/>
                <a:gd name="T66" fmla="*/ 141 w 437"/>
                <a:gd name="T67" fmla="*/ 2 h 263"/>
                <a:gd name="T68" fmla="*/ 123 w 437"/>
                <a:gd name="T69" fmla="*/ 4 h 263"/>
                <a:gd name="T70" fmla="*/ 119 w 437"/>
                <a:gd name="T71" fmla="*/ 10 h 263"/>
                <a:gd name="T72" fmla="*/ 115 w 437"/>
                <a:gd name="T73" fmla="*/ 18 h 263"/>
                <a:gd name="T74" fmla="*/ 108 w 437"/>
                <a:gd name="T75" fmla="*/ 22 h 263"/>
                <a:gd name="T76" fmla="*/ 101 w 437"/>
                <a:gd name="T77" fmla="*/ 24 h 263"/>
                <a:gd name="T78" fmla="*/ 97 w 437"/>
                <a:gd name="T79" fmla="*/ 22 h 263"/>
                <a:gd name="T80" fmla="*/ 92 w 437"/>
                <a:gd name="T81" fmla="*/ 18 h 263"/>
                <a:gd name="T82" fmla="*/ 90 w 437"/>
                <a:gd name="T83" fmla="*/ 18 h 263"/>
                <a:gd name="T84" fmla="*/ 83 w 437"/>
                <a:gd name="T85" fmla="*/ 21 h 263"/>
                <a:gd name="T86" fmla="*/ 76 w 437"/>
                <a:gd name="T87" fmla="*/ 26 h 263"/>
                <a:gd name="T88" fmla="*/ 60 w 437"/>
                <a:gd name="T89" fmla="*/ 34 h 263"/>
                <a:gd name="T90" fmla="*/ 54 w 437"/>
                <a:gd name="T91" fmla="*/ 34 h 263"/>
                <a:gd name="T92" fmla="*/ 37 w 437"/>
                <a:gd name="T93" fmla="*/ 34 h 263"/>
                <a:gd name="T94" fmla="*/ 35 w 437"/>
                <a:gd name="T95" fmla="*/ 32 h 263"/>
                <a:gd name="T96" fmla="*/ 31 w 437"/>
                <a:gd name="T97" fmla="*/ 24 h 263"/>
                <a:gd name="T98" fmla="*/ 25 w 437"/>
                <a:gd name="T99" fmla="*/ 21 h 263"/>
                <a:gd name="T100" fmla="*/ 23 w 437"/>
                <a:gd name="T101" fmla="*/ 24 h 263"/>
                <a:gd name="T102" fmla="*/ 22 w 437"/>
                <a:gd name="T103" fmla="*/ 31 h 263"/>
                <a:gd name="T104" fmla="*/ 20 w 437"/>
                <a:gd name="T105" fmla="*/ 39 h 263"/>
                <a:gd name="T106" fmla="*/ 13 w 437"/>
                <a:gd name="T107" fmla="*/ 39 h 263"/>
                <a:gd name="T108" fmla="*/ 11 w 437"/>
                <a:gd name="T109" fmla="*/ 42 h 263"/>
                <a:gd name="T110" fmla="*/ 15 w 437"/>
                <a:gd name="T111" fmla="*/ 49 h 263"/>
                <a:gd name="T112" fmla="*/ 14 w 437"/>
                <a:gd name="T113" fmla="*/ 57 h 263"/>
                <a:gd name="T114" fmla="*/ 10 w 437"/>
                <a:gd name="T115" fmla="*/ 65 h 263"/>
                <a:gd name="T116" fmla="*/ 7 w 437"/>
                <a:gd name="T117" fmla="*/ 68 h 263"/>
                <a:gd name="T118" fmla="*/ 2 w 437"/>
                <a:gd name="T119" fmla="*/ 70 h 263"/>
                <a:gd name="T120" fmla="*/ 0 w 437"/>
                <a:gd name="T121" fmla="*/ 77 h 263"/>
                <a:gd name="T122" fmla="*/ 2 w 437"/>
                <a:gd name="T123" fmla="*/ 85 h 26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37"/>
                <a:gd name="T187" fmla="*/ 0 h 263"/>
                <a:gd name="T188" fmla="*/ 437 w 437"/>
                <a:gd name="T189" fmla="*/ 263 h 263"/>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37" h="263">
                  <a:moveTo>
                    <a:pt x="2" y="167"/>
                  </a:moveTo>
                  <a:lnTo>
                    <a:pt x="16" y="178"/>
                  </a:lnTo>
                  <a:lnTo>
                    <a:pt x="14" y="185"/>
                  </a:lnTo>
                  <a:lnTo>
                    <a:pt x="18" y="196"/>
                  </a:lnTo>
                  <a:lnTo>
                    <a:pt x="29" y="196"/>
                  </a:lnTo>
                  <a:lnTo>
                    <a:pt x="73" y="238"/>
                  </a:lnTo>
                  <a:lnTo>
                    <a:pt x="86" y="241"/>
                  </a:lnTo>
                  <a:lnTo>
                    <a:pt x="122" y="263"/>
                  </a:lnTo>
                  <a:lnTo>
                    <a:pt x="138" y="250"/>
                  </a:lnTo>
                  <a:lnTo>
                    <a:pt x="163" y="252"/>
                  </a:lnTo>
                  <a:lnTo>
                    <a:pt x="172" y="257"/>
                  </a:lnTo>
                  <a:lnTo>
                    <a:pt x="190" y="250"/>
                  </a:lnTo>
                  <a:lnTo>
                    <a:pt x="229" y="234"/>
                  </a:lnTo>
                  <a:lnTo>
                    <a:pt x="274" y="227"/>
                  </a:lnTo>
                  <a:lnTo>
                    <a:pt x="293" y="230"/>
                  </a:lnTo>
                  <a:lnTo>
                    <a:pt x="299" y="241"/>
                  </a:lnTo>
                  <a:lnTo>
                    <a:pt x="315" y="223"/>
                  </a:lnTo>
                  <a:lnTo>
                    <a:pt x="336" y="216"/>
                  </a:lnTo>
                  <a:lnTo>
                    <a:pt x="355" y="213"/>
                  </a:lnTo>
                  <a:lnTo>
                    <a:pt x="390" y="178"/>
                  </a:lnTo>
                  <a:lnTo>
                    <a:pt x="399" y="158"/>
                  </a:lnTo>
                  <a:lnTo>
                    <a:pt x="403" y="117"/>
                  </a:lnTo>
                  <a:lnTo>
                    <a:pt x="407" y="84"/>
                  </a:lnTo>
                  <a:lnTo>
                    <a:pt x="421" y="83"/>
                  </a:lnTo>
                  <a:lnTo>
                    <a:pt x="431" y="71"/>
                  </a:lnTo>
                  <a:lnTo>
                    <a:pt x="437" y="61"/>
                  </a:lnTo>
                  <a:lnTo>
                    <a:pt x="424" y="52"/>
                  </a:lnTo>
                  <a:lnTo>
                    <a:pt x="417" y="56"/>
                  </a:lnTo>
                  <a:lnTo>
                    <a:pt x="397" y="52"/>
                  </a:lnTo>
                  <a:lnTo>
                    <a:pt x="385" y="36"/>
                  </a:lnTo>
                  <a:lnTo>
                    <a:pt x="374" y="16"/>
                  </a:lnTo>
                  <a:lnTo>
                    <a:pt x="361" y="16"/>
                  </a:lnTo>
                  <a:lnTo>
                    <a:pt x="340" y="0"/>
                  </a:lnTo>
                  <a:lnTo>
                    <a:pt x="328" y="2"/>
                  </a:lnTo>
                  <a:lnTo>
                    <a:pt x="286" y="7"/>
                  </a:lnTo>
                  <a:lnTo>
                    <a:pt x="277" y="20"/>
                  </a:lnTo>
                  <a:lnTo>
                    <a:pt x="266" y="34"/>
                  </a:lnTo>
                  <a:lnTo>
                    <a:pt x="250" y="43"/>
                  </a:lnTo>
                  <a:lnTo>
                    <a:pt x="236" y="46"/>
                  </a:lnTo>
                  <a:lnTo>
                    <a:pt x="224" y="43"/>
                  </a:lnTo>
                  <a:lnTo>
                    <a:pt x="215" y="36"/>
                  </a:lnTo>
                  <a:lnTo>
                    <a:pt x="208" y="34"/>
                  </a:lnTo>
                  <a:lnTo>
                    <a:pt x="194" y="41"/>
                  </a:lnTo>
                  <a:lnTo>
                    <a:pt x="177" y="50"/>
                  </a:lnTo>
                  <a:lnTo>
                    <a:pt x="140" y="65"/>
                  </a:lnTo>
                  <a:lnTo>
                    <a:pt x="125" y="67"/>
                  </a:lnTo>
                  <a:lnTo>
                    <a:pt x="86" y="65"/>
                  </a:lnTo>
                  <a:lnTo>
                    <a:pt x="81" y="63"/>
                  </a:lnTo>
                  <a:lnTo>
                    <a:pt x="71" y="48"/>
                  </a:lnTo>
                  <a:lnTo>
                    <a:pt x="58" y="41"/>
                  </a:lnTo>
                  <a:lnTo>
                    <a:pt x="54" y="46"/>
                  </a:lnTo>
                  <a:lnTo>
                    <a:pt x="52" y="61"/>
                  </a:lnTo>
                  <a:lnTo>
                    <a:pt x="45" y="77"/>
                  </a:lnTo>
                  <a:lnTo>
                    <a:pt x="31" y="77"/>
                  </a:lnTo>
                  <a:lnTo>
                    <a:pt x="27" y="81"/>
                  </a:lnTo>
                  <a:lnTo>
                    <a:pt x="34" y="97"/>
                  </a:lnTo>
                  <a:lnTo>
                    <a:pt x="32" y="112"/>
                  </a:lnTo>
                  <a:lnTo>
                    <a:pt x="23" y="127"/>
                  </a:lnTo>
                  <a:lnTo>
                    <a:pt x="16" y="133"/>
                  </a:lnTo>
                  <a:lnTo>
                    <a:pt x="4" y="138"/>
                  </a:lnTo>
                  <a:lnTo>
                    <a:pt x="0" y="150"/>
                  </a:lnTo>
                  <a:lnTo>
                    <a:pt x="2" y="167"/>
                  </a:lnTo>
                  <a:close/>
                </a:path>
              </a:pathLst>
            </a:custGeom>
            <a:solidFill>
              <a:srgbClr val="FFFFFF"/>
            </a:solidFill>
            <a:ln w="1270" cap="rnd">
              <a:solidFill>
                <a:srgbClr val="333333"/>
              </a:solidFill>
              <a:round/>
              <a:headEnd/>
              <a:tailEnd/>
            </a:ln>
          </p:spPr>
          <p:txBody>
            <a:bodyPr/>
            <a:lstStyle/>
            <a:p>
              <a:endParaRPr lang="de-DE"/>
            </a:p>
          </p:txBody>
        </p:sp>
        <p:grpSp>
          <p:nvGrpSpPr>
            <p:cNvPr id="5" name="Group 733"/>
            <p:cNvGrpSpPr>
              <a:grpSpLocks/>
            </p:cNvGrpSpPr>
            <p:nvPr/>
          </p:nvGrpSpPr>
          <p:grpSpPr bwMode="auto">
            <a:xfrm>
              <a:off x="1133" y="1372"/>
              <a:ext cx="401" cy="569"/>
              <a:chOff x="2681" y="1682"/>
              <a:chExt cx="583" cy="746"/>
            </a:xfrm>
          </p:grpSpPr>
          <p:sp>
            <p:nvSpPr>
              <p:cNvPr id="17485" name="Freeform 734"/>
              <p:cNvSpPr>
                <a:spLocks/>
              </p:cNvSpPr>
              <p:nvPr/>
            </p:nvSpPr>
            <p:spPr bwMode="auto">
              <a:xfrm>
                <a:off x="2681" y="1682"/>
                <a:ext cx="583" cy="746"/>
              </a:xfrm>
              <a:custGeom>
                <a:avLst/>
                <a:gdLst>
                  <a:gd name="T0" fmla="*/ 273 w 533"/>
                  <a:gd name="T1" fmla="*/ 19 h 711"/>
                  <a:gd name="T2" fmla="*/ 281 w 533"/>
                  <a:gd name="T3" fmla="*/ 58 h 711"/>
                  <a:gd name="T4" fmla="*/ 277 w 533"/>
                  <a:gd name="T5" fmla="*/ 87 h 711"/>
                  <a:gd name="T6" fmla="*/ 315 w 533"/>
                  <a:gd name="T7" fmla="*/ 128 h 711"/>
                  <a:gd name="T8" fmla="*/ 257 w 533"/>
                  <a:gd name="T9" fmla="*/ 115 h 711"/>
                  <a:gd name="T10" fmla="*/ 213 w 533"/>
                  <a:gd name="T11" fmla="*/ 147 h 711"/>
                  <a:gd name="T12" fmla="*/ 184 w 533"/>
                  <a:gd name="T13" fmla="*/ 120 h 711"/>
                  <a:gd name="T14" fmla="*/ 128 w 533"/>
                  <a:gd name="T15" fmla="*/ 147 h 711"/>
                  <a:gd name="T16" fmla="*/ 139 w 533"/>
                  <a:gd name="T17" fmla="*/ 188 h 711"/>
                  <a:gd name="T18" fmla="*/ 110 w 533"/>
                  <a:gd name="T19" fmla="*/ 211 h 711"/>
                  <a:gd name="T20" fmla="*/ 116 w 533"/>
                  <a:gd name="T21" fmla="*/ 251 h 711"/>
                  <a:gd name="T22" fmla="*/ 78 w 533"/>
                  <a:gd name="T23" fmla="*/ 292 h 711"/>
                  <a:gd name="T24" fmla="*/ 38 w 533"/>
                  <a:gd name="T25" fmla="*/ 327 h 711"/>
                  <a:gd name="T26" fmla="*/ 26 w 533"/>
                  <a:gd name="T27" fmla="*/ 392 h 711"/>
                  <a:gd name="T28" fmla="*/ 22 w 533"/>
                  <a:gd name="T29" fmla="*/ 421 h 711"/>
                  <a:gd name="T30" fmla="*/ 2 w 533"/>
                  <a:gd name="T31" fmla="*/ 479 h 711"/>
                  <a:gd name="T32" fmla="*/ 26 w 533"/>
                  <a:gd name="T33" fmla="*/ 510 h 711"/>
                  <a:gd name="T34" fmla="*/ 0 w 533"/>
                  <a:gd name="T35" fmla="*/ 546 h 711"/>
                  <a:gd name="T36" fmla="*/ 38 w 533"/>
                  <a:gd name="T37" fmla="*/ 587 h 711"/>
                  <a:gd name="T38" fmla="*/ 109 w 533"/>
                  <a:gd name="T39" fmla="*/ 595 h 711"/>
                  <a:gd name="T40" fmla="*/ 123 w 533"/>
                  <a:gd name="T41" fmla="*/ 624 h 711"/>
                  <a:gd name="T42" fmla="*/ 89 w 533"/>
                  <a:gd name="T43" fmla="*/ 664 h 711"/>
                  <a:gd name="T44" fmla="*/ 60 w 533"/>
                  <a:gd name="T45" fmla="*/ 730 h 711"/>
                  <a:gd name="T46" fmla="*/ 98 w 533"/>
                  <a:gd name="T47" fmla="*/ 769 h 711"/>
                  <a:gd name="T48" fmla="*/ 135 w 533"/>
                  <a:gd name="T49" fmla="*/ 754 h 711"/>
                  <a:gd name="T50" fmla="*/ 168 w 533"/>
                  <a:gd name="T51" fmla="*/ 766 h 711"/>
                  <a:gd name="T52" fmla="*/ 201 w 533"/>
                  <a:gd name="T53" fmla="*/ 792 h 711"/>
                  <a:gd name="T54" fmla="*/ 267 w 533"/>
                  <a:gd name="T55" fmla="*/ 801 h 711"/>
                  <a:gd name="T56" fmla="*/ 311 w 533"/>
                  <a:gd name="T57" fmla="*/ 807 h 711"/>
                  <a:gd name="T58" fmla="*/ 377 w 533"/>
                  <a:gd name="T59" fmla="*/ 807 h 711"/>
                  <a:gd name="T60" fmla="*/ 419 w 533"/>
                  <a:gd name="T61" fmla="*/ 803 h 711"/>
                  <a:gd name="T62" fmla="*/ 465 w 533"/>
                  <a:gd name="T63" fmla="*/ 803 h 711"/>
                  <a:gd name="T64" fmla="*/ 520 w 533"/>
                  <a:gd name="T65" fmla="*/ 814 h 711"/>
                  <a:gd name="T66" fmla="*/ 508 w 533"/>
                  <a:gd name="T67" fmla="*/ 779 h 711"/>
                  <a:gd name="T68" fmla="*/ 587 w 533"/>
                  <a:gd name="T69" fmla="*/ 711 h 711"/>
                  <a:gd name="T70" fmla="*/ 548 w 533"/>
                  <a:gd name="T71" fmla="*/ 680 h 711"/>
                  <a:gd name="T72" fmla="*/ 473 w 533"/>
                  <a:gd name="T73" fmla="*/ 613 h 711"/>
                  <a:gd name="T74" fmla="*/ 452 w 533"/>
                  <a:gd name="T75" fmla="*/ 554 h 711"/>
                  <a:gd name="T76" fmla="*/ 479 w 533"/>
                  <a:gd name="T77" fmla="*/ 539 h 711"/>
                  <a:gd name="T78" fmla="*/ 630 w 533"/>
                  <a:gd name="T79" fmla="*/ 479 h 711"/>
                  <a:gd name="T80" fmla="*/ 685 w 533"/>
                  <a:gd name="T81" fmla="*/ 476 h 711"/>
                  <a:gd name="T82" fmla="*/ 698 w 533"/>
                  <a:gd name="T83" fmla="*/ 435 h 711"/>
                  <a:gd name="T84" fmla="*/ 681 w 533"/>
                  <a:gd name="T85" fmla="*/ 360 h 711"/>
                  <a:gd name="T86" fmla="*/ 671 w 533"/>
                  <a:gd name="T87" fmla="*/ 307 h 711"/>
                  <a:gd name="T88" fmla="*/ 652 w 533"/>
                  <a:gd name="T89" fmla="*/ 249 h 711"/>
                  <a:gd name="T90" fmla="*/ 623 w 533"/>
                  <a:gd name="T91" fmla="*/ 156 h 711"/>
                  <a:gd name="T92" fmla="*/ 563 w 533"/>
                  <a:gd name="T93" fmla="*/ 102 h 711"/>
                  <a:gd name="T94" fmla="*/ 515 w 533"/>
                  <a:gd name="T95" fmla="*/ 99 h 711"/>
                  <a:gd name="T96" fmla="*/ 434 w 533"/>
                  <a:gd name="T97" fmla="*/ 127 h 711"/>
                  <a:gd name="T98" fmla="*/ 429 w 533"/>
                  <a:gd name="T99" fmla="*/ 104 h 711"/>
                  <a:gd name="T100" fmla="*/ 387 w 533"/>
                  <a:gd name="T101" fmla="*/ 70 h 711"/>
                  <a:gd name="T102" fmla="*/ 354 w 533"/>
                  <a:gd name="T103" fmla="*/ 19 h 711"/>
                  <a:gd name="T104" fmla="*/ 306 w 533"/>
                  <a:gd name="T105" fmla="*/ 2 h 71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33"/>
                  <a:gd name="T160" fmla="*/ 0 h 711"/>
                  <a:gd name="T161" fmla="*/ 533 w 533"/>
                  <a:gd name="T162" fmla="*/ 711 h 71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33" h="711">
                    <a:moveTo>
                      <a:pt x="221" y="0"/>
                    </a:moveTo>
                    <a:lnTo>
                      <a:pt x="209" y="7"/>
                    </a:lnTo>
                    <a:lnTo>
                      <a:pt x="209" y="16"/>
                    </a:lnTo>
                    <a:lnTo>
                      <a:pt x="211" y="23"/>
                    </a:lnTo>
                    <a:lnTo>
                      <a:pt x="213" y="34"/>
                    </a:lnTo>
                    <a:lnTo>
                      <a:pt x="215" y="50"/>
                    </a:lnTo>
                    <a:lnTo>
                      <a:pt x="209" y="56"/>
                    </a:lnTo>
                    <a:lnTo>
                      <a:pt x="209" y="65"/>
                    </a:lnTo>
                    <a:lnTo>
                      <a:pt x="211" y="75"/>
                    </a:lnTo>
                    <a:lnTo>
                      <a:pt x="227" y="88"/>
                    </a:lnTo>
                    <a:lnTo>
                      <a:pt x="236" y="90"/>
                    </a:lnTo>
                    <a:lnTo>
                      <a:pt x="240" y="111"/>
                    </a:lnTo>
                    <a:lnTo>
                      <a:pt x="219" y="106"/>
                    </a:lnTo>
                    <a:lnTo>
                      <a:pt x="206" y="95"/>
                    </a:lnTo>
                    <a:lnTo>
                      <a:pt x="197" y="100"/>
                    </a:lnTo>
                    <a:lnTo>
                      <a:pt x="179" y="122"/>
                    </a:lnTo>
                    <a:lnTo>
                      <a:pt x="172" y="129"/>
                    </a:lnTo>
                    <a:lnTo>
                      <a:pt x="163" y="127"/>
                    </a:lnTo>
                    <a:lnTo>
                      <a:pt x="162" y="117"/>
                    </a:lnTo>
                    <a:lnTo>
                      <a:pt x="156" y="110"/>
                    </a:lnTo>
                    <a:lnTo>
                      <a:pt x="141" y="104"/>
                    </a:lnTo>
                    <a:lnTo>
                      <a:pt x="118" y="104"/>
                    </a:lnTo>
                    <a:lnTo>
                      <a:pt x="110" y="113"/>
                    </a:lnTo>
                    <a:lnTo>
                      <a:pt x="98" y="127"/>
                    </a:lnTo>
                    <a:lnTo>
                      <a:pt x="108" y="136"/>
                    </a:lnTo>
                    <a:lnTo>
                      <a:pt x="108" y="154"/>
                    </a:lnTo>
                    <a:lnTo>
                      <a:pt x="106" y="163"/>
                    </a:lnTo>
                    <a:lnTo>
                      <a:pt x="102" y="171"/>
                    </a:lnTo>
                    <a:lnTo>
                      <a:pt x="89" y="181"/>
                    </a:lnTo>
                    <a:lnTo>
                      <a:pt x="84" y="183"/>
                    </a:lnTo>
                    <a:lnTo>
                      <a:pt x="86" y="196"/>
                    </a:lnTo>
                    <a:lnTo>
                      <a:pt x="93" y="206"/>
                    </a:lnTo>
                    <a:lnTo>
                      <a:pt x="89" y="217"/>
                    </a:lnTo>
                    <a:lnTo>
                      <a:pt x="79" y="231"/>
                    </a:lnTo>
                    <a:lnTo>
                      <a:pt x="68" y="244"/>
                    </a:lnTo>
                    <a:lnTo>
                      <a:pt x="59" y="253"/>
                    </a:lnTo>
                    <a:lnTo>
                      <a:pt x="46" y="264"/>
                    </a:lnTo>
                    <a:lnTo>
                      <a:pt x="37" y="267"/>
                    </a:lnTo>
                    <a:lnTo>
                      <a:pt x="29" y="283"/>
                    </a:lnTo>
                    <a:lnTo>
                      <a:pt x="27" y="305"/>
                    </a:lnTo>
                    <a:lnTo>
                      <a:pt x="20" y="319"/>
                    </a:lnTo>
                    <a:lnTo>
                      <a:pt x="20" y="339"/>
                    </a:lnTo>
                    <a:lnTo>
                      <a:pt x="12" y="348"/>
                    </a:lnTo>
                    <a:lnTo>
                      <a:pt x="9" y="354"/>
                    </a:lnTo>
                    <a:lnTo>
                      <a:pt x="16" y="364"/>
                    </a:lnTo>
                    <a:lnTo>
                      <a:pt x="20" y="379"/>
                    </a:lnTo>
                    <a:lnTo>
                      <a:pt x="29" y="393"/>
                    </a:lnTo>
                    <a:lnTo>
                      <a:pt x="2" y="416"/>
                    </a:lnTo>
                    <a:lnTo>
                      <a:pt x="7" y="429"/>
                    </a:lnTo>
                    <a:lnTo>
                      <a:pt x="18" y="438"/>
                    </a:lnTo>
                    <a:lnTo>
                      <a:pt x="20" y="441"/>
                    </a:lnTo>
                    <a:lnTo>
                      <a:pt x="20" y="450"/>
                    </a:lnTo>
                    <a:lnTo>
                      <a:pt x="6" y="459"/>
                    </a:lnTo>
                    <a:lnTo>
                      <a:pt x="0" y="473"/>
                    </a:lnTo>
                    <a:lnTo>
                      <a:pt x="6" y="490"/>
                    </a:lnTo>
                    <a:lnTo>
                      <a:pt x="14" y="502"/>
                    </a:lnTo>
                    <a:lnTo>
                      <a:pt x="29" y="508"/>
                    </a:lnTo>
                    <a:lnTo>
                      <a:pt x="48" y="511"/>
                    </a:lnTo>
                    <a:lnTo>
                      <a:pt x="68" y="513"/>
                    </a:lnTo>
                    <a:lnTo>
                      <a:pt x="83" y="515"/>
                    </a:lnTo>
                    <a:lnTo>
                      <a:pt x="95" y="524"/>
                    </a:lnTo>
                    <a:lnTo>
                      <a:pt x="106" y="533"/>
                    </a:lnTo>
                    <a:lnTo>
                      <a:pt x="93" y="540"/>
                    </a:lnTo>
                    <a:lnTo>
                      <a:pt x="81" y="552"/>
                    </a:lnTo>
                    <a:lnTo>
                      <a:pt x="70" y="562"/>
                    </a:lnTo>
                    <a:lnTo>
                      <a:pt x="68" y="575"/>
                    </a:lnTo>
                    <a:lnTo>
                      <a:pt x="61" y="603"/>
                    </a:lnTo>
                    <a:lnTo>
                      <a:pt x="52" y="620"/>
                    </a:lnTo>
                    <a:lnTo>
                      <a:pt x="46" y="632"/>
                    </a:lnTo>
                    <a:lnTo>
                      <a:pt x="61" y="653"/>
                    </a:lnTo>
                    <a:lnTo>
                      <a:pt x="66" y="659"/>
                    </a:lnTo>
                    <a:lnTo>
                      <a:pt x="75" y="666"/>
                    </a:lnTo>
                    <a:lnTo>
                      <a:pt x="84" y="665"/>
                    </a:lnTo>
                    <a:lnTo>
                      <a:pt x="97" y="659"/>
                    </a:lnTo>
                    <a:lnTo>
                      <a:pt x="102" y="653"/>
                    </a:lnTo>
                    <a:lnTo>
                      <a:pt x="104" y="649"/>
                    </a:lnTo>
                    <a:lnTo>
                      <a:pt x="122" y="653"/>
                    </a:lnTo>
                    <a:lnTo>
                      <a:pt x="129" y="663"/>
                    </a:lnTo>
                    <a:lnTo>
                      <a:pt x="135" y="674"/>
                    </a:lnTo>
                    <a:lnTo>
                      <a:pt x="143" y="684"/>
                    </a:lnTo>
                    <a:lnTo>
                      <a:pt x="154" y="686"/>
                    </a:lnTo>
                    <a:lnTo>
                      <a:pt x="177" y="684"/>
                    </a:lnTo>
                    <a:lnTo>
                      <a:pt x="188" y="682"/>
                    </a:lnTo>
                    <a:lnTo>
                      <a:pt x="204" y="693"/>
                    </a:lnTo>
                    <a:lnTo>
                      <a:pt x="216" y="688"/>
                    </a:lnTo>
                    <a:lnTo>
                      <a:pt x="228" y="691"/>
                    </a:lnTo>
                    <a:lnTo>
                      <a:pt x="238" y="699"/>
                    </a:lnTo>
                    <a:lnTo>
                      <a:pt x="257" y="691"/>
                    </a:lnTo>
                    <a:lnTo>
                      <a:pt x="275" y="691"/>
                    </a:lnTo>
                    <a:lnTo>
                      <a:pt x="288" y="699"/>
                    </a:lnTo>
                    <a:lnTo>
                      <a:pt x="298" y="703"/>
                    </a:lnTo>
                    <a:lnTo>
                      <a:pt x="309" y="695"/>
                    </a:lnTo>
                    <a:lnTo>
                      <a:pt x="320" y="695"/>
                    </a:lnTo>
                    <a:lnTo>
                      <a:pt x="340" y="691"/>
                    </a:lnTo>
                    <a:lnTo>
                      <a:pt x="354" y="699"/>
                    </a:lnTo>
                    <a:lnTo>
                      <a:pt x="356" y="695"/>
                    </a:lnTo>
                    <a:lnTo>
                      <a:pt x="370" y="705"/>
                    </a:lnTo>
                    <a:lnTo>
                      <a:pt x="383" y="711"/>
                    </a:lnTo>
                    <a:lnTo>
                      <a:pt x="397" y="705"/>
                    </a:lnTo>
                    <a:lnTo>
                      <a:pt x="399" y="695"/>
                    </a:lnTo>
                    <a:lnTo>
                      <a:pt x="390" y="682"/>
                    </a:lnTo>
                    <a:lnTo>
                      <a:pt x="388" y="674"/>
                    </a:lnTo>
                    <a:lnTo>
                      <a:pt x="383" y="651"/>
                    </a:lnTo>
                    <a:lnTo>
                      <a:pt x="436" y="616"/>
                    </a:lnTo>
                    <a:lnTo>
                      <a:pt x="449" y="616"/>
                    </a:lnTo>
                    <a:lnTo>
                      <a:pt x="452" y="611"/>
                    </a:lnTo>
                    <a:lnTo>
                      <a:pt x="433" y="604"/>
                    </a:lnTo>
                    <a:lnTo>
                      <a:pt x="419" y="589"/>
                    </a:lnTo>
                    <a:lnTo>
                      <a:pt x="385" y="559"/>
                    </a:lnTo>
                    <a:lnTo>
                      <a:pt x="381" y="535"/>
                    </a:lnTo>
                    <a:lnTo>
                      <a:pt x="361" y="531"/>
                    </a:lnTo>
                    <a:lnTo>
                      <a:pt x="359" y="508"/>
                    </a:lnTo>
                    <a:lnTo>
                      <a:pt x="355" y="488"/>
                    </a:lnTo>
                    <a:lnTo>
                      <a:pt x="346" y="479"/>
                    </a:lnTo>
                    <a:lnTo>
                      <a:pt x="352" y="470"/>
                    </a:lnTo>
                    <a:lnTo>
                      <a:pt x="356" y="465"/>
                    </a:lnTo>
                    <a:lnTo>
                      <a:pt x="366" y="467"/>
                    </a:lnTo>
                    <a:lnTo>
                      <a:pt x="398" y="457"/>
                    </a:lnTo>
                    <a:lnTo>
                      <a:pt x="467" y="422"/>
                    </a:lnTo>
                    <a:lnTo>
                      <a:pt x="482" y="416"/>
                    </a:lnTo>
                    <a:lnTo>
                      <a:pt x="496" y="406"/>
                    </a:lnTo>
                    <a:lnTo>
                      <a:pt x="508" y="419"/>
                    </a:lnTo>
                    <a:lnTo>
                      <a:pt x="523" y="413"/>
                    </a:lnTo>
                    <a:lnTo>
                      <a:pt x="527" y="397"/>
                    </a:lnTo>
                    <a:lnTo>
                      <a:pt x="526" y="388"/>
                    </a:lnTo>
                    <a:lnTo>
                      <a:pt x="533" y="377"/>
                    </a:lnTo>
                    <a:lnTo>
                      <a:pt x="524" y="365"/>
                    </a:lnTo>
                    <a:lnTo>
                      <a:pt x="515" y="343"/>
                    </a:lnTo>
                    <a:lnTo>
                      <a:pt x="521" y="312"/>
                    </a:lnTo>
                    <a:lnTo>
                      <a:pt x="511" y="296"/>
                    </a:lnTo>
                    <a:lnTo>
                      <a:pt x="507" y="281"/>
                    </a:lnTo>
                    <a:lnTo>
                      <a:pt x="512" y="266"/>
                    </a:lnTo>
                    <a:lnTo>
                      <a:pt x="509" y="253"/>
                    </a:lnTo>
                    <a:lnTo>
                      <a:pt x="487" y="230"/>
                    </a:lnTo>
                    <a:lnTo>
                      <a:pt x="498" y="215"/>
                    </a:lnTo>
                    <a:lnTo>
                      <a:pt x="498" y="190"/>
                    </a:lnTo>
                    <a:lnTo>
                      <a:pt x="500" y="161"/>
                    </a:lnTo>
                    <a:lnTo>
                      <a:pt x="476" y="135"/>
                    </a:lnTo>
                    <a:lnTo>
                      <a:pt x="465" y="119"/>
                    </a:lnTo>
                    <a:lnTo>
                      <a:pt x="452" y="106"/>
                    </a:lnTo>
                    <a:lnTo>
                      <a:pt x="431" y="88"/>
                    </a:lnTo>
                    <a:lnTo>
                      <a:pt x="417" y="79"/>
                    </a:lnTo>
                    <a:lnTo>
                      <a:pt x="408" y="77"/>
                    </a:lnTo>
                    <a:lnTo>
                      <a:pt x="394" y="86"/>
                    </a:lnTo>
                    <a:lnTo>
                      <a:pt x="384" y="92"/>
                    </a:lnTo>
                    <a:lnTo>
                      <a:pt x="354" y="115"/>
                    </a:lnTo>
                    <a:lnTo>
                      <a:pt x="332" y="110"/>
                    </a:lnTo>
                    <a:lnTo>
                      <a:pt x="323" y="110"/>
                    </a:lnTo>
                    <a:lnTo>
                      <a:pt x="323" y="102"/>
                    </a:lnTo>
                    <a:lnTo>
                      <a:pt x="327" y="90"/>
                    </a:lnTo>
                    <a:lnTo>
                      <a:pt x="332" y="81"/>
                    </a:lnTo>
                    <a:lnTo>
                      <a:pt x="304" y="63"/>
                    </a:lnTo>
                    <a:lnTo>
                      <a:pt x="296" y="61"/>
                    </a:lnTo>
                    <a:lnTo>
                      <a:pt x="282" y="50"/>
                    </a:lnTo>
                    <a:lnTo>
                      <a:pt x="277" y="29"/>
                    </a:lnTo>
                    <a:lnTo>
                      <a:pt x="271" y="16"/>
                    </a:lnTo>
                    <a:lnTo>
                      <a:pt x="261" y="18"/>
                    </a:lnTo>
                    <a:lnTo>
                      <a:pt x="250" y="4"/>
                    </a:lnTo>
                    <a:lnTo>
                      <a:pt x="234" y="2"/>
                    </a:lnTo>
                    <a:lnTo>
                      <a:pt x="221" y="0"/>
                    </a:lnTo>
                    <a:close/>
                  </a:path>
                </a:pathLst>
              </a:custGeom>
              <a:solidFill>
                <a:srgbClr val="666699"/>
              </a:solidFill>
              <a:ln w="3175" cap="rnd">
                <a:solidFill>
                  <a:srgbClr val="333333"/>
                </a:solidFill>
                <a:round/>
                <a:headEnd/>
                <a:tailEnd/>
              </a:ln>
            </p:spPr>
            <p:txBody>
              <a:bodyPr/>
              <a:lstStyle/>
              <a:p>
                <a:endParaRPr lang="de-DE"/>
              </a:p>
            </p:txBody>
          </p:sp>
          <p:sp>
            <p:nvSpPr>
              <p:cNvPr id="17486" name="Freeform 735"/>
              <p:cNvSpPr>
                <a:spLocks/>
              </p:cNvSpPr>
              <p:nvPr/>
            </p:nvSpPr>
            <p:spPr bwMode="auto">
              <a:xfrm>
                <a:off x="3175" y="1752"/>
                <a:ext cx="28" cy="24"/>
              </a:xfrm>
              <a:custGeom>
                <a:avLst/>
                <a:gdLst>
                  <a:gd name="T0" fmla="*/ 2 w 25"/>
                  <a:gd name="T1" fmla="*/ 0 h 23"/>
                  <a:gd name="T2" fmla="*/ 0 w 25"/>
                  <a:gd name="T3" fmla="*/ 4 h 23"/>
                  <a:gd name="T4" fmla="*/ 2 w 25"/>
                  <a:gd name="T5" fmla="*/ 19 h 23"/>
                  <a:gd name="T6" fmla="*/ 21 w 25"/>
                  <a:gd name="T7" fmla="*/ 26 h 23"/>
                  <a:gd name="T8" fmla="*/ 35 w 25"/>
                  <a:gd name="T9" fmla="*/ 17 h 23"/>
                  <a:gd name="T10" fmla="*/ 2 w 25"/>
                  <a:gd name="T11" fmla="*/ 0 h 23"/>
                  <a:gd name="T12" fmla="*/ 0 60000 65536"/>
                  <a:gd name="T13" fmla="*/ 0 60000 65536"/>
                  <a:gd name="T14" fmla="*/ 0 60000 65536"/>
                  <a:gd name="T15" fmla="*/ 0 60000 65536"/>
                  <a:gd name="T16" fmla="*/ 0 60000 65536"/>
                  <a:gd name="T17" fmla="*/ 0 60000 65536"/>
                  <a:gd name="T18" fmla="*/ 0 w 25"/>
                  <a:gd name="T19" fmla="*/ 0 h 23"/>
                  <a:gd name="T20" fmla="*/ 25 w 25"/>
                  <a:gd name="T21" fmla="*/ 23 h 23"/>
                </a:gdLst>
                <a:ahLst/>
                <a:cxnLst>
                  <a:cxn ang="T12">
                    <a:pos x="T0" y="T1"/>
                  </a:cxn>
                  <a:cxn ang="T13">
                    <a:pos x="T2" y="T3"/>
                  </a:cxn>
                  <a:cxn ang="T14">
                    <a:pos x="T4" y="T5"/>
                  </a:cxn>
                  <a:cxn ang="T15">
                    <a:pos x="T6" y="T7"/>
                  </a:cxn>
                  <a:cxn ang="T16">
                    <a:pos x="T8" y="T9"/>
                  </a:cxn>
                  <a:cxn ang="T17">
                    <a:pos x="T10" y="T11"/>
                  </a:cxn>
                </a:cxnLst>
                <a:rect l="T18" t="T19" r="T20" b="T21"/>
                <a:pathLst>
                  <a:path w="25" h="23">
                    <a:moveTo>
                      <a:pt x="2" y="0"/>
                    </a:moveTo>
                    <a:lnTo>
                      <a:pt x="0" y="4"/>
                    </a:lnTo>
                    <a:lnTo>
                      <a:pt x="2" y="16"/>
                    </a:lnTo>
                    <a:lnTo>
                      <a:pt x="15" y="23"/>
                    </a:lnTo>
                    <a:lnTo>
                      <a:pt x="25" y="14"/>
                    </a:lnTo>
                    <a:lnTo>
                      <a:pt x="2" y="0"/>
                    </a:lnTo>
                    <a:close/>
                  </a:path>
                </a:pathLst>
              </a:custGeom>
              <a:solidFill>
                <a:srgbClr val="666699"/>
              </a:solidFill>
              <a:ln w="3175" cap="rnd">
                <a:solidFill>
                  <a:srgbClr val="333333"/>
                </a:solidFill>
                <a:round/>
                <a:headEnd/>
                <a:tailEnd/>
              </a:ln>
            </p:spPr>
            <p:txBody>
              <a:bodyPr/>
              <a:lstStyle/>
              <a:p>
                <a:endParaRPr lang="de-DE"/>
              </a:p>
            </p:txBody>
          </p:sp>
        </p:grpSp>
        <p:sp>
          <p:nvSpPr>
            <p:cNvPr id="17450" name="Freeform 736"/>
            <p:cNvSpPr>
              <a:spLocks/>
            </p:cNvSpPr>
            <p:nvPr/>
          </p:nvSpPr>
          <p:spPr bwMode="auto">
            <a:xfrm>
              <a:off x="1395" y="1696"/>
              <a:ext cx="314" cy="185"/>
            </a:xfrm>
            <a:custGeom>
              <a:avLst/>
              <a:gdLst>
                <a:gd name="T0" fmla="*/ 44 w 418"/>
                <a:gd name="T1" fmla="*/ 116 h 229"/>
                <a:gd name="T2" fmla="*/ 42 w 418"/>
                <a:gd name="T3" fmla="*/ 109 h 229"/>
                <a:gd name="T4" fmla="*/ 37 w 418"/>
                <a:gd name="T5" fmla="*/ 106 h 229"/>
                <a:gd name="T6" fmla="*/ 17 w 418"/>
                <a:gd name="T7" fmla="*/ 82 h 229"/>
                <a:gd name="T8" fmla="*/ 15 w 418"/>
                <a:gd name="T9" fmla="*/ 69 h 229"/>
                <a:gd name="T10" fmla="*/ 6 w 418"/>
                <a:gd name="T11" fmla="*/ 67 h 229"/>
                <a:gd name="T12" fmla="*/ 6 w 418"/>
                <a:gd name="T13" fmla="*/ 56 h 229"/>
                <a:gd name="T14" fmla="*/ 3 w 418"/>
                <a:gd name="T15" fmla="*/ 45 h 229"/>
                <a:gd name="T16" fmla="*/ 0 w 418"/>
                <a:gd name="T17" fmla="*/ 39 h 229"/>
                <a:gd name="T18" fmla="*/ 2 w 418"/>
                <a:gd name="T19" fmla="*/ 32 h 229"/>
                <a:gd name="T20" fmla="*/ 8 w 418"/>
                <a:gd name="T21" fmla="*/ 32 h 229"/>
                <a:gd name="T22" fmla="*/ 20 w 418"/>
                <a:gd name="T23" fmla="*/ 29 h 229"/>
                <a:gd name="T24" fmla="*/ 56 w 418"/>
                <a:gd name="T25" fmla="*/ 6 h 229"/>
                <a:gd name="T26" fmla="*/ 63 w 418"/>
                <a:gd name="T27" fmla="*/ 0 h 229"/>
                <a:gd name="T28" fmla="*/ 68 w 418"/>
                <a:gd name="T29" fmla="*/ 7 h 229"/>
                <a:gd name="T30" fmla="*/ 76 w 418"/>
                <a:gd name="T31" fmla="*/ 3 h 229"/>
                <a:gd name="T32" fmla="*/ 83 w 418"/>
                <a:gd name="T33" fmla="*/ 4 h 229"/>
                <a:gd name="T34" fmla="*/ 87 w 418"/>
                <a:gd name="T35" fmla="*/ 8 h 229"/>
                <a:gd name="T36" fmla="*/ 87 w 418"/>
                <a:gd name="T37" fmla="*/ 18 h 229"/>
                <a:gd name="T38" fmla="*/ 100 w 418"/>
                <a:gd name="T39" fmla="*/ 29 h 229"/>
                <a:gd name="T40" fmla="*/ 101 w 418"/>
                <a:gd name="T41" fmla="*/ 36 h 229"/>
                <a:gd name="T42" fmla="*/ 105 w 418"/>
                <a:gd name="T43" fmla="*/ 44 h 229"/>
                <a:gd name="T44" fmla="*/ 109 w 418"/>
                <a:gd name="T45" fmla="*/ 48 h 229"/>
                <a:gd name="T46" fmla="*/ 111 w 418"/>
                <a:gd name="T47" fmla="*/ 44 h 229"/>
                <a:gd name="T48" fmla="*/ 120 w 418"/>
                <a:gd name="T49" fmla="*/ 38 h 229"/>
                <a:gd name="T50" fmla="*/ 124 w 418"/>
                <a:gd name="T51" fmla="*/ 39 h 229"/>
                <a:gd name="T52" fmla="*/ 135 w 418"/>
                <a:gd name="T53" fmla="*/ 55 h 229"/>
                <a:gd name="T54" fmla="*/ 138 w 418"/>
                <a:gd name="T55" fmla="*/ 54 h 229"/>
                <a:gd name="T56" fmla="*/ 150 w 418"/>
                <a:gd name="T57" fmla="*/ 63 h 229"/>
                <a:gd name="T58" fmla="*/ 168 w 418"/>
                <a:gd name="T59" fmla="*/ 62 h 229"/>
                <a:gd name="T60" fmla="*/ 177 w 418"/>
                <a:gd name="T61" fmla="*/ 69 h 229"/>
                <a:gd name="T62" fmla="*/ 158 w 418"/>
                <a:gd name="T63" fmla="*/ 83 h 229"/>
                <a:gd name="T64" fmla="*/ 157 w 418"/>
                <a:gd name="T65" fmla="*/ 100 h 229"/>
                <a:gd name="T66" fmla="*/ 145 w 418"/>
                <a:gd name="T67" fmla="*/ 114 h 229"/>
                <a:gd name="T68" fmla="*/ 132 w 418"/>
                <a:gd name="T69" fmla="*/ 113 h 229"/>
                <a:gd name="T70" fmla="*/ 125 w 418"/>
                <a:gd name="T71" fmla="*/ 117 h 229"/>
                <a:gd name="T72" fmla="*/ 116 w 418"/>
                <a:gd name="T73" fmla="*/ 120 h 229"/>
                <a:gd name="T74" fmla="*/ 105 w 418"/>
                <a:gd name="T75" fmla="*/ 111 h 229"/>
                <a:gd name="T76" fmla="*/ 98 w 418"/>
                <a:gd name="T77" fmla="*/ 117 h 229"/>
                <a:gd name="T78" fmla="*/ 92 w 418"/>
                <a:gd name="T79" fmla="*/ 118 h 229"/>
                <a:gd name="T80" fmla="*/ 87 w 418"/>
                <a:gd name="T81" fmla="*/ 107 h 229"/>
                <a:gd name="T82" fmla="*/ 71 w 418"/>
                <a:gd name="T83" fmla="*/ 108 h 229"/>
                <a:gd name="T84" fmla="*/ 67 w 418"/>
                <a:gd name="T85" fmla="*/ 113 h 229"/>
                <a:gd name="T86" fmla="*/ 63 w 418"/>
                <a:gd name="T87" fmla="*/ 117 h 229"/>
                <a:gd name="T88" fmla="*/ 56 w 418"/>
                <a:gd name="T89" fmla="*/ 117 h 229"/>
                <a:gd name="T90" fmla="*/ 49 w 418"/>
                <a:gd name="T91" fmla="*/ 119 h 229"/>
                <a:gd name="T92" fmla="*/ 44 w 418"/>
                <a:gd name="T93" fmla="*/ 116 h 229"/>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418"/>
                <a:gd name="T142" fmla="*/ 0 h 229"/>
                <a:gd name="T143" fmla="*/ 418 w 418"/>
                <a:gd name="T144" fmla="*/ 229 h 229"/>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418" h="229">
                  <a:moveTo>
                    <a:pt x="103" y="220"/>
                  </a:moveTo>
                  <a:lnTo>
                    <a:pt x="100" y="207"/>
                  </a:lnTo>
                  <a:lnTo>
                    <a:pt x="86" y="200"/>
                  </a:lnTo>
                  <a:lnTo>
                    <a:pt x="38" y="155"/>
                  </a:lnTo>
                  <a:lnTo>
                    <a:pt x="34" y="131"/>
                  </a:lnTo>
                  <a:lnTo>
                    <a:pt x="13" y="128"/>
                  </a:lnTo>
                  <a:lnTo>
                    <a:pt x="14" y="106"/>
                  </a:lnTo>
                  <a:lnTo>
                    <a:pt x="6" y="85"/>
                  </a:lnTo>
                  <a:lnTo>
                    <a:pt x="0" y="74"/>
                  </a:lnTo>
                  <a:lnTo>
                    <a:pt x="4" y="61"/>
                  </a:lnTo>
                  <a:lnTo>
                    <a:pt x="20" y="61"/>
                  </a:lnTo>
                  <a:lnTo>
                    <a:pt x="47" y="55"/>
                  </a:lnTo>
                  <a:lnTo>
                    <a:pt x="131" y="12"/>
                  </a:lnTo>
                  <a:lnTo>
                    <a:pt x="149" y="0"/>
                  </a:lnTo>
                  <a:lnTo>
                    <a:pt x="160" y="14"/>
                  </a:lnTo>
                  <a:lnTo>
                    <a:pt x="178" y="6"/>
                  </a:lnTo>
                  <a:lnTo>
                    <a:pt x="194" y="7"/>
                  </a:lnTo>
                  <a:lnTo>
                    <a:pt x="205" y="15"/>
                  </a:lnTo>
                  <a:lnTo>
                    <a:pt x="205" y="34"/>
                  </a:lnTo>
                  <a:lnTo>
                    <a:pt x="235" y="54"/>
                  </a:lnTo>
                  <a:lnTo>
                    <a:pt x="237" y="68"/>
                  </a:lnTo>
                  <a:lnTo>
                    <a:pt x="248" y="83"/>
                  </a:lnTo>
                  <a:lnTo>
                    <a:pt x="257" y="90"/>
                  </a:lnTo>
                  <a:lnTo>
                    <a:pt x="262" y="83"/>
                  </a:lnTo>
                  <a:lnTo>
                    <a:pt x="284" y="72"/>
                  </a:lnTo>
                  <a:lnTo>
                    <a:pt x="293" y="74"/>
                  </a:lnTo>
                  <a:lnTo>
                    <a:pt x="320" y="104"/>
                  </a:lnTo>
                  <a:lnTo>
                    <a:pt x="326" y="103"/>
                  </a:lnTo>
                  <a:lnTo>
                    <a:pt x="354" y="120"/>
                  </a:lnTo>
                  <a:lnTo>
                    <a:pt x="396" y="118"/>
                  </a:lnTo>
                  <a:lnTo>
                    <a:pt x="418" y="131"/>
                  </a:lnTo>
                  <a:lnTo>
                    <a:pt x="372" y="157"/>
                  </a:lnTo>
                  <a:lnTo>
                    <a:pt x="370" y="189"/>
                  </a:lnTo>
                  <a:lnTo>
                    <a:pt x="342" y="215"/>
                  </a:lnTo>
                  <a:lnTo>
                    <a:pt x="312" y="214"/>
                  </a:lnTo>
                  <a:lnTo>
                    <a:pt x="295" y="221"/>
                  </a:lnTo>
                  <a:lnTo>
                    <a:pt x="274" y="229"/>
                  </a:lnTo>
                  <a:lnTo>
                    <a:pt x="248" y="212"/>
                  </a:lnTo>
                  <a:lnTo>
                    <a:pt x="232" y="221"/>
                  </a:lnTo>
                  <a:lnTo>
                    <a:pt x="217" y="224"/>
                  </a:lnTo>
                  <a:lnTo>
                    <a:pt x="205" y="204"/>
                  </a:lnTo>
                  <a:lnTo>
                    <a:pt x="168" y="205"/>
                  </a:lnTo>
                  <a:lnTo>
                    <a:pt x="157" y="214"/>
                  </a:lnTo>
                  <a:lnTo>
                    <a:pt x="149" y="222"/>
                  </a:lnTo>
                  <a:lnTo>
                    <a:pt x="133" y="222"/>
                  </a:lnTo>
                  <a:lnTo>
                    <a:pt x="116" y="225"/>
                  </a:lnTo>
                  <a:lnTo>
                    <a:pt x="103" y="220"/>
                  </a:lnTo>
                  <a:close/>
                </a:path>
              </a:pathLst>
            </a:custGeom>
            <a:solidFill>
              <a:srgbClr val="FFFFFF"/>
            </a:solidFill>
            <a:ln w="1270" cap="rnd">
              <a:solidFill>
                <a:srgbClr val="333333"/>
              </a:solidFill>
              <a:round/>
              <a:headEnd/>
              <a:tailEnd/>
            </a:ln>
          </p:spPr>
          <p:txBody>
            <a:bodyPr/>
            <a:lstStyle/>
            <a:p>
              <a:endParaRPr lang="de-DE"/>
            </a:p>
          </p:txBody>
        </p:sp>
        <p:sp>
          <p:nvSpPr>
            <p:cNvPr id="17451" name="Freeform 737"/>
            <p:cNvSpPr>
              <a:spLocks/>
            </p:cNvSpPr>
            <p:nvPr/>
          </p:nvSpPr>
          <p:spPr bwMode="auto">
            <a:xfrm>
              <a:off x="1427" y="2036"/>
              <a:ext cx="283" cy="298"/>
            </a:xfrm>
            <a:custGeom>
              <a:avLst/>
              <a:gdLst>
                <a:gd name="T0" fmla="*/ 3 w 377"/>
                <a:gd name="T1" fmla="*/ 54 h 372"/>
                <a:gd name="T2" fmla="*/ 10 w 377"/>
                <a:gd name="T3" fmla="*/ 70 h 372"/>
                <a:gd name="T4" fmla="*/ 18 w 377"/>
                <a:gd name="T5" fmla="*/ 67 h 372"/>
                <a:gd name="T6" fmla="*/ 25 w 377"/>
                <a:gd name="T7" fmla="*/ 53 h 372"/>
                <a:gd name="T8" fmla="*/ 36 w 377"/>
                <a:gd name="T9" fmla="*/ 60 h 372"/>
                <a:gd name="T10" fmla="*/ 39 w 377"/>
                <a:gd name="T11" fmla="*/ 73 h 372"/>
                <a:gd name="T12" fmla="*/ 45 w 377"/>
                <a:gd name="T13" fmla="*/ 89 h 372"/>
                <a:gd name="T14" fmla="*/ 50 w 377"/>
                <a:gd name="T15" fmla="*/ 102 h 372"/>
                <a:gd name="T16" fmla="*/ 47 w 377"/>
                <a:gd name="T17" fmla="*/ 107 h 372"/>
                <a:gd name="T18" fmla="*/ 71 w 377"/>
                <a:gd name="T19" fmla="*/ 139 h 372"/>
                <a:gd name="T20" fmla="*/ 83 w 377"/>
                <a:gd name="T21" fmla="*/ 140 h 372"/>
                <a:gd name="T22" fmla="*/ 100 w 377"/>
                <a:gd name="T23" fmla="*/ 156 h 372"/>
                <a:gd name="T24" fmla="*/ 105 w 377"/>
                <a:gd name="T25" fmla="*/ 168 h 372"/>
                <a:gd name="T26" fmla="*/ 110 w 377"/>
                <a:gd name="T27" fmla="*/ 167 h 372"/>
                <a:gd name="T28" fmla="*/ 120 w 377"/>
                <a:gd name="T29" fmla="*/ 175 h 372"/>
                <a:gd name="T30" fmla="*/ 128 w 377"/>
                <a:gd name="T31" fmla="*/ 174 h 372"/>
                <a:gd name="T32" fmla="*/ 127 w 377"/>
                <a:gd name="T33" fmla="*/ 161 h 372"/>
                <a:gd name="T34" fmla="*/ 119 w 377"/>
                <a:gd name="T35" fmla="*/ 147 h 372"/>
                <a:gd name="T36" fmla="*/ 100 w 377"/>
                <a:gd name="T37" fmla="*/ 124 h 372"/>
                <a:gd name="T38" fmla="*/ 94 w 377"/>
                <a:gd name="T39" fmla="*/ 122 h 372"/>
                <a:gd name="T40" fmla="*/ 87 w 377"/>
                <a:gd name="T41" fmla="*/ 116 h 372"/>
                <a:gd name="T42" fmla="*/ 83 w 377"/>
                <a:gd name="T43" fmla="*/ 105 h 372"/>
                <a:gd name="T44" fmla="*/ 74 w 377"/>
                <a:gd name="T45" fmla="*/ 89 h 372"/>
                <a:gd name="T46" fmla="*/ 60 w 377"/>
                <a:gd name="T47" fmla="*/ 67 h 372"/>
                <a:gd name="T48" fmla="*/ 68 w 377"/>
                <a:gd name="T49" fmla="*/ 63 h 372"/>
                <a:gd name="T50" fmla="*/ 98 w 377"/>
                <a:gd name="T51" fmla="*/ 54 h 372"/>
                <a:gd name="T52" fmla="*/ 111 w 377"/>
                <a:gd name="T53" fmla="*/ 66 h 372"/>
                <a:gd name="T54" fmla="*/ 117 w 377"/>
                <a:gd name="T55" fmla="*/ 66 h 372"/>
                <a:gd name="T56" fmla="*/ 130 w 377"/>
                <a:gd name="T57" fmla="*/ 66 h 372"/>
                <a:gd name="T58" fmla="*/ 146 w 377"/>
                <a:gd name="T59" fmla="*/ 66 h 372"/>
                <a:gd name="T60" fmla="*/ 156 w 377"/>
                <a:gd name="T61" fmla="*/ 73 h 372"/>
                <a:gd name="T62" fmla="*/ 159 w 377"/>
                <a:gd name="T63" fmla="*/ 60 h 372"/>
                <a:gd name="T64" fmla="*/ 151 w 377"/>
                <a:gd name="T65" fmla="*/ 49 h 372"/>
                <a:gd name="T66" fmla="*/ 150 w 377"/>
                <a:gd name="T67" fmla="*/ 37 h 372"/>
                <a:gd name="T68" fmla="*/ 143 w 377"/>
                <a:gd name="T69" fmla="*/ 29 h 372"/>
                <a:gd name="T70" fmla="*/ 137 w 377"/>
                <a:gd name="T71" fmla="*/ 30 h 372"/>
                <a:gd name="T72" fmla="*/ 128 w 377"/>
                <a:gd name="T73" fmla="*/ 34 h 372"/>
                <a:gd name="T74" fmla="*/ 116 w 377"/>
                <a:gd name="T75" fmla="*/ 23 h 372"/>
                <a:gd name="T76" fmla="*/ 106 w 377"/>
                <a:gd name="T77" fmla="*/ 18 h 372"/>
                <a:gd name="T78" fmla="*/ 87 w 377"/>
                <a:gd name="T79" fmla="*/ 0 h 372"/>
                <a:gd name="T80" fmla="*/ 69 w 377"/>
                <a:gd name="T81" fmla="*/ 13 h 372"/>
                <a:gd name="T82" fmla="*/ 64 w 377"/>
                <a:gd name="T83" fmla="*/ 24 h 372"/>
                <a:gd name="T84" fmla="*/ 35 w 377"/>
                <a:gd name="T85" fmla="*/ 42 h 372"/>
                <a:gd name="T86" fmla="*/ 18 w 377"/>
                <a:gd name="T87" fmla="*/ 42 h 372"/>
                <a:gd name="T88" fmla="*/ 0 w 377"/>
                <a:gd name="T89" fmla="*/ 42 h 37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377"/>
                <a:gd name="T136" fmla="*/ 0 h 372"/>
                <a:gd name="T137" fmla="*/ 377 w 377"/>
                <a:gd name="T138" fmla="*/ 372 h 37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377" h="372">
                  <a:moveTo>
                    <a:pt x="0" y="83"/>
                  </a:moveTo>
                  <a:lnTo>
                    <a:pt x="7" y="106"/>
                  </a:lnTo>
                  <a:lnTo>
                    <a:pt x="15" y="124"/>
                  </a:lnTo>
                  <a:lnTo>
                    <a:pt x="23" y="135"/>
                  </a:lnTo>
                  <a:lnTo>
                    <a:pt x="32" y="137"/>
                  </a:lnTo>
                  <a:lnTo>
                    <a:pt x="42" y="131"/>
                  </a:lnTo>
                  <a:lnTo>
                    <a:pt x="47" y="120"/>
                  </a:lnTo>
                  <a:lnTo>
                    <a:pt x="58" y="102"/>
                  </a:lnTo>
                  <a:lnTo>
                    <a:pt x="71" y="112"/>
                  </a:lnTo>
                  <a:lnTo>
                    <a:pt x="85" y="116"/>
                  </a:lnTo>
                  <a:lnTo>
                    <a:pt x="94" y="122"/>
                  </a:lnTo>
                  <a:lnTo>
                    <a:pt x="92" y="141"/>
                  </a:lnTo>
                  <a:lnTo>
                    <a:pt x="92" y="153"/>
                  </a:lnTo>
                  <a:lnTo>
                    <a:pt x="106" y="174"/>
                  </a:lnTo>
                  <a:lnTo>
                    <a:pt x="121" y="192"/>
                  </a:lnTo>
                  <a:lnTo>
                    <a:pt x="119" y="197"/>
                  </a:lnTo>
                  <a:lnTo>
                    <a:pt x="101" y="197"/>
                  </a:lnTo>
                  <a:lnTo>
                    <a:pt x="110" y="207"/>
                  </a:lnTo>
                  <a:lnTo>
                    <a:pt x="162" y="267"/>
                  </a:lnTo>
                  <a:lnTo>
                    <a:pt x="167" y="271"/>
                  </a:lnTo>
                  <a:lnTo>
                    <a:pt x="183" y="271"/>
                  </a:lnTo>
                  <a:lnTo>
                    <a:pt x="194" y="274"/>
                  </a:lnTo>
                  <a:lnTo>
                    <a:pt x="217" y="284"/>
                  </a:lnTo>
                  <a:lnTo>
                    <a:pt x="236" y="303"/>
                  </a:lnTo>
                  <a:lnTo>
                    <a:pt x="241" y="311"/>
                  </a:lnTo>
                  <a:lnTo>
                    <a:pt x="248" y="327"/>
                  </a:lnTo>
                  <a:lnTo>
                    <a:pt x="254" y="326"/>
                  </a:lnTo>
                  <a:lnTo>
                    <a:pt x="259" y="326"/>
                  </a:lnTo>
                  <a:lnTo>
                    <a:pt x="275" y="332"/>
                  </a:lnTo>
                  <a:lnTo>
                    <a:pt x="284" y="340"/>
                  </a:lnTo>
                  <a:lnTo>
                    <a:pt x="313" y="372"/>
                  </a:lnTo>
                  <a:lnTo>
                    <a:pt x="301" y="338"/>
                  </a:lnTo>
                  <a:lnTo>
                    <a:pt x="294" y="326"/>
                  </a:lnTo>
                  <a:lnTo>
                    <a:pt x="300" y="313"/>
                  </a:lnTo>
                  <a:lnTo>
                    <a:pt x="296" y="303"/>
                  </a:lnTo>
                  <a:lnTo>
                    <a:pt x="281" y="286"/>
                  </a:lnTo>
                  <a:lnTo>
                    <a:pt x="254" y="255"/>
                  </a:lnTo>
                  <a:lnTo>
                    <a:pt x="236" y="242"/>
                  </a:lnTo>
                  <a:lnTo>
                    <a:pt x="230" y="235"/>
                  </a:lnTo>
                  <a:lnTo>
                    <a:pt x="221" y="237"/>
                  </a:lnTo>
                  <a:lnTo>
                    <a:pt x="207" y="226"/>
                  </a:lnTo>
                  <a:lnTo>
                    <a:pt x="205" y="226"/>
                  </a:lnTo>
                  <a:lnTo>
                    <a:pt x="198" y="219"/>
                  </a:lnTo>
                  <a:lnTo>
                    <a:pt x="194" y="205"/>
                  </a:lnTo>
                  <a:lnTo>
                    <a:pt x="190" y="192"/>
                  </a:lnTo>
                  <a:lnTo>
                    <a:pt x="175" y="172"/>
                  </a:lnTo>
                  <a:lnTo>
                    <a:pt x="144" y="140"/>
                  </a:lnTo>
                  <a:lnTo>
                    <a:pt x="142" y="131"/>
                  </a:lnTo>
                  <a:lnTo>
                    <a:pt x="144" y="127"/>
                  </a:lnTo>
                  <a:lnTo>
                    <a:pt x="160" y="124"/>
                  </a:lnTo>
                  <a:lnTo>
                    <a:pt x="202" y="137"/>
                  </a:lnTo>
                  <a:lnTo>
                    <a:pt x="230" y="106"/>
                  </a:lnTo>
                  <a:lnTo>
                    <a:pt x="254" y="126"/>
                  </a:lnTo>
                  <a:lnTo>
                    <a:pt x="263" y="127"/>
                  </a:lnTo>
                  <a:lnTo>
                    <a:pt x="269" y="135"/>
                  </a:lnTo>
                  <a:lnTo>
                    <a:pt x="277" y="127"/>
                  </a:lnTo>
                  <a:lnTo>
                    <a:pt x="293" y="127"/>
                  </a:lnTo>
                  <a:lnTo>
                    <a:pt x="306" y="129"/>
                  </a:lnTo>
                  <a:lnTo>
                    <a:pt x="325" y="120"/>
                  </a:lnTo>
                  <a:lnTo>
                    <a:pt x="344" y="127"/>
                  </a:lnTo>
                  <a:lnTo>
                    <a:pt x="356" y="137"/>
                  </a:lnTo>
                  <a:lnTo>
                    <a:pt x="369" y="141"/>
                  </a:lnTo>
                  <a:lnTo>
                    <a:pt x="370" y="131"/>
                  </a:lnTo>
                  <a:lnTo>
                    <a:pt x="377" y="116"/>
                  </a:lnTo>
                  <a:lnTo>
                    <a:pt x="369" y="108"/>
                  </a:lnTo>
                  <a:lnTo>
                    <a:pt x="357" y="95"/>
                  </a:lnTo>
                  <a:lnTo>
                    <a:pt x="356" y="81"/>
                  </a:lnTo>
                  <a:lnTo>
                    <a:pt x="356" y="72"/>
                  </a:lnTo>
                  <a:lnTo>
                    <a:pt x="357" y="60"/>
                  </a:lnTo>
                  <a:lnTo>
                    <a:pt x="340" y="56"/>
                  </a:lnTo>
                  <a:lnTo>
                    <a:pt x="332" y="54"/>
                  </a:lnTo>
                  <a:lnTo>
                    <a:pt x="324" y="60"/>
                  </a:lnTo>
                  <a:lnTo>
                    <a:pt x="313" y="68"/>
                  </a:lnTo>
                  <a:lnTo>
                    <a:pt x="304" y="68"/>
                  </a:lnTo>
                  <a:lnTo>
                    <a:pt x="288" y="52"/>
                  </a:lnTo>
                  <a:lnTo>
                    <a:pt x="275" y="45"/>
                  </a:lnTo>
                  <a:lnTo>
                    <a:pt x="261" y="47"/>
                  </a:lnTo>
                  <a:lnTo>
                    <a:pt x="250" y="34"/>
                  </a:lnTo>
                  <a:lnTo>
                    <a:pt x="219" y="2"/>
                  </a:lnTo>
                  <a:lnTo>
                    <a:pt x="205" y="0"/>
                  </a:lnTo>
                  <a:lnTo>
                    <a:pt x="185" y="27"/>
                  </a:lnTo>
                  <a:lnTo>
                    <a:pt x="163" y="25"/>
                  </a:lnTo>
                  <a:lnTo>
                    <a:pt x="153" y="34"/>
                  </a:lnTo>
                  <a:lnTo>
                    <a:pt x="150" y="47"/>
                  </a:lnTo>
                  <a:lnTo>
                    <a:pt x="110" y="91"/>
                  </a:lnTo>
                  <a:lnTo>
                    <a:pt x="83" y="83"/>
                  </a:lnTo>
                  <a:lnTo>
                    <a:pt x="56" y="77"/>
                  </a:lnTo>
                  <a:lnTo>
                    <a:pt x="42" y="83"/>
                  </a:lnTo>
                  <a:lnTo>
                    <a:pt x="25" y="91"/>
                  </a:lnTo>
                  <a:lnTo>
                    <a:pt x="0" y="83"/>
                  </a:lnTo>
                  <a:close/>
                </a:path>
              </a:pathLst>
            </a:custGeom>
            <a:solidFill>
              <a:srgbClr val="C0C0C0">
                <a:alpha val="14117"/>
              </a:srgbClr>
            </a:solidFill>
            <a:ln w="1270" cap="rnd">
              <a:solidFill>
                <a:srgbClr val="333333"/>
              </a:solidFill>
              <a:round/>
              <a:headEnd/>
              <a:tailEnd/>
            </a:ln>
          </p:spPr>
          <p:txBody>
            <a:bodyPr/>
            <a:lstStyle/>
            <a:p>
              <a:endParaRPr lang="de-DE"/>
            </a:p>
          </p:txBody>
        </p:sp>
        <p:grpSp>
          <p:nvGrpSpPr>
            <p:cNvPr id="6" name="Group 738"/>
            <p:cNvGrpSpPr>
              <a:grpSpLocks/>
            </p:cNvGrpSpPr>
            <p:nvPr/>
          </p:nvGrpSpPr>
          <p:grpSpPr bwMode="auto">
            <a:xfrm>
              <a:off x="1760" y="2368"/>
              <a:ext cx="345" cy="411"/>
              <a:chOff x="3591" y="2985"/>
              <a:chExt cx="502" cy="538"/>
            </a:xfrm>
          </p:grpSpPr>
          <p:sp>
            <p:nvSpPr>
              <p:cNvPr id="17478" name="Freeform 739"/>
              <p:cNvSpPr>
                <a:spLocks/>
              </p:cNvSpPr>
              <p:nvPr/>
            </p:nvSpPr>
            <p:spPr bwMode="auto">
              <a:xfrm>
                <a:off x="3834" y="3275"/>
                <a:ext cx="121" cy="94"/>
              </a:xfrm>
              <a:custGeom>
                <a:avLst/>
                <a:gdLst>
                  <a:gd name="T0" fmla="*/ 12 w 110"/>
                  <a:gd name="T1" fmla="*/ 0 h 90"/>
                  <a:gd name="T2" fmla="*/ 0 w 110"/>
                  <a:gd name="T3" fmla="*/ 7 h 90"/>
                  <a:gd name="T4" fmla="*/ 14 w 110"/>
                  <a:gd name="T5" fmla="*/ 30 h 90"/>
                  <a:gd name="T6" fmla="*/ 34 w 110"/>
                  <a:gd name="T7" fmla="*/ 34 h 90"/>
                  <a:gd name="T8" fmla="*/ 53 w 110"/>
                  <a:gd name="T9" fmla="*/ 54 h 90"/>
                  <a:gd name="T10" fmla="*/ 72 w 110"/>
                  <a:gd name="T11" fmla="*/ 64 h 90"/>
                  <a:gd name="T12" fmla="*/ 100 w 110"/>
                  <a:gd name="T13" fmla="*/ 81 h 90"/>
                  <a:gd name="T14" fmla="*/ 119 w 110"/>
                  <a:gd name="T15" fmla="*/ 91 h 90"/>
                  <a:gd name="T16" fmla="*/ 141 w 110"/>
                  <a:gd name="T17" fmla="*/ 102 h 90"/>
                  <a:gd name="T18" fmla="*/ 146 w 110"/>
                  <a:gd name="T19" fmla="*/ 96 h 90"/>
                  <a:gd name="T20" fmla="*/ 100 w 110"/>
                  <a:gd name="T21" fmla="*/ 67 h 90"/>
                  <a:gd name="T22" fmla="*/ 97 w 110"/>
                  <a:gd name="T23" fmla="*/ 51 h 90"/>
                  <a:gd name="T24" fmla="*/ 92 w 110"/>
                  <a:gd name="T25" fmla="*/ 40 h 90"/>
                  <a:gd name="T26" fmla="*/ 75 w 110"/>
                  <a:gd name="T27" fmla="*/ 24 h 90"/>
                  <a:gd name="T28" fmla="*/ 68 w 110"/>
                  <a:gd name="T29" fmla="*/ 26 h 90"/>
                  <a:gd name="T30" fmla="*/ 44 w 110"/>
                  <a:gd name="T31" fmla="*/ 9 h 90"/>
                  <a:gd name="T32" fmla="*/ 29 w 110"/>
                  <a:gd name="T33" fmla="*/ 4 h 90"/>
                  <a:gd name="T34" fmla="*/ 12 w 110"/>
                  <a:gd name="T35" fmla="*/ 0 h 9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10"/>
                  <a:gd name="T55" fmla="*/ 0 h 90"/>
                  <a:gd name="T56" fmla="*/ 110 w 110"/>
                  <a:gd name="T57" fmla="*/ 90 h 9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10" h="90">
                    <a:moveTo>
                      <a:pt x="9" y="0"/>
                    </a:moveTo>
                    <a:lnTo>
                      <a:pt x="0" y="7"/>
                    </a:lnTo>
                    <a:lnTo>
                      <a:pt x="11" y="27"/>
                    </a:lnTo>
                    <a:lnTo>
                      <a:pt x="25" y="31"/>
                    </a:lnTo>
                    <a:lnTo>
                      <a:pt x="40" y="48"/>
                    </a:lnTo>
                    <a:lnTo>
                      <a:pt x="54" y="56"/>
                    </a:lnTo>
                    <a:lnTo>
                      <a:pt x="75" y="72"/>
                    </a:lnTo>
                    <a:lnTo>
                      <a:pt x="89" y="79"/>
                    </a:lnTo>
                    <a:lnTo>
                      <a:pt x="105" y="90"/>
                    </a:lnTo>
                    <a:lnTo>
                      <a:pt x="110" y="84"/>
                    </a:lnTo>
                    <a:lnTo>
                      <a:pt x="75" y="58"/>
                    </a:lnTo>
                    <a:lnTo>
                      <a:pt x="73" y="45"/>
                    </a:lnTo>
                    <a:lnTo>
                      <a:pt x="69" y="34"/>
                    </a:lnTo>
                    <a:lnTo>
                      <a:pt x="56" y="21"/>
                    </a:lnTo>
                    <a:lnTo>
                      <a:pt x="51" y="23"/>
                    </a:lnTo>
                    <a:lnTo>
                      <a:pt x="33" y="9"/>
                    </a:lnTo>
                    <a:lnTo>
                      <a:pt x="22" y="4"/>
                    </a:lnTo>
                    <a:lnTo>
                      <a:pt x="9" y="0"/>
                    </a:lnTo>
                    <a:close/>
                  </a:path>
                </a:pathLst>
              </a:custGeom>
              <a:solidFill>
                <a:srgbClr val="993366">
                  <a:alpha val="94901"/>
                </a:srgbClr>
              </a:solidFill>
              <a:ln w="1270" cap="rnd">
                <a:solidFill>
                  <a:srgbClr val="333333"/>
                </a:solidFill>
                <a:round/>
                <a:headEnd/>
                <a:tailEnd/>
              </a:ln>
            </p:spPr>
            <p:txBody>
              <a:bodyPr/>
              <a:lstStyle/>
              <a:p>
                <a:endParaRPr lang="de-DE"/>
              </a:p>
            </p:txBody>
          </p:sp>
          <p:grpSp>
            <p:nvGrpSpPr>
              <p:cNvPr id="7" name="Group 740"/>
              <p:cNvGrpSpPr>
                <a:grpSpLocks/>
              </p:cNvGrpSpPr>
              <p:nvPr/>
            </p:nvGrpSpPr>
            <p:grpSpPr bwMode="auto">
              <a:xfrm>
                <a:off x="3591" y="2985"/>
                <a:ext cx="502" cy="538"/>
                <a:chOff x="3591" y="2985"/>
                <a:chExt cx="502" cy="538"/>
              </a:xfrm>
            </p:grpSpPr>
            <p:sp>
              <p:nvSpPr>
                <p:cNvPr id="17480" name="Freeform 741"/>
                <p:cNvSpPr>
                  <a:spLocks/>
                </p:cNvSpPr>
                <p:nvPr/>
              </p:nvSpPr>
              <p:spPr bwMode="auto">
                <a:xfrm>
                  <a:off x="3605" y="3335"/>
                  <a:ext cx="27" cy="27"/>
                </a:xfrm>
                <a:custGeom>
                  <a:avLst/>
                  <a:gdLst>
                    <a:gd name="T0" fmla="*/ 25 w 25"/>
                    <a:gd name="T1" fmla="*/ 0 h 26"/>
                    <a:gd name="T2" fmla="*/ 31 w 25"/>
                    <a:gd name="T3" fmla="*/ 7 h 26"/>
                    <a:gd name="T4" fmla="*/ 29 w 25"/>
                    <a:gd name="T5" fmla="*/ 19 h 26"/>
                    <a:gd name="T6" fmla="*/ 31 w 25"/>
                    <a:gd name="T7" fmla="*/ 27 h 26"/>
                    <a:gd name="T8" fmla="*/ 25 w 25"/>
                    <a:gd name="T9" fmla="*/ 29 h 26"/>
                    <a:gd name="T10" fmla="*/ 11 w 25"/>
                    <a:gd name="T11" fmla="*/ 27 h 26"/>
                    <a:gd name="T12" fmla="*/ 0 w 25"/>
                    <a:gd name="T13" fmla="*/ 17 h 26"/>
                    <a:gd name="T14" fmla="*/ 25 w 25"/>
                    <a:gd name="T15" fmla="*/ 0 h 26"/>
                    <a:gd name="T16" fmla="*/ 0 60000 65536"/>
                    <a:gd name="T17" fmla="*/ 0 60000 65536"/>
                    <a:gd name="T18" fmla="*/ 0 60000 65536"/>
                    <a:gd name="T19" fmla="*/ 0 60000 65536"/>
                    <a:gd name="T20" fmla="*/ 0 60000 65536"/>
                    <a:gd name="T21" fmla="*/ 0 60000 65536"/>
                    <a:gd name="T22" fmla="*/ 0 60000 65536"/>
                    <a:gd name="T23" fmla="*/ 0 60000 65536"/>
                    <a:gd name="T24" fmla="*/ 0 w 25"/>
                    <a:gd name="T25" fmla="*/ 0 h 26"/>
                    <a:gd name="T26" fmla="*/ 25 w 25"/>
                    <a:gd name="T27" fmla="*/ 26 h 2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5" h="26">
                      <a:moveTo>
                        <a:pt x="19" y="0"/>
                      </a:moveTo>
                      <a:lnTo>
                        <a:pt x="25" y="7"/>
                      </a:lnTo>
                      <a:lnTo>
                        <a:pt x="23" y="16"/>
                      </a:lnTo>
                      <a:lnTo>
                        <a:pt x="25" y="24"/>
                      </a:lnTo>
                      <a:lnTo>
                        <a:pt x="19" y="26"/>
                      </a:lnTo>
                      <a:lnTo>
                        <a:pt x="8" y="24"/>
                      </a:lnTo>
                      <a:lnTo>
                        <a:pt x="0" y="14"/>
                      </a:lnTo>
                      <a:lnTo>
                        <a:pt x="19" y="0"/>
                      </a:lnTo>
                      <a:close/>
                    </a:path>
                  </a:pathLst>
                </a:custGeom>
                <a:solidFill>
                  <a:srgbClr val="993366">
                    <a:alpha val="94901"/>
                  </a:srgbClr>
                </a:solidFill>
                <a:ln w="1270" cap="rnd">
                  <a:solidFill>
                    <a:srgbClr val="333333"/>
                  </a:solidFill>
                  <a:round/>
                  <a:headEnd/>
                  <a:tailEnd/>
                </a:ln>
              </p:spPr>
              <p:txBody>
                <a:bodyPr/>
                <a:lstStyle/>
                <a:p>
                  <a:endParaRPr lang="de-DE"/>
                </a:p>
              </p:txBody>
            </p:sp>
            <p:sp>
              <p:nvSpPr>
                <p:cNvPr id="17481" name="Freeform 742"/>
                <p:cNvSpPr>
                  <a:spLocks/>
                </p:cNvSpPr>
                <p:nvPr/>
              </p:nvSpPr>
              <p:spPr bwMode="auto">
                <a:xfrm>
                  <a:off x="3660" y="3345"/>
                  <a:ext cx="210" cy="178"/>
                </a:xfrm>
                <a:custGeom>
                  <a:avLst/>
                  <a:gdLst>
                    <a:gd name="T0" fmla="*/ 36 w 192"/>
                    <a:gd name="T1" fmla="*/ 8 h 170"/>
                    <a:gd name="T2" fmla="*/ 24 w 192"/>
                    <a:gd name="T3" fmla="*/ 15 h 170"/>
                    <a:gd name="T4" fmla="*/ 27 w 192"/>
                    <a:gd name="T5" fmla="*/ 24 h 170"/>
                    <a:gd name="T6" fmla="*/ 15 w 192"/>
                    <a:gd name="T7" fmla="*/ 39 h 170"/>
                    <a:gd name="T8" fmla="*/ 4 w 192"/>
                    <a:gd name="T9" fmla="*/ 38 h 170"/>
                    <a:gd name="T10" fmla="*/ 0 w 192"/>
                    <a:gd name="T11" fmla="*/ 43 h 170"/>
                    <a:gd name="T12" fmla="*/ 2 w 192"/>
                    <a:gd name="T13" fmla="*/ 54 h 170"/>
                    <a:gd name="T14" fmla="*/ 44 w 192"/>
                    <a:gd name="T15" fmla="*/ 69 h 170"/>
                    <a:gd name="T16" fmla="*/ 54 w 192"/>
                    <a:gd name="T17" fmla="*/ 98 h 170"/>
                    <a:gd name="T18" fmla="*/ 66 w 192"/>
                    <a:gd name="T19" fmla="*/ 136 h 170"/>
                    <a:gd name="T20" fmla="*/ 81 w 192"/>
                    <a:gd name="T21" fmla="*/ 156 h 170"/>
                    <a:gd name="T22" fmla="*/ 98 w 192"/>
                    <a:gd name="T23" fmla="*/ 142 h 170"/>
                    <a:gd name="T24" fmla="*/ 123 w 192"/>
                    <a:gd name="T25" fmla="*/ 169 h 170"/>
                    <a:gd name="T26" fmla="*/ 144 w 192"/>
                    <a:gd name="T27" fmla="*/ 195 h 170"/>
                    <a:gd name="T28" fmla="*/ 154 w 192"/>
                    <a:gd name="T29" fmla="*/ 176 h 170"/>
                    <a:gd name="T30" fmla="*/ 149 w 192"/>
                    <a:gd name="T31" fmla="*/ 162 h 170"/>
                    <a:gd name="T32" fmla="*/ 156 w 192"/>
                    <a:gd name="T33" fmla="*/ 156 h 170"/>
                    <a:gd name="T34" fmla="*/ 193 w 192"/>
                    <a:gd name="T35" fmla="*/ 180 h 170"/>
                    <a:gd name="T36" fmla="*/ 203 w 192"/>
                    <a:gd name="T37" fmla="*/ 172 h 170"/>
                    <a:gd name="T38" fmla="*/ 206 w 192"/>
                    <a:gd name="T39" fmla="*/ 164 h 170"/>
                    <a:gd name="T40" fmla="*/ 189 w 192"/>
                    <a:gd name="T41" fmla="*/ 133 h 170"/>
                    <a:gd name="T42" fmla="*/ 189 w 192"/>
                    <a:gd name="T43" fmla="*/ 127 h 170"/>
                    <a:gd name="T44" fmla="*/ 173 w 192"/>
                    <a:gd name="T45" fmla="*/ 102 h 170"/>
                    <a:gd name="T46" fmla="*/ 165 w 192"/>
                    <a:gd name="T47" fmla="*/ 84 h 170"/>
                    <a:gd name="T48" fmla="*/ 173 w 192"/>
                    <a:gd name="T49" fmla="*/ 83 h 170"/>
                    <a:gd name="T50" fmla="*/ 193 w 192"/>
                    <a:gd name="T51" fmla="*/ 87 h 170"/>
                    <a:gd name="T52" fmla="*/ 215 w 192"/>
                    <a:gd name="T53" fmla="*/ 104 h 170"/>
                    <a:gd name="T54" fmla="*/ 228 w 192"/>
                    <a:gd name="T55" fmla="*/ 92 h 170"/>
                    <a:gd name="T56" fmla="*/ 249 w 192"/>
                    <a:gd name="T57" fmla="*/ 94 h 170"/>
                    <a:gd name="T58" fmla="*/ 252 w 192"/>
                    <a:gd name="T59" fmla="*/ 89 h 170"/>
                    <a:gd name="T60" fmla="*/ 225 w 192"/>
                    <a:gd name="T61" fmla="*/ 60 h 170"/>
                    <a:gd name="T62" fmla="*/ 206 w 192"/>
                    <a:gd name="T63" fmla="*/ 63 h 170"/>
                    <a:gd name="T64" fmla="*/ 200 w 192"/>
                    <a:gd name="T65" fmla="*/ 52 h 170"/>
                    <a:gd name="T66" fmla="*/ 189 w 192"/>
                    <a:gd name="T67" fmla="*/ 30 h 170"/>
                    <a:gd name="T68" fmla="*/ 178 w 192"/>
                    <a:gd name="T69" fmla="*/ 41 h 170"/>
                    <a:gd name="T70" fmla="*/ 153 w 192"/>
                    <a:gd name="T71" fmla="*/ 30 h 170"/>
                    <a:gd name="T72" fmla="*/ 137 w 192"/>
                    <a:gd name="T73" fmla="*/ 8 h 170"/>
                    <a:gd name="T74" fmla="*/ 106 w 192"/>
                    <a:gd name="T75" fmla="*/ 10 h 170"/>
                    <a:gd name="T76" fmla="*/ 84 w 192"/>
                    <a:gd name="T77" fmla="*/ 15 h 170"/>
                    <a:gd name="T78" fmla="*/ 68 w 192"/>
                    <a:gd name="T79" fmla="*/ 0 h 170"/>
                    <a:gd name="T80" fmla="*/ 56 w 192"/>
                    <a:gd name="T81" fmla="*/ 7 h 170"/>
                    <a:gd name="T82" fmla="*/ 36 w 192"/>
                    <a:gd name="T83" fmla="*/ 8 h 17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92"/>
                    <a:gd name="T127" fmla="*/ 0 h 170"/>
                    <a:gd name="T128" fmla="*/ 192 w 192"/>
                    <a:gd name="T129" fmla="*/ 170 h 17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92" h="170">
                      <a:moveTo>
                        <a:pt x="27" y="8"/>
                      </a:moveTo>
                      <a:lnTo>
                        <a:pt x="18" y="12"/>
                      </a:lnTo>
                      <a:lnTo>
                        <a:pt x="21" y="21"/>
                      </a:lnTo>
                      <a:lnTo>
                        <a:pt x="12" y="33"/>
                      </a:lnTo>
                      <a:lnTo>
                        <a:pt x="4" y="32"/>
                      </a:lnTo>
                      <a:lnTo>
                        <a:pt x="0" y="37"/>
                      </a:lnTo>
                      <a:lnTo>
                        <a:pt x="2" y="48"/>
                      </a:lnTo>
                      <a:lnTo>
                        <a:pt x="34" y="60"/>
                      </a:lnTo>
                      <a:lnTo>
                        <a:pt x="41" y="86"/>
                      </a:lnTo>
                      <a:lnTo>
                        <a:pt x="50" y="118"/>
                      </a:lnTo>
                      <a:lnTo>
                        <a:pt x="62" y="136"/>
                      </a:lnTo>
                      <a:lnTo>
                        <a:pt x="75" y="124"/>
                      </a:lnTo>
                      <a:lnTo>
                        <a:pt x="93" y="147"/>
                      </a:lnTo>
                      <a:lnTo>
                        <a:pt x="111" y="170"/>
                      </a:lnTo>
                      <a:lnTo>
                        <a:pt x="118" y="153"/>
                      </a:lnTo>
                      <a:lnTo>
                        <a:pt x="113" y="141"/>
                      </a:lnTo>
                      <a:lnTo>
                        <a:pt x="120" y="136"/>
                      </a:lnTo>
                      <a:lnTo>
                        <a:pt x="147" y="157"/>
                      </a:lnTo>
                      <a:lnTo>
                        <a:pt x="155" y="150"/>
                      </a:lnTo>
                      <a:lnTo>
                        <a:pt x="157" y="143"/>
                      </a:lnTo>
                      <a:lnTo>
                        <a:pt x="144" y="116"/>
                      </a:lnTo>
                      <a:lnTo>
                        <a:pt x="144" y="111"/>
                      </a:lnTo>
                      <a:lnTo>
                        <a:pt x="132" y="89"/>
                      </a:lnTo>
                      <a:lnTo>
                        <a:pt x="126" y="73"/>
                      </a:lnTo>
                      <a:lnTo>
                        <a:pt x="132" y="72"/>
                      </a:lnTo>
                      <a:lnTo>
                        <a:pt x="147" y="75"/>
                      </a:lnTo>
                      <a:lnTo>
                        <a:pt x="165" y="91"/>
                      </a:lnTo>
                      <a:lnTo>
                        <a:pt x="174" y="80"/>
                      </a:lnTo>
                      <a:lnTo>
                        <a:pt x="190" y="82"/>
                      </a:lnTo>
                      <a:lnTo>
                        <a:pt x="192" y="77"/>
                      </a:lnTo>
                      <a:lnTo>
                        <a:pt x="172" y="52"/>
                      </a:lnTo>
                      <a:lnTo>
                        <a:pt x="157" y="54"/>
                      </a:lnTo>
                      <a:lnTo>
                        <a:pt x="153" y="46"/>
                      </a:lnTo>
                      <a:lnTo>
                        <a:pt x="144" y="27"/>
                      </a:lnTo>
                      <a:lnTo>
                        <a:pt x="136" y="35"/>
                      </a:lnTo>
                      <a:lnTo>
                        <a:pt x="117" y="27"/>
                      </a:lnTo>
                      <a:lnTo>
                        <a:pt x="104" y="8"/>
                      </a:lnTo>
                      <a:lnTo>
                        <a:pt x="81" y="10"/>
                      </a:lnTo>
                      <a:lnTo>
                        <a:pt x="64" y="12"/>
                      </a:lnTo>
                      <a:lnTo>
                        <a:pt x="52" y="0"/>
                      </a:lnTo>
                      <a:lnTo>
                        <a:pt x="43" y="7"/>
                      </a:lnTo>
                      <a:lnTo>
                        <a:pt x="27" y="8"/>
                      </a:lnTo>
                      <a:close/>
                    </a:path>
                  </a:pathLst>
                </a:custGeom>
                <a:solidFill>
                  <a:srgbClr val="993366">
                    <a:alpha val="94901"/>
                  </a:srgbClr>
                </a:solidFill>
                <a:ln w="1270" cap="rnd">
                  <a:solidFill>
                    <a:srgbClr val="333333"/>
                  </a:solidFill>
                  <a:round/>
                  <a:headEnd/>
                  <a:tailEnd/>
                </a:ln>
              </p:spPr>
              <p:txBody>
                <a:bodyPr/>
                <a:lstStyle/>
                <a:p>
                  <a:endParaRPr lang="de-DE"/>
                </a:p>
              </p:txBody>
            </p:sp>
            <p:sp>
              <p:nvSpPr>
                <p:cNvPr id="17482" name="Freeform 743"/>
                <p:cNvSpPr>
                  <a:spLocks/>
                </p:cNvSpPr>
                <p:nvPr/>
              </p:nvSpPr>
              <p:spPr bwMode="auto">
                <a:xfrm>
                  <a:off x="3591" y="2985"/>
                  <a:ext cx="486" cy="421"/>
                </a:xfrm>
                <a:custGeom>
                  <a:avLst/>
                  <a:gdLst>
                    <a:gd name="T0" fmla="*/ 105 w 445"/>
                    <a:gd name="T1" fmla="*/ 123 h 401"/>
                    <a:gd name="T2" fmla="*/ 74 w 445"/>
                    <a:gd name="T3" fmla="*/ 202 h 401"/>
                    <a:gd name="T4" fmla="*/ 60 w 445"/>
                    <a:gd name="T5" fmla="*/ 218 h 401"/>
                    <a:gd name="T6" fmla="*/ 32 w 445"/>
                    <a:gd name="T7" fmla="*/ 240 h 401"/>
                    <a:gd name="T8" fmla="*/ 0 w 445"/>
                    <a:gd name="T9" fmla="*/ 246 h 401"/>
                    <a:gd name="T10" fmla="*/ 42 w 445"/>
                    <a:gd name="T11" fmla="*/ 312 h 401"/>
                    <a:gd name="T12" fmla="*/ 76 w 445"/>
                    <a:gd name="T13" fmla="*/ 312 h 401"/>
                    <a:gd name="T14" fmla="*/ 66 w 445"/>
                    <a:gd name="T15" fmla="*/ 334 h 401"/>
                    <a:gd name="T16" fmla="*/ 76 w 445"/>
                    <a:gd name="T17" fmla="*/ 371 h 401"/>
                    <a:gd name="T18" fmla="*/ 103 w 445"/>
                    <a:gd name="T19" fmla="*/ 397 h 401"/>
                    <a:gd name="T20" fmla="*/ 122 w 445"/>
                    <a:gd name="T21" fmla="*/ 381 h 401"/>
                    <a:gd name="T22" fmla="*/ 144 w 445"/>
                    <a:gd name="T23" fmla="*/ 384 h 401"/>
                    <a:gd name="T24" fmla="*/ 215 w 445"/>
                    <a:gd name="T25" fmla="*/ 392 h 401"/>
                    <a:gd name="T26" fmla="*/ 257 w 445"/>
                    <a:gd name="T27" fmla="*/ 412 h 401"/>
                    <a:gd name="T28" fmla="*/ 281 w 445"/>
                    <a:gd name="T29" fmla="*/ 436 h 401"/>
                    <a:gd name="T30" fmla="*/ 310 w 445"/>
                    <a:gd name="T31" fmla="*/ 424 h 401"/>
                    <a:gd name="T32" fmla="*/ 365 w 445"/>
                    <a:gd name="T33" fmla="*/ 464 h 401"/>
                    <a:gd name="T34" fmla="*/ 376 w 445"/>
                    <a:gd name="T35" fmla="*/ 442 h 401"/>
                    <a:gd name="T36" fmla="*/ 374 w 445"/>
                    <a:gd name="T37" fmla="*/ 403 h 401"/>
                    <a:gd name="T38" fmla="*/ 351 w 445"/>
                    <a:gd name="T39" fmla="*/ 390 h 401"/>
                    <a:gd name="T40" fmla="*/ 291 w 445"/>
                    <a:gd name="T41" fmla="*/ 355 h 401"/>
                    <a:gd name="T42" fmla="*/ 256 w 445"/>
                    <a:gd name="T43" fmla="*/ 344 h 401"/>
                    <a:gd name="T44" fmla="*/ 242 w 445"/>
                    <a:gd name="T45" fmla="*/ 329 h 401"/>
                    <a:gd name="T46" fmla="*/ 262 w 445"/>
                    <a:gd name="T47" fmla="*/ 310 h 401"/>
                    <a:gd name="T48" fmla="*/ 248 w 445"/>
                    <a:gd name="T49" fmla="*/ 285 h 401"/>
                    <a:gd name="T50" fmla="*/ 273 w 445"/>
                    <a:gd name="T51" fmla="*/ 295 h 401"/>
                    <a:gd name="T52" fmla="*/ 291 w 445"/>
                    <a:gd name="T53" fmla="*/ 287 h 401"/>
                    <a:gd name="T54" fmla="*/ 257 w 445"/>
                    <a:gd name="T55" fmla="*/ 243 h 401"/>
                    <a:gd name="T56" fmla="*/ 229 w 445"/>
                    <a:gd name="T57" fmla="*/ 193 h 401"/>
                    <a:gd name="T58" fmla="*/ 223 w 445"/>
                    <a:gd name="T59" fmla="*/ 162 h 401"/>
                    <a:gd name="T60" fmla="*/ 238 w 445"/>
                    <a:gd name="T61" fmla="*/ 141 h 401"/>
                    <a:gd name="T62" fmla="*/ 250 w 445"/>
                    <a:gd name="T63" fmla="*/ 168 h 401"/>
                    <a:gd name="T64" fmla="*/ 257 w 445"/>
                    <a:gd name="T65" fmla="*/ 177 h 401"/>
                    <a:gd name="T66" fmla="*/ 308 w 445"/>
                    <a:gd name="T67" fmla="*/ 212 h 401"/>
                    <a:gd name="T68" fmla="*/ 312 w 445"/>
                    <a:gd name="T69" fmla="*/ 187 h 401"/>
                    <a:gd name="T70" fmla="*/ 348 w 445"/>
                    <a:gd name="T71" fmla="*/ 212 h 401"/>
                    <a:gd name="T72" fmla="*/ 332 w 445"/>
                    <a:gd name="T73" fmla="*/ 183 h 401"/>
                    <a:gd name="T74" fmla="*/ 348 w 445"/>
                    <a:gd name="T75" fmla="*/ 170 h 401"/>
                    <a:gd name="T76" fmla="*/ 388 w 445"/>
                    <a:gd name="T77" fmla="*/ 178 h 401"/>
                    <a:gd name="T78" fmla="*/ 371 w 445"/>
                    <a:gd name="T79" fmla="*/ 156 h 401"/>
                    <a:gd name="T80" fmla="*/ 332 w 445"/>
                    <a:gd name="T81" fmla="*/ 136 h 401"/>
                    <a:gd name="T82" fmla="*/ 336 w 445"/>
                    <a:gd name="T83" fmla="*/ 118 h 401"/>
                    <a:gd name="T84" fmla="*/ 402 w 445"/>
                    <a:gd name="T85" fmla="*/ 106 h 401"/>
                    <a:gd name="T86" fmla="*/ 471 w 445"/>
                    <a:gd name="T87" fmla="*/ 98 h 401"/>
                    <a:gd name="T88" fmla="*/ 509 w 445"/>
                    <a:gd name="T89" fmla="*/ 106 h 401"/>
                    <a:gd name="T90" fmla="*/ 548 w 445"/>
                    <a:gd name="T91" fmla="*/ 91 h 401"/>
                    <a:gd name="T92" fmla="*/ 578 w 445"/>
                    <a:gd name="T93" fmla="*/ 58 h 401"/>
                    <a:gd name="T94" fmla="*/ 578 w 445"/>
                    <a:gd name="T95" fmla="*/ 7 h 401"/>
                    <a:gd name="T96" fmla="*/ 552 w 445"/>
                    <a:gd name="T97" fmla="*/ 0 h 401"/>
                    <a:gd name="T98" fmla="*/ 542 w 445"/>
                    <a:gd name="T99" fmla="*/ 24 h 401"/>
                    <a:gd name="T100" fmla="*/ 525 w 445"/>
                    <a:gd name="T101" fmla="*/ 43 h 401"/>
                    <a:gd name="T102" fmla="*/ 500 w 445"/>
                    <a:gd name="T103" fmla="*/ 54 h 401"/>
                    <a:gd name="T104" fmla="*/ 455 w 445"/>
                    <a:gd name="T105" fmla="*/ 41 h 401"/>
                    <a:gd name="T106" fmla="*/ 413 w 445"/>
                    <a:gd name="T107" fmla="*/ 24 h 401"/>
                    <a:gd name="T108" fmla="*/ 365 w 445"/>
                    <a:gd name="T109" fmla="*/ 54 h 401"/>
                    <a:gd name="T110" fmla="*/ 312 w 445"/>
                    <a:gd name="T111" fmla="*/ 68 h 401"/>
                    <a:gd name="T112" fmla="*/ 273 w 445"/>
                    <a:gd name="T113" fmla="*/ 73 h 401"/>
                    <a:gd name="T114" fmla="*/ 248 w 445"/>
                    <a:gd name="T115" fmla="*/ 93 h 401"/>
                    <a:gd name="T116" fmla="*/ 208 w 445"/>
                    <a:gd name="T117" fmla="*/ 98 h 401"/>
                    <a:gd name="T118" fmla="*/ 170 w 445"/>
                    <a:gd name="T119" fmla="*/ 117 h 401"/>
                    <a:gd name="T120" fmla="*/ 132 w 445"/>
                    <a:gd name="T121" fmla="*/ 117 h 40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45"/>
                    <a:gd name="T184" fmla="*/ 0 h 401"/>
                    <a:gd name="T185" fmla="*/ 445 w 445"/>
                    <a:gd name="T186" fmla="*/ 401 h 401"/>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45" h="401">
                      <a:moveTo>
                        <a:pt x="90" y="99"/>
                      </a:moveTo>
                      <a:lnTo>
                        <a:pt x="81" y="106"/>
                      </a:lnTo>
                      <a:lnTo>
                        <a:pt x="71" y="141"/>
                      </a:lnTo>
                      <a:lnTo>
                        <a:pt x="57" y="174"/>
                      </a:lnTo>
                      <a:lnTo>
                        <a:pt x="52" y="178"/>
                      </a:lnTo>
                      <a:lnTo>
                        <a:pt x="46" y="189"/>
                      </a:lnTo>
                      <a:lnTo>
                        <a:pt x="38" y="201"/>
                      </a:lnTo>
                      <a:lnTo>
                        <a:pt x="25" y="208"/>
                      </a:lnTo>
                      <a:lnTo>
                        <a:pt x="14" y="212"/>
                      </a:lnTo>
                      <a:lnTo>
                        <a:pt x="0" y="212"/>
                      </a:lnTo>
                      <a:lnTo>
                        <a:pt x="18" y="251"/>
                      </a:lnTo>
                      <a:lnTo>
                        <a:pt x="32" y="270"/>
                      </a:lnTo>
                      <a:lnTo>
                        <a:pt x="46" y="270"/>
                      </a:lnTo>
                      <a:lnTo>
                        <a:pt x="59" y="270"/>
                      </a:lnTo>
                      <a:lnTo>
                        <a:pt x="63" y="280"/>
                      </a:lnTo>
                      <a:lnTo>
                        <a:pt x="50" y="289"/>
                      </a:lnTo>
                      <a:lnTo>
                        <a:pt x="50" y="302"/>
                      </a:lnTo>
                      <a:lnTo>
                        <a:pt x="59" y="320"/>
                      </a:lnTo>
                      <a:lnTo>
                        <a:pt x="71" y="336"/>
                      </a:lnTo>
                      <a:lnTo>
                        <a:pt x="79" y="343"/>
                      </a:lnTo>
                      <a:lnTo>
                        <a:pt x="83" y="332"/>
                      </a:lnTo>
                      <a:lnTo>
                        <a:pt x="94" y="330"/>
                      </a:lnTo>
                      <a:lnTo>
                        <a:pt x="108" y="341"/>
                      </a:lnTo>
                      <a:lnTo>
                        <a:pt x="111" y="332"/>
                      </a:lnTo>
                      <a:lnTo>
                        <a:pt x="133" y="334"/>
                      </a:lnTo>
                      <a:lnTo>
                        <a:pt x="165" y="338"/>
                      </a:lnTo>
                      <a:lnTo>
                        <a:pt x="188" y="345"/>
                      </a:lnTo>
                      <a:lnTo>
                        <a:pt x="197" y="355"/>
                      </a:lnTo>
                      <a:lnTo>
                        <a:pt x="208" y="368"/>
                      </a:lnTo>
                      <a:lnTo>
                        <a:pt x="215" y="376"/>
                      </a:lnTo>
                      <a:lnTo>
                        <a:pt x="224" y="368"/>
                      </a:lnTo>
                      <a:lnTo>
                        <a:pt x="238" y="367"/>
                      </a:lnTo>
                      <a:lnTo>
                        <a:pt x="258" y="381"/>
                      </a:lnTo>
                      <a:lnTo>
                        <a:pt x="280" y="401"/>
                      </a:lnTo>
                      <a:lnTo>
                        <a:pt x="287" y="397"/>
                      </a:lnTo>
                      <a:lnTo>
                        <a:pt x="288" y="382"/>
                      </a:lnTo>
                      <a:lnTo>
                        <a:pt x="288" y="365"/>
                      </a:lnTo>
                      <a:lnTo>
                        <a:pt x="287" y="349"/>
                      </a:lnTo>
                      <a:lnTo>
                        <a:pt x="276" y="332"/>
                      </a:lnTo>
                      <a:lnTo>
                        <a:pt x="269" y="336"/>
                      </a:lnTo>
                      <a:lnTo>
                        <a:pt x="251" y="328"/>
                      </a:lnTo>
                      <a:lnTo>
                        <a:pt x="223" y="307"/>
                      </a:lnTo>
                      <a:lnTo>
                        <a:pt x="215" y="299"/>
                      </a:lnTo>
                      <a:lnTo>
                        <a:pt x="196" y="297"/>
                      </a:lnTo>
                      <a:lnTo>
                        <a:pt x="186" y="291"/>
                      </a:lnTo>
                      <a:lnTo>
                        <a:pt x="186" y="284"/>
                      </a:lnTo>
                      <a:lnTo>
                        <a:pt x="197" y="272"/>
                      </a:lnTo>
                      <a:lnTo>
                        <a:pt x="201" y="268"/>
                      </a:lnTo>
                      <a:lnTo>
                        <a:pt x="194" y="259"/>
                      </a:lnTo>
                      <a:lnTo>
                        <a:pt x="190" y="246"/>
                      </a:lnTo>
                      <a:lnTo>
                        <a:pt x="194" y="239"/>
                      </a:lnTo>
                      <a:lnTo>
                        <a:pt x="210" y="255"/>
                      </a:lnTo>
                      <a:lnTo>
                        <a:pt x="223" y="261"/>
                      </a:lnTo>
                      <a:lnTo>
                        <a:pt x="223" y="248"/>
                      </a:lnTo>
                      <a:lnTo>
                        <a:pt x="215" y="232"/>
                      </a:lnTo>
                      <a:lnTo>
                        <a:pt x="197" y="210"/>
                      </a:lnTo>
                      <a:lnTo>
                        <a:pt x="179" y="181"/>
                      </a:lnTo>
                      <a:lnTo>
                        <a:pt x="176" y="167"/>
                      </a:lnTo>
                      <a:lnTo>
                        <a:pt x="174" y="153"/>
                      </a:lnTo>
                      <a:lnTo>
                        <a:pt x="171" y="140"/>
                      </a:lnTo>
                      <a:lnTo>
                        <a:pt x="169" y="126"/>
                      </a:lnTo>
                      <a:lnTo>
                        <a:pt x="183" y="122"/>
                      </a:lnTo>
                      <a:lnTo>
                        <a:pt x="181" y="131"/>
                      </a:lnTo>
                      <a:lnTo>
                        <a:pt x="192" y="145"/>
                      </a:lnTo>
                      <a:lnTo>
                        <a:pt x="199" y="145"/>
                      </a:lnTo>
                      <a:lnTo>
                        <a:pt x="197" y="153"/>
                      </a:lnTo>
                      <a:lnTo>
                        <a:pt x="235" y="189"/>
                      </a:lnTo>
                      <a:lnTo>
                        <a:pt x="236" y="183"/>
                      </a:lnTo>
                      <a:lnTo>
                        <a:pt x="228" y="167"/>
                      </a:lnTo>
                      <a:lnTo>
                        <a:pt x="240" y="162"/>
                      </a:lnTo>
                      <a:lnTo>
                        <a:pt x="258" y="170"/>
                      </a:lnTo>
                      <a:lnTo>
                        <a:pt x="267" y="183"/>
                      </a:lnTo>
                      <a:lnTo>
                        <a:pt x="269" y="174"/>
                      </a:lnTo>
                      <a:lnTo>
                        <a:pt x="255" y="158"/>
                      </a:lnTo>
                      <a:lnTo>
                        <a:pt x="258" y="151"/>
                      </a:lnTo>
                      <a:lnTo>
                        <a:pt x="267" y="147"/>
                      </a:lnTo>
                      <a:lnTo>
                        <a:pt x="292" y="158"/>
                      </a:lnTo>
                      <a:lnTo>
                        <a:pt x="298" y="154"/>
                      </a:lnTo>
                      <a:lnTo>
                        <a:pt x="296" y="143"/>
                      </a:lnTo>
                      <a:lnTo>
                        <a:pt x="285" y="135"/>
                      </a:lnTo>
                      <a:lnTo>
                        <a:pt x="267" y="127"/>
                      </a:lnTo>
                      <a:lnTo>
                        <a:pt x="255" y="118"/>
                      </a:lnTo>
                      <a:lnTo>
                        <a:pt x="253" y="110"/>
                      </a:lnTo>
                      <a:lnTo>
                        <a:pt x="258" y="102"/>
                      </a:lnTo>
                      <a:lnTo>
                        <a:pt x="282" y="99"/>
                      </a:lnTo>
                      <a:lnTo>
                        <a:pt x="309" y="91"/>
                      </a:lnTo>
                      <a:lnTo>
                        <a:pt x="328" y="93"/>
                      </a:lnTo>
                      <a:lnTo>
                        <a:pt x="362" y="85"/>
                      </a:lnTo>
                      <a:lnTo>
                        <a:pt x="369" y="81"/>
                      </a:lnTo>
                      <a:lnTo>
                        <a:pt x="391" y="91"/>
                      </a:lnTo>
                      <a:lnTo>
                        <a:pt x="411" y="101"/>
                      </a:lnTo>
                      <a:lnTo>
                        <a:pt x="421" y="79"/>
                      </a:lnTo>
                      <a:lnTo>
                        <a:pt x="438" y="56"/>
                      </a:lnTo>
                      <a:lnTo>
                        <a:pt x="443" y="50"/>
                      </a:lnTo>
                      <a:lnTo>
                        <a:pt x="445" y="10"/>
                      </a:lnTo>
                      <a:lnTo>
                        <a:pt x="443" y="7"/>
                      </a:lnTo>
                      <a:lnTo>
                        <a:pt x="434" y="0"/>
                      </a:lnTo>
                      <a:lnTo>
                        <a:pt x="423" y="0"/>
                      </a:lnTo>
                      <a:lnTo>
                        <a:pt x="416" y="7"/>
                      </a:lnTo>
                      <a:lnTo>
                        <a:pt x="416" y="21"/>
                      </a:lnTo>
                      <a:lnTo>
                        <a:pt x="418" y="34"/>
                      </a:lnTo>
                      <a:lnTo>
                        <a:pt x="403" y="37"/>
                      </a:lnTo>
                      <a:lnTo>
                        <a:pt x="391" y="45"/>
                      </a:lnTo>
                      <a:lnTo>
                        <a:pt x="384" y="47"/>
                      </a:lnTo>
                      <a:lnTo>
                        <a:pt x="359" y="41"/>
                      </a:lnTo>
                      <a:lnTo>
                        <a:pt x="350" y="35"/>
                      </a:lnTo>
                      <a:lnTo>
                        <a:pt x="336" y="43"/>
                      </a:lnTo>
                      <a:lnTo>
                        <a:pt x="317" y="21"/>
                      </a:lnTo>
                      <a:lnTo>
                        <a:pt x="296" y="37"/>
                      </a:lnTo>
                      <a:lnTo>
                        <a:pt x="280" y="47"/>
                      </a:lnTo>
                      <a:lnTo>
                        <a:pt x="265" y="54"/>
                      </a:lnTo>
                      <a:lnTo>
                        <a:pt x="240" y="59"/>
                      </a:lnTo>
                      <a:lnTo>
                        <a:pt x="223" y="64"/>
                      </a:lnTo>
                      <a:lnTo>
                        <a:pt x="210" y="64"/>
                      </a:lnTo>
                      <a:lnTo>
                        <a:pt x="203" y="66"/>
                      </a:lnTo>
                      <a:lnTo>
                        <a:pt x="190" y="81"/>
                      </a:lnTo>
                      <a:lnTo>
                        <a:pt x="179" y="81"/>
                      </a:lnTo>
                      <a:lnTo>
                        <a:pt x="159" y="85"/>
                      </a:lnTo>
                      <a:lnTo>
                        <a:pt x="140" y="83"/>
                      </a:lnTo>
                      <a:lnTo>
                        <a:pt x="131" y="101"/>
                      </a:lnTo>
                      <a:lnTo>
                        <a:pt x="115" y="102"/>
                      </a:lnTo>
                      <a:lnTo>
                        <a:pt x="102" y="101"/>
                      </a:lnTo>
                      <a:lnTo>
                        <a:pt x="90" y="99"/>
                      </a:lnTo>
                      <a:close/>
                    </a:path>
                  </a:pathLst>
                </a:custGeom>
                <a:solidFill>
                  <a:srgbClr val="993366">
                    <a:alpha val="94901"/>
                  </a:srgbClr>
                </a:solidFill>
                <a:ln w="1270" cap="rnd">
                  <a:solidFill>
                    <a:srgbClr val="333333"/>
                  </a:solidFill>
                  <a:round/>
                  <a:headEnd/>
                  <a:tailEnd/>
                </a:ln>
              </p:spPr>
              <p:txBody>
                <a:bodyPr/>
                <a:lstStyle/>
                <a:p>
                  <a:endParaRPr lang="de-DE"/>
                </a:p>
              </p:txBody>
            </p:sp>
            <p:sp>
              <p:nvSpPr>
                <p:cNvPr id="17483" name="Freeform 744"/>
                <p:cNvSpPr>
                  <a:spLocks/>
                </p:cNvSpPr>
                <p:nvPr/>
              </p:nvSpPr>
              <p:spPr bwMode="auto">
                <a:xfrm>
                  <a:off x="3969" y="3163"/>
                  <a:ext cx="34" cy="30"/>
                </a:xfrm>
                <a:custGeom>
                  <a:avLst/>
                  <a:gdLst>
                    <a:gd name="T0" fmla="*/ 41 w 31"/>
                    <a:gd name="T1" fmla="*/ 0 h 29"/>
                    <a:gd name="T2" fmla="*/ 14 w 31"/>
                    <a:gd name="T3" fmla="*/ 0 h 29"/>
                    <a:gd name="T4" fmla="*/ 2 w 31"/>
                    <a:gd name="T5" fmla="*/ 6 h 29"/>
                    <a:gd name="T6" fmla="*/ 0 w 31"/>
                    <a:gd name="T7" fmla="*/ 19 h 29"/>
                    <a:gd name="T8" fmla="*/ 0 w 31"/>
                    <a:gd name="T9" fmla="*/ 30 h 29"/>
                    <a:gd name="T10" fmla="*/ 12 w 31"/>
                    <a:gd name="T11" fmla="*/ 32 h 29"/>
                    <a:gd name="T12" fmla="*/ 36 w 31"/>
                    <a:gd name="T13" fmla="*/ 21 h 29"/>
                    <a:gd name="T14" fmla="*/ 41 w 31"/>
                    <a:gd name="T15" fmla="*/ 0 h 29"/>
                    <a:gd name="T16" fmla="*/ 0 60000 65536"/>
                    <a:gd name="T17" fmla="*/ 0 60000 65536"/>
                    <a:gd name="T18" fmla="*/ 0 60000 65536"/>
                    <a:gd name="T19" fmla="*/ 0 60000 65536"/>
                    <a:gd name="T20" fmla="*/ 0 60000 65536"/>
                    <a:gd name="T21" fmla="*/ 0 60000 65536"/>
                    <a:gd name="T22" fmla="*/ 0 60000 65536"/>
                    <a:gd name="T23" fmla="*/ 0 60000 65536"/>
                    <a:gd name="T24" fmla="*/ 0 w 31"/>
                    <a:gd name="T25" fmla="*/ 0 h 29"/>
                    <a:gd name="T26" fmla="*/ 31 w 31"/>
                    <a:gd name="T27" fmla="*/ 29 h 2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1" h="29">
                      <a:moveTo>
                        <a:pt x="31" y="0"/>
                      </a:moveTo>
                      <a:lnTo>
                        <a:pt x="11" y="0"/>
                      </a:lnTo>
                      <a:lnTo>
                        <a:pt x="2" y="6"/>
                      </a:lnTo>
                      <a:lnTo>
                        <a:pt x="0" y="16"/>
                      </a:lnTo>
                      <a:lnTo>
                        <a:pt x="0" y="27"/>
                      </a:lnTo>
                      <a:lnTo>
                        <a:pt x="9" y="29"/>
                      </a:lnTo>
                      <a:lnTo>
                        <a:pt x="27" y="18"/>
                      </a:lnTo>
                      <a:lnTo>
                        <a:pt x="31" y="0"/>
                      </a:lnTo>
                      <a:close/>
                    </a:path>
                  </a:pathLst>
                </a:custGeom>
                <a:solidFill>
                  <a:srgbClr val="993366">
                    <a:alpha val="94901"/>
                  </a:srgbClr>
                </a:solidFill>
                <a:ln w="1270" cap="rnd">
                  <a:solidFill>
                    <a:srgbClr val="333333"/>
                  </a:solidFill>
                  <a:round/>
                  <a:headEnd/>
                  <a:tailEnd/>
                </a:ln>
              </p:spPr>
              <p:txBody>
                <a:bodyPr/>
                <a:lstStyle/>
                <a:p>
                  <a:endParaRPr lang="de-DE"/>
                </a:p>
              </p:txBody>
            </p:sp>
            <p:sp>
              <p:nvSpPr>
                <p:cNvPr id="17484" name="Freeform 745"/>
                <p:cNvSpPr>
                  <a:spLocks/>
                </p:cNvSpPr>
                <p:nvPr/>
              </p:nvSpPr>
              <p:spPr bwMode="auto">
                <a:xfrm>
                  <a:off x="4033" y="3215"/>
                  <a:ext cx="60" cy="40"/>
                </a:xfrm>
                <a:custGeom>
                  <a:avLst/>
                  <a:gdLst>
                    <a:gd name="T0" fmla="*/ 39 w 55"/>
                    <a:gd name="T1" fmla="*/ 0 h 38"/>
                    <a:gd name="T2" fmla="*/ 71 w 55"/>
                    <a:gd name="T3" fmla="*/ 31 h 38"/>
                    <a:gd name="T4" fmla="*/ 67 w 55"/>
                    <a:gd name="T5" fmla="*/ 40 h 38"/>
                    <a:gd name="T6" fmla="*/ 48 w 55"/>
                    <a:gd name="T7" fmla="*/ 44 h 38"/>
                    <a:gd name="T8" fmla="*/ 45 w 55"/>
                    <a:gd name="T9" fmla="*/ 35 h 38"/>
                    <a:gd name="T10" fmla="*/ 39 w 55"/>
                    <a:gd name="T11" fmla="*/ 28 h 38"/>
                    <a:gd name="T12" fmla="*/ 27 w 55"/>
                    <a:gd name="T13" fmla="*/ 35 h 38"/>
                    <a:gd name="T14" fmla="*/ 15 w 55"/>
                    <a:gd name="T15" fmla="*/ 26 h 38"/>
                    <a:gd name="T16" fmla="*/ 10 w 55"/>
                    <a:gd name="T17" fmla="*/ 21 h 38"/>
                    <a:gd name="T18" fmla="*/ 17 w 55"/>
                    <a:gd name="T19" fmla="*/ 16 h 38"/>
                    <a:gd name="T20" fmla="*/ 2 w 55"/>
                    <a:gd name="T21" fmla="*/ 23 h 38"/>
                    <a:gd name="T22" fmla="*/ 0 w 55"/>
                    <a:gd name="T23" fmla="*/ 16 h 38"/>
                    <a:gd name="T24" fmla="*/ 21 w 55"/>
                    <a:gd name="T25" fmla="*/ 7 h 38"/>
                    <a:gd name="T26" fmla="*/ 39 w 55"/>
                    <a:gd name="T27" fmla="*/ 0 h 3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5"/>
                    <a:gd name="T43" fmla="*/ 0 h 38"/>
                    <a:gd name="T44" fmla="*/ 55 w 55"/>
                    <a:gd name="T45" fmla="*/ 38 h 3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5" h="38">
                      <a:moveTo>
                        <a:pt x="30" y="0"/>
                      </a:moveTo>
                      <a:lnTo>
                        <a:pt x="55" y="27"/>
                      </a:lnTo>
                      <a:lnTo>
                        <a:pt x="51" y="34"/>
                      </a:lnTo>
                      <a:lnTo>
                        <a:pt x="37" y="38"/>
                      </a:lnTo>
                      <a:lnTo>
                        <a:pt x="35" y="29"/>
                      </a:lnTo>
                      <a:lnTo>
                        <a:pt x="30" y="25"/>
                      </a:lnTo>
                      <a:lnTo>
                        <a:pt x="21" y="29"/>
                      </a:lnTo>
                      <a:lnTo>
                        <a:pt x="12" y="23"/>
                      </a:lnTo>
                      <a:lnTo>
                        <a:pt x="7" y="18"/>
                      </a:lnTo>
                      <a:lnTo>
                        <a:pt x="14" y="13"/>
                      </a:lnTo>
                      <a:lnTo>
                        <a:pt x="2" y="20"/>
                      </a:lnTo>
                      <a:lnTo>
                        <a:pt x="0" y="13"/>
                      </a:lnTo>
                      <a:lnTo>
                        <a:pt x="16" y="7"/>
                      </a:lnTo>
                      <a:lnTo>
                        <a:pt x="30" y="0"/>
                      </a:lnTo>
                      <a:close/>
                    </a:path>
                  </a:pathLst>
                </a:custGeom>
                <a:solidFill>
                  <a:srgbClr val="993366">
                    <a:alpha val="94901"/>
                  </a:srgbClr>
                </a:solidFill>
                <a:ln w="1270" cap="rnd">
                  <a:solidFill>
                    <a:srgbClr val="333333"/>
                  </a:solidFill>
                  <a:round/>
                  <a:headEnd/>
                  <a:tailEnd/>
                </a:ln>
              </p:spPr>
              <p:txBody>
                <a:bodyPr/>
                <a:lstStyle/>
                <a:p>
                  <a:endParaRPr lang="de-DE"/>
                </a:p>
              </p:txBody>
            </p:sp>
          </p:grpSp>
        </p:grpSp>
        <p:grpSp>
          <p:nvGrpSpPr>
            <p:cNvPr id="8" name="Group 746"/>
            <p:cNvGrpSpPr>
              <a:grpSpLocks/>
            </p:cNvGrpSpPr>
            <p:nvPr/>
          </p:nvGrpSpPr>
          <p:grpSpPr bwMode="auto">
            <a:xfrm>
              <a:off x="616" y="1607"/>
              <a:ext cx="598" cy="621"/>
              <a:chOff x="1605" y="1648"/>
              <a:chExt cx="793" cy="775"/>
            </a:xfrm>
          </p:grpSpPr>
          <p:sp>
            <p:nvSpPr>
              <p:cNvPr id="17476" name="Freeform 747"/>
              <p:cNvSpPr>
                <a:spLocks/>
              </p:cNvSpPr>
              <p:nvPr/>
            </p:nvSpPr>
            <p:spPr bwMode="auto">
              <a:xfrm>
                <a:off x="1605" y="1648"/>
                <a:ext cx="793" cy="775"/>
              </a:xfrm>
              <a:custGeom>
                <a:avLst/>
                <a:gdLst>
                  <a:gd name="T0" fmla="*/ 12 w 793"/>
                  <a:gd name="T1" fmla="*/ 151 h 775"/>
                  <a:gd name="T2" fmla="*/ 14 w 793"/>
                  <a:gd name="T3" fmla="*/ 181 h 775"/>
                  <a:gd name="T4" fmla="*/ 77 w 793"/>
                  <a:gd name="T5" fmla="*/ 230 h 775"/>
                  <a:gd name="T6" fmla="*/ 127 w 793"/>
                  <a:gd name="T7" fmla="*/ 260 h 775"/>
                  <a:gd name="T8" fmla="*/ 122 w 793"/>
                  <a:gd name="T9" fmla="*/ 302 h 775"/>
                  <a:gd name="T10" fmla="*/ 151 w 793"/>
                  <a:gd name="T11" fmla="*/ 363 h 775"/>
                  <a:gd name="T12" fmla="*/ 164 w 793"/>
                  <a:gd name="T13" fmla="*/ 446 h 775"/>
                  <a:gd name="T14" fmla="*/ 137 w 793"/>
                  <a:gd name="T15" fmla="*/ 446 h 775"/>
                  <a:gd name="T16" fmla="*/ 120 w 793"/>
                  <a:gd name="T17" fmla="*/ 489 h 775"/>
                  <a:gd name="T18" fmla="*/ 102 w 793"/>
                  <a:gd name="T19" fmla="*/ 531 h 775"/>
                  <a:gd name="T20" fmla="*/ 59 w 793"/>
                  <a:gd name="T21" fmla="*/ 606 h 775"/>
                  <a:gd name="T22" fmla="*/ 62 w 793"/>
                  <a:gd name="T23" fmla="*/ 642 h 775"/>
                  <a:gd name="T24" fmla="*/ 167 w 793"/>
                  <a:gd name="T25" fmla="*/ 712 h 775"/>
                  <a:gd name="T26" fmla="*/ 258 w 793"/>
                  <a:gd name="T27" fmla="*/ 754 h 775"/>
                  <a:gd name="T28" fmla="*/ 338 w 793"/>
                  <a:gd name="T29" fmla="*/ 775 h 775"/>
                  <a:gd name="T30" fmla="*/ 367 w 793"/>
                  <a:gd name="T31" fmla="*/ 716 h 775"/>
                  <a:gd name="T32" fmla="*/ 439 w 793"/>
                  <a:gd name="T33" fmla="*/ 690 h 775"/>
                  <a:gd name="T34" fmla="*/ 491 w 793"/>
                  <a:gd name="T35" fmla="*/ 717 h 775"/>
                  <a:gd name="T36" fmla="*/ 562 w 793"/>
                  <a:gd name="T37" fmla="*/ 754 h 775"/>
                  <a:gd name="T38" fmla="*/ 628 w 793"/>
                  <a:gd name="T39" fmla="*/ 739 h 775"/>
                  <a:gd name="T40" fmla="*/ 675 w 793"/>
                  <a:gd name="T41" fmla="*/ 689 h 775"/>
                  <a:gd name="T42" fmla="*/ 646 w 793"/>
                  <a:gd name="T43" fmla="*/ 667 h 775"/>
                  <a:gd name="T44" fmla="*/ 641 w 793"/>
                  <a:gd name="T45" fmla="*/ 597 h 775"/>
                  <a:gd name="T46" fmla="*/ 660 w 793"/>
                  <a:gd name="T47" fmla="*/ 531 h 775"/>
                  <a:gd name="T48" fmla="*/ 660 w 793"/>
                  <a:gd name="T49" fmla="*/ 471 h 775"/>
                  <a:gd name="T50" fmla="*/ 626 w 793"/>
                  <a:gd name="T51" fmla="*/ 473 h 775"/>
                  <a:gd name="T52" fmla="*/ 610 w 793"/>
                  <a:gd name="T53" fmla="*/ 464 h 775"/>
                  <a:gd name="T54" fmla="*/ 646 w 793"/>
                  <a:gd name="T55" fmla="*/ 421 h 775"/>
                  <a:gd name="T56" fmla="*/ 702 w 793"/>
                  <a:gd name="T57" fmla="*/ 367 h 775"/>
                  <a:gd name="T58" fmla="*/ 732 w 793"/>
                  <a:gd name="T59" fmla="*/ 340 h 775"/>
                  <a:gd name="T60" fmla="*/ 754 w 793"/>
                  <a:gd name="T61" fmla="*/ 288 h 775"/>
                  <a:gd name="T62" fmla="*/ 793 w 793"/>
                  <a:gd name="T63" fmla="*/ 243 h 775"/>
                  <a:gd name="T64" fmla="*/ 747 w 793"/>
                  <a:gd name="T65" fmla="*/ 221 h 775"/>
                  <a:gd name="T66" fmla="*/ 693 w 793"/>
                  <a:gd name="T67" fmla="*/ 203 h 775"/>
                  <a:gd name="T68" fmla="*/ 656 w 793"/>
                  <a:gd name="T69" fmla="*/ 169 h 775"/>
                  <a:gd name="T70" fmla="*/ 604 w 793"/>
                  <a:gd name="T71" fmla="*/ 124 h 775"/>
                  <a:gd name="T72" fmla="*/ 560 w 793"/>
                  <a:gd name="T73" fmla="*/ 79 h 775"/>
                  <a:gd name="T74" fmla="*/ 529 w 793"/>
                  <a:gd name="T75" fmla="*/ 31 h 775"/>
                  <a:gd name="T76" fmla="*/ 462 w 793"/>
                  <a:gd name="T77" fmla="*/ 2 h 775"/>
                  <a:gd name="T78" fmla="*/ 432 w 793"/>
                  <a:gd name="T79" fmla="*/ 37 h 775"/>
                  <a:gd name="T80" fmla="*/ 331 w 793"/>
                  <a:gd name="T81" fmla="*/ 91 h 775"/>
                  <a:gd name="T82" fmla="*/ 276 w 793"/>
                  <a:gd name="T83" fmla="*/ 108 h 775"/>
                  <a:gd name="T84" fmla="*/ 228 w 793"/>
                  <a:gd name="T85" fmla="*/ 81 h 775"/>
                  <a:gd name="T86" fmla="*/ 206 w 793"/>
                  <a:gd name="T87" fmla="*/ 58 h 775"/>
                  <a:gd name="T88" fmla="*/ 212 w 793"/>
                  <a:gd name="T89" fmla="*/ 86 h 775"/>
                  <a:gd name="T90" fmla="*/ 205 w 793"/>
                  <a:gd name="T91" fmla="*/ 118 h 775"/>
                  <a:gd name="T92" fmla="*/ 189 w 793"/>
                  <a:gd name="T93" fmla="*/ 143 h 775"/>
                  <a:gd name="T94" fmla="*/ 147 w 793"/>
                  <a:gd name="T95" fmla="*/ 131 h 775"/>
                  <a:gd name="T96" fmla="*/ 97 w 793"/>
                  <a:gd name="T97" fmla="*/ 100 h 775"/>
                  <a:gd name="T98" fmla="*/ 62 w 793"/>
                  <a:gd name="T99" fmla="*/ 112 h 77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793"/>
                  <a:gd name="T151" fmla="*/ 0 h 775"/>
                  <a:gd name="T152" fmla="*/ 793 w 793"/>
                  <a:gd name="T153" fmla="*/ 775 h 77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793" h="775">
                    <a:moveTo>
                      <a:pt x="14" y="110"/>
                    </a:moveTo>
                    <a:lnTo>
                      <a:pt x="21" y="129"/>
                    </a:lnTo>
                    <a:lnTo>
                      <a:pt x="14" y="145"/>
                    </a:lnTo>
                    <a:lnTo>
                      <a:pt x="12" y="151"/>
                    </a:lnTo>
                    <a:lnTo>
                      <a:pt x="0" y="147"/>
                    </a:lnTo>
                    <a:lnTo>
                      <a:pt x="5" y="156"/>
                    </a:lnTo>
                    <a:lnTo>
                      <a:pt x="5" y="165"/>
                    </a:lnTo>
                    <a:lnTo>
                      <a:pt x="14" y="181"/>
                    </a:lnTo>
                    <a:lnTo>
                      <a:pt x="31" y="176"/>
                    </a:lnTo>
                    <a:lnTo>
                      <a:pt x="54" y="201"/>
                    </a:lnTo>
                    <a:lnTo>
                      <a:pt x="64" y="217"/>
                    </a:lnTo>
                    <a:lnTo>
                      <a:pt x="77" y="230"/>
                    </a:lnTo>
                    <a:lnTo>
                      <a:pt x="95" y="230"/>
                    </a:lnTo>
                    <a:lnTo>
                      <a:pt x="102" y="244"/>
                    </a:lnTo>
                    <a:lnTo>
                      <a:pt x="118" y="258"/>
                    </a:lnTo>
                    <a:lnTo>
                      <a:pt x="127" y="260"/>
                    </a:lnTo>
                    <a:lnTo>
                      <a:pt x="129" y="266"/>
                    </a:lnTo>
                    <a:lnTo>
                      <a:pt x="124" y="279"/>
                    </a:lnTo>
                    <a:lnTo>
                      <a:pt x="124" y="290"/>
                    </a:lnTo>
                    <a:lnTo>
                      <a:pt x="122" y="302"/>
                    </a:lnTo>
                    <a:lnTo>
                      <a:pt x="118" y="321"/>
                    </a:lnTo>
                    <a:lnTo>
                      <a:pt x="133" y="340"/>
                    </a:lnTo>
                    <a:lnTo>
                      <a:pt x="151" y="353"/>
                    </a:lnTo>
                    <a:lnTo>
                      <a:pt x="151" y="363"/>
                    </a:lnTo>
                    <a:lnTo>
                      <a:pt x="149" y="396"/>
                    </a:lnTo>
                    <a:lnTo>
                      <a:pt x="145" y="423"/>
                    </a:lnTo>
                    <a:lnTo>
                      <a:pt x="149" y="434"/>
                    </a:lnTo>
                    <a:lnTo>
                      <a:pt x="164" y="446"/>
                    </a:lnTo>
                    <a:lnTo>
                      <a:pt x="164" y="469"/>
                    </a:lnTo>
                    <a:lnTo>
                      <a:pt x="164" y="484"/>
                    </a:lnTo>
                    <a:lnTo>
                      <a:pt x="147" y="461"/>
                    </a:lnTo>
                    <a:lnTo>
                      <a:pt x="137" y="446"/>
                    </a:lnTo>
                    <a:lnTo>
                      <a:pt x="131" y="450"/>
                    </a:lnTo>
                    <a:lnTo>
                      <a:pt x="135" y="461"/>
                    </a:lnTo>
                    <a:lnTo>
                      <a:pt x="129" y="475"/>
                    </a:lnTo>
                    <a:lnTo>
                      <a:pt x="120" y="489"/>
                    </a:lnTo>
                    <a:lnTo>
                      <a:pt x="114" y="498"/>
                    </a:lnTo>
                    <a:lnTo>
                      <a:pt x="122" y="507"/>
                    </a:lnTo>
                    <a:lnTo>
                      <a:pt x="116" y="518"/>
                    </a:lnTo>
                    <a:lnTo>
                      <a:pt x="102" y="531"/>
                    </a:lnTo>
                    <a:lnTo>
                      <a:pt x="100" y="542"/>
                    </a:lnTo>
                    <a:lnTo>
                      <a:pt x="93" y="556"/>
                    </a:lnTo>
                    <a:lnTo>
                      <a:pt x="72" y="581"/>
                    </a:lnTo>
                    <a:lnTo>
                      <a:pt x="59" y="606"/>
                    </a:lnTo>
                    <a:lnTo>
                      <a:pt x="59" y="610"/>
                    </a:lnTo>
                    <a:lnTo>
                      <a:pt x="66" y="617"/>
                    </a:lnTo>
                    <a:lnTo>
                      <a:pt x="58" y="629"/>
                    </a:lnTo>
                    <a:lnTo>
                      <a:pt x="62" y="642"/>
                    </a:lnTo>
                    <a:lnTo>
                      <a:pt x="73" y="660"/>
                    </a:lnTo>
                    <a:lnTo>
                      <a:pt x="122" y="687"/>
                    </a:lnTo>
                    <a:lnTo>
                      <a:pt x="156" y="716"/>
                    </a:lnTo>
                    <a:lnTo>
                      <a:pt x="167" y="712"/>
                    </a:lnTo>
                    <a:lnTo>
                      <a:pt x="185" y="706"/>
                    </a:lnTo>
                    <a:lnTo>
                      <a:pt x="244" y="731"/>
                    </a:lnTo>
                    <a:lnTo>
                      <a:pt x="253" y="739"/>
                    </a:lnTo>
                    <a:lnTo>
                      <a:pt x="258" y="754"/>
                    </a:lnTo>
                    <a:lnTo>
                      <a:pt x="268" y="760"/>
                    </a:lnTo>
                    <a:lnTo>
                      <a:pt x="282" y="762"/>
                    </a:lnTo>
                    <a:lnTo>
                      <a:pt x="304" y="773"/>
                    </a:lnTo>
                    <a:lnTo>
                      <a:pt x="338" y="775"/>
                    </a:lnTo>
                    <a:lnTo>
                      <a:pt x="348" y="762"/>
                    </a:lnTo>
                    <a:lnTo>
                      <a:pt x="351" y="746"/>
                    </a:lnTo>
                    <a:lnTo>
                      <a:pt x="351" y="729"/>
                    </a:lnTo>
                    <a:lnTo>
                      <a:pt x="367" y="716"/>
                    </a:lnTo>
                    <a:lnTo>
                      <a:pt x="396" y="700"/>
                    </a:lnTo>
                    <a:lnTo>
                      <a:pt x="410" y="698"/>
                    </a:lnTo>
                    <a:lnTo>
                      <a:pt x="425" y="690"/>
                    </a:lnTo>
                    <a:lnTo>
                      <a:pt x="439" y="690"/>
                    </a:lnTo>
                    <a:lnTo>
                      <a:pt x="454" y="700"/>
                    </a:lnTo>
                    <a:lnTo>
                      <a:pt x="466" y="714"/>
                    </a:lnTo>
                    <a:lnTo>
                      <a:pt x="479" y="714"/>
                    </a:lnTo>
                    <a:lnTo>
                      <a:pt x="491" y="717"/>
                    </a:lnTo>
                    <a:lnTo>
                      <a:pt x="513" y="719"/>
                    </a:lnTo>
                    <a:lnTo>
                      <a:pt x="529" y="739"/>
                    </a:lnTo>
                    <a:lnTo>
                      <a:pt x="543" y="748"/>
                    </a:lnTo>
                    <a:lnTo>
                      <a:pt x="562" y="754"/>
                    </a:lnTo>
                    <a:lnTo>
                      <a:pt x="579" y="764"/>
                    </a:lnTo>
                    <a:lnTo>
                      <a:pt x="588" y="766"/>
                    </a:lnTo>
                    <a:lnTo>
                      <a:pt x="612" y="742"/>
                    </a:lnTo>
                    <a:lnTo>
                      <a:pt x="628" y="739"/>
                    </a:lnTo>
                    <a:lnTo>
                      <a:pt x="639" y="729"/>
                    </a:lnTo>
                    <a:lnTo>
                      <a:pt x="656" y="717"/>
                    </a:lnTo>
                    <a:lnTo>
                      <a:pt x="678" y="716"/>
                    </a:lnTo>
                    <a:lnTo>
                      <a:pt x="675" y="689"/>
                    </a:lnTo>
                    <a:lnTo>
                      <a:pt x="671" y="681"/>
                    </a:lnTo>
                    <a:lnTo>
                      <a:pt x="662" y="667"/>
                    </a:lnTo>
                    <a:lnTo>
                      <a:pt x="655" y="669"/>
                    </a:lnTo>
                    <a:lnTo>
                      <a:pt x="646" y="667"/>
                    </a:lnTo>
                    <a:lnTo>
                      <a:pt x="639" y="656"/>
                    </a:lnTo>
                    <a:lnTo>
                      <a:pt x="637" y="629"/>
                    </a:lnTo>
                    <a:lnTo>
                      <a:pt x="653" y="611"/>
                    </a:lnTo>
                    <a:lnTo>
                      <a:pt x="641" y="597"/>
                    </a:lnTo>
                    <a:lnTo>
                      <a:pt x="641" y="590"/>
                    </a:lnTo>
                    <a:lnTo>
                      <a:pt x="664" y="567"/>
                    </a:lnTo>
                    <a:lnTo>
                      <a:pt x="664" y="559"/>
                    </a:lnTo>
                    <a:lnTo>
                      <a:pt x="660" y="531"/>
                    </a:lnTo>
                    <a:lnTo>
                      <a:pt x="673" y="518"/>
                    </a:lnTo>
                    <a:lnTo>
                      <a:pt x="662" y="502"/>
                    </a:lnTo>
                    <a:lnTo>
                      <a:pt x="662" y="491"/>
                    </a:lnTo>
                    <a:lnTo>
                      <a:pt x="660" y="471"/>
                    </a:lnTo>
                    <a:lnTo>
                      <a:pt x="655" y="466"/>
                    </a:lnTo>
                    <a:lnTo>
                      <a:pt x="641" y="466"/>
                    </a:lnTo>
                    <a:lnTo>
                      <a:pt x="629" y="469"/>
                    </a:lnTo>
                    <a:lnTo>
                      <a:pt x="626" y="473"/>
                    </a:lnTo>
                    <a:lnTo>
                      <a:pt x="617" y="480"/>
                    </a:lnTo>
                    <a:lnTo>
                      <a:pt x="606" y="484"/>
                    </a:lnTo>
                    <a:lnTo>
                      <a:pt x="602" y="473"/>
                    </a:lnTo>
                    <a:lnTo>
                      <a:pt x="610" y="464"/>
                    </a:lnTo>
                    <a:lnTo>
                      <a:pt x="614" y="455"/>
                    </a:lnTo>
                    <a:lnTo>
                      <a:pt x="614" y="446"/>
                    </a:lnTo>
                    <a:lnTo>
                      <a:pt x="635" y="425"/>
                    </a:lnTo>
                    <a:lnTo>
                      <a:pt x="646" y="421"/>
                    </a:lnTo>
                    <a:lnTo>
                      <a:pt x="648" y="405"/>
                    </a:lnTo>
                    <a:lnTo>
                      <a:pt x="660" y="392"/>
                    </a:lnTo>
                    <a:lnTo>
                      <a:pt x="693" y="367"/>
                    </a:lnTo>
                    <a:lnTo>
                      <a:pt x="702" y="367"/>
                    </a:lnTo>
                    <a:lnTo>
                      <a:pt x="707" y="358"/>
                    </a:lnTo>
                    <a:lnTo>
                      <a:pt x="718" y="346"/>
                    </a:lnTo>
                    <a:lnTo>
                      <a:pt x="727" y="346"/>
                    </a:lnTo>
                    <a:lnTo>
                      <a:pt x="732" y="340"/>
                    </a:lnTo>
                    <a:lnTo>
                      <a:pt x="737" y="336"/>
                    </a:lnTo>
                    <a:lnTo>
                      <a:pt x="745" y="322"/>
                    </a:lnTo>
                    <a:lnTo>
                      <a:pt x="752" y="302"/>
                    </a:lnTo>
                    <a:lnTo>
                      <a:pt x="754" y="288"/>
                    </a:lnTo>
                    <a:lnTo>
                      <a:pt x="754" y="277"/>
                    </a:lnTo>
                    <a:lnTo>
                      <a:pt x="766" y="262"/>
                    </a:lnTo>
                    <a:lnTo>
                      <a:pt x="783" y="253"/>
                    </a:lnTo>
                    <a:lnTo>
                      <a:pt x="793" y="243"/>
                    </a:lnTo>
                    <a:lnTo>
                      <a:pt x="793" y="239"/>
                    </a:lnTo>
                    <a:lnTo>
                      <a:pt x="777" y="228"/>
                    </a:lnTo>
                    <a:lnTo>
                      <a:pt x="770" y="224"/>
                    </a:lnTo>
                    <a:lnTo>
                      <a:pt x="747" y="221"/>
                    </a:lnTo>
                    <a:lnTo>
                      <a:pt x="721" y="217"/>
                    </a:lnTo>
                    <a:lnTo>
                      <a:pt x="712" y="216"/>
                    </a:lnTo>
                    <a:lnTo>
                      <a:pt x="702" y="212"/>
                    </a:lnTo>
                    <a:lnTo>
                      <a:pt x="693" y="203"/>
                    </a:lnTo>
                    <a:lnTo>
                      <a:pt x="685" y="187"/>
                    </a:lnTo>
                    <a:lnTo>
                      <a:pt x="678" y="178"/>
                    </a:lnTo>
                    <a:lnTo>
                      <a:pt x="667" y="174"/>
                    </a:lnTo>
                    <a:lnTo>
                      <a:pt x="656" y="169"/>
                    </a:lnTo>
                    <a:lnTo>
                      <a:pt x="650" y="168"/>
                    </a:lnTo>
                    <a:lnTo>
                      <a:pt x="635" y="154"/>
                    </a:lnTo>
                    <a:lnTo>
                      <a:pt x="615" y="138"/>
                    </a:lnTo>
                    <a:lnTo>
                      <a:pt x="604" y="124"/>
                    </a:lnTo>
                    <a:lnTo>
                      <a:pt x="590" y="120"/>
                    </a:lnTo>
                    <a:lnTo>
                      <a:pt x="583" y="113"/>
                    </a:lnTo>
                    <a:lnTo>
                      <a:pt x="577" y="99"/>
                    </a:lnTo>
                    <a:lnTo>
                      <a:pt x="560" y="79"/>
                    </a:lnTo>
                    <a:lnTo>
                      <a:pt x="556" y="66"/>
                    </a:lnTo>
                    <a:lnTo>
                      <a:pt x="543" y="52"/>
                    </a:lnTo>
                    <a:lnTo>
                      <a:pt x="536" y="41"/>
                    </a:lnTo>
                    <a:lnTo>
                      <a:pt x="529" y="31"/>
                    </a:lnTo>
                    <a:lnTo>
                      <a:pt x="515" y="21"/>
                    </a:lnTo>
                    <a:lnTo>
                      <a:pt x="502" y="6"/>
                    </a:lnTo>
                    <a:lnTo>
                      <a:pt x="491" y="0"/>
                    </a:lnTo>
                    <a:lnTo>
                      <a:pt x="462" y="2"/>
                    </a:lnTo>
                    <a:lnTo>
                      <a:pt x="450" y="2"/>
                    </a:lnTo>
                    <a:lnTo>
                      <a:pt x="435" y="14"/>
                    </a:lnTo>
                    <a:lnTo>
                      <a:pt x="444" y="23"/>
                    </a:lnTo>
                    <a:lnTo>
                      <a:pt x="432" y="37"/>
                    </a:lnTo>
                    <a:lnTo>
                      <a:pt x="403" y="73"/>
                    </a:lnTo>
                    <a:lnTo>
                      <a:pt x="389" y="81"/>
                    </a:lnTo>
                    <a:lnTo>
                      <a:pt x="348" y="85"/>
                    </a:lnTo>
                    <a:lnTo>
                      <a:pt x="331" y="91"/>
                    </a:lnTo>
                    <a:lnTo>
                      <a:pt x="321" y="100"/>
                    </a:lnTo>
                    <a:lnTo>
                      <a:pt x="317" y="108"/>
                    </a:lnTo>
                    <a:lnTo>
                      <a:pt x="302" y="104"/>
                    </a:lnTo>
                    <a:lnTo>
                      <a:pt x="276" y="108"/>
                    </a:lnTo>
                    <a:lnTo>
                      <a:pt x="260" y="106"/>
                    </a:lnTo>
                    <a:lnTo>
                      <a:pt x="246" y="97"/>
                    </a:lnTo>
                    <a:lnTo>
                      <a:pt x="237" y="85"/>
                    </a:lnTo>
                    <a:lnTo>
                      <a:pt x="228" y="81"/>
                    </a:lnTo>
                    <a:lnTo>
                      <a:pt x="235" y="72"/>
                    </a:lnTo>
                    <a:lnTo>
                      <a:pt x="224" y="61"/>
                    </a:lnTo>
                    <a:lnTo>
                      <a:pt x="214" y="59"/>
                    </a:lnTo>
                    <a:lnTo>
                      <a:pt x="206" y="58"/>
                    </a:lnTo>
                    <a:lnTo>
                      <a:pt x="205" y="61"/>
                    </a:lnTo>
                    <a:lnTo>
                      <a:pt x="212" y="70"/>
                    </a:lnTo>
                    <a:lnTo>
                      <a:pt x="208" y="75"/>
                    </a:lnTo>
                    <a:lnTo>
                      <a:pt x="212" y="86"/>
                    </a:lnTo>
                    <a:lnTo>
                      <a:pt x="214" y="100"/>
                    </a:lnTo>
                    <a:lnTo>
                      <a:pt x="214" y="110"/>
                    </a:lnTo>
                    <a:lnTo>
                      <a:pt x="212" y="112"/>
                    </a:lnTo>
                    <a:lnTo>
                      <a:pt x="205" y="118"/>
                    </a:lnTo>
                    <a:lnTo>
                      <a:pt x="203" y="127"/>
                    </a:lnTo>
                    <a:lnTo>
                      <a:pt x="203" y="137"/>
                    </a:lnTo>
                    <a:lnTo>
                      <a:pt x="201" y="145"/>
                    </a:lnTo>
                    <a:lnTo>
                      <a:pt x="189" y="143"/>
                    </a:lnTo>
                    <a:lnTo>
                      <a:pt x="176" y="135"/>
                    </a:lnTo>
                    <a:lnTo>
                      <a:pt x="167" y="143"/>
                    </a:lnTo>
                    <a:lnTo>
                      <a:pt x="154" y="133"/>
                    </a:lnTo>
                    <a:lnTo>
                      <a:pt x="147" y="131"/>
                    </a:lnTo>
                    <a:lnTo>
                      <a:pt x="137" y="138"/>
                    </a:lnTo>
                    <a:lnTo>
                      <a:pt x="129" y="137"/>
                    </a:lnTo>
                    <a:lnTo>
                      <a:pt x="129" y="131"/>
                    </a:lnTo>
                    <a:lnTo>
                      <a:pt x="97" y="100"/>
                    </a:lnTo>
                    <a:lnTo>
                      <a:pt x="89" y="99"/>
                    </a:lnTo>
                    <a:lnTo>
                      <a:pt x="83" y="104"/>
                    </a:lnTo>
                    <a:lnTo>
                      <a:pt x="70" y="110"/>
                    </a:lnTo>
                    <a:lnTo>
                      <a:pt x="62" y="112"/>
                    </a:lnTo>
                    <a:lnTo>
                      <a:pt x="52" y="102"/>
                    </a:lnTo>
                    <a:lnTo>
                      <a:pt x="29" y="102"/>
                    </a:lnTo>
                    <a:lnTo>
                      <a:pt x="14" y="110"/>
                    </a:lnTo>
                    <a:close/>
                  </a:path>
                </a:pathLst>
              </a:custGeom>
              <a:solidFill>
                <a:srgbClr val="993366">
                  <a:alpha val="78038"/>
                </a:srgbClr>
              </a:solidFill>
              <a:ln w="1270" cap="rnd">
                <a:solidFill>
                  <a:srgbClr val="333333"/>
                </a:solidFill>
                <a:round/>
                <a:headEnd/>
                <a:tailEnd/>
              </a:ln>
            </p:spPr>
            <p:txBody>
              <a:bodyPr/>
              <a:lstStyle/>
              <a:p>
                <a:endParaRPr lang="de-DE"/>
              </a:p>
            </p:txBody>
          </p:sp>
          <p:sp>
            <p:nvSpPr>
              <p:cNvPr id="17477" name="Freeform 748"/>
              <p:cNvSpPr>
                <a:spLocks/>
              </p:cNvSpPr>
              <p:nvPr/>
            </p:nvSpPr>
            <p:spPr bwMode="auto">
              <a:xfrm>
                <a:off x="1605" y="1648"/>
                <a:ext cx="793" cy="775"/>
              </a:xfrm>
              <a:custGeom>
                <a:avLst/>
                <a:gdLst>
                  <a:gd name="T0" fmla="*/ 12 w 793"/>
                  <a:gd name="T1" fmla="*/ 151 h 775"/>
                  <a:gd name="T2" fmla="*/ 14 w 793"/>
                  <a:gd name="T3" fmla="*/ 181 h 775"/>
                  <a:gd name="T4" fmla="*/ 77 w 793"/>
                  <a:gd name="T5" fmla="*/ 230 h 775"/>
                  <a:gd name="T6" fmla="*/ 127 w 793"/>
                  <a:gd name="T7" fmla="*/ 260 h 775"/>
                  <a:gd name="T8" fmla="*/ 122 w 793"/>
                  <a:gd name="T9" fmla="*/ 302 h 775"/>
                  <a:gd name="T10" fmla="*/ 151 w 793"/>
                  <a:gd name="T11" fmla="*/ 363 h 775"/>
                  <a:gd name="T12" fmla="*/ 164 w 793"/>
                  <a:gd name="T13" fmla="*/ 446 h 775"/>
                  <a:gd name="T14" fmla="*/ 137 w 793"/>
                  <a:gd name="T15" fmla="*/ 446 h 775"/>
                  <a:gd name="T16" fmla="*/ 120 w 793"/>
                  <a:gd name="T17" fmla="*/ 489 h 775"/>
                  <a:gd name="T18" fmla="*/ 102 w 793"/>
                  <a:gd name="T19" fmla="*/ 531 h 775"/>
                  <a:gd name="T20" fmla="*/ 59 w 793"/>
                  <a:gd name="T21" fmla="*/ 606 h 775"/>
                  <a:gd name="T22" fmla="*/ 62 w 793"/>
                  <a:gd name="T23" fmla="*/ 642 h 775"/>
                  <a:gd name="T24" fmla="*/ 167 w 793"/>
                  <a:gd name="T25" fmla="*/ 712 h 775"/>
                  <a:gd name="T26" fmla="*/ 258 w 793"/>
                  <a:gd name="T27" fmla="*/ 754 h 775"/>
                  <a:gd name="T28" fmla="*/ 338 w 793"/>
                  <a:gd name="T29" fmla="*/ 775 h 775"/>
                  <a:gd name="T30" fmla="*/ 367 w 793"/>
                  <a:gd name="T31" fmla="*/ 716 h 775"/>
                  <a:gd name="T32" fmla="*/ 439 w 793"/>
                  <a:gd name="T33" fmla="*/ 690 h 775"/>
                  <a:gd name="T34" fmla="*/ 491 w 793"/>
                  <a:gd name="T35" fmla="*/ 717 h 775"/>
                  <a:gd name="T36" fmla="*/ 562 w 793"/>
                  <a:gd name="T37" fmla="*/ 754 h 775"/>
                  <a:gd name="T38" fmla="*/ 628 w 793"/>
                  <a:gd name="T39" fmla="*/ 739 h 775"/>
                  <a:gd name="T40" fmla="*/ 675 w 793"/>
                  <a:gd name="T41" fmla="*/ 689 h 775"/>
                  <a:gd name="T42" fmla="*/ 646 w 793"/>
                  <a:gd name="T43" fmla="*/ 667 h 775"/>
                  <a:gd name="T44" fmla="*/ 641 w 793"/>
                  <a:gd name="T45" fmla="*/ 597 h 775"/>
                  <a:gd name="T46" fmla="*/ 660 w 793"/>
                  <a:gd name="T47" fmla="*/ 531 h 775"/>
                  <a:gd name="T48" fmla="*/ 660 w 793"/>
                  <a:gd name="T49" fmla="*/ 471 h 775"/>
                  <a:gd name="T50" fmla="*/ 626 w 793"/>
                  <a:gd name="T51" fmla="*/ 473 h 775"/>
                  <a:gd name="T52" fmla="*/ 610 w 793"/>
                  <a:gd name="T53" fmla="*/ 464 h 775"/>
                  <a:gd name="T54" fmla="*/ 646 w 793"/>
                  <a:gd name="T55" fmla="*/ 421 h 775"/>
                  <a:gd name="T56" fmla="*/ 702 w 793"/>
                  <a:gd name="T57" fmla="*/ 367 h 775"/>
                  <a:gd name="T58" fmla="*/ 732 w 793"/>
                  <a:gd name="T59" fmla="*/ 340 h 775"/>
                  <a:gd name="T60" fmla="*/ 754 w 793"/>
                  <a:gd name="T61" fmla="*/ 288 h 775"/>
                  <a:gd name="T62" fmla="*/ 793 w 793"/>
                  <a:gd name="T63" fmla="*/ 243 h 775"/>
                  <a:gd name="T64" fmla="*/ 747 w 793"/>
                  <a:gd name="T65" fmla="*/ 221 h 775"/>
                  <a:gd name="T66" fmla="*/ 693 w 793"/>
                  <a:gd name="T67" fmla="*/ 203 h 775"/>
                  <a:gd name="T68" fmla="*/ 656 w 793"/>
                  <a:gd name="T69" fmla="*/ 169 h 775"/>
                  <a:gd name="T70" fmla="*/ 604 w 793"/>
                  <a:gd name="T71" fmla="*/ 124 h 775"/>
                  <a:gd name="T72" fmla="*/ 560 w 793"/>
                  <a:gd name="T73" fmla="*/ 79 h 775"/>
                  <a:gd name="T74" fmla="*/ 529 w 793"/>
                  <a:gd name="T75" fmla="*/ 31 h 775"/>
                  <a:gd name="T76" fmla="*/ 462 w 793"/>
                  <a:gd name="T77" fmla="*/ 2 h 775"/>
                  <a:gd name="T78" fmla="*/ 432 w 793"/>
                  <a:gd name="T79" fmla="*/ 37 h 775"/>
                  <a:gd name="T80" fmla="*/ 331 w 793"/>
                  <a:gd name="T81" fmla="*/ 91 h 775"/>
                  <a:gd name="T82" fmla="*/ 276 w 793"/>
                  <a:gd name="T83" fmla="*/ 108 h 775"/>
                  <a:gd name="T84" fmla="*/ 228 w 793"/>
                  <a:gd name="T85" fmla="*/ 81 h 775"/>
                  <a:gd name="T86" fmla="*/ 206 w 793"/>
                  <a:gd name="T87" fmla="*/ 58 h 775"/>
                  <a:gd name="T88" fmla="*/ 212 w 793"/>
                  <a:gd name="T89" fmla="*/ 86 h 775"/>
                  <a:gd name="T90" fmla="*/ 205 w 793"/>
                  <a:gd name="T91" fmla="*/ 118 h 775"/>
                  <a:gd name="T92" fmla="*/ 189 w 793"/>
                  <a:gd name="T93" fmla="*/ 143 h 775"/>
                  <a:gd name="T94" fmla="*/ 147 w 793"/>
                  <a:gd name="T95" fmla="*/ 131 h 775"/>
                  <a:gd name="T96" fmla="*/ 97 w 793"/>
                  <a:gd name="T97" fmla="*/ 100 h 775"/>
                  <a:gd name="T98" fmla="*/ 62 w 793"/>
                  <a:gd name="T99" fmla="*/ 112 h 77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793"/>
                  <a:gd name="T151" fmla="*/ 0 h 775"/>
                  <a:gd name="T152" fmla="*/ 793 w 793"/>
                  <a:gd name="T153" fmla="*/ 775 h 77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793" h="775">
                    <a:moveTo>
                      <a:pt x="14" y="110"/>
                    </a:moveTo>
                    <a:lnTo>
                      <a:pt x="21" y="129"/>
                    </a:lnTo>
                    <a:lnTo>
                      <a:pt x="14" y="145"/>
                    </a:lnTo>
                    <a:lnTo>
                      <a:pt x="12" y="151"/>
                    </a:lnTo>
                    <a:lnTo>
                      <a:pt x="0" y="147"/>
                    </a:lnTo>
                    <a:lnTo>
                      <a:pt x="5" y="156"/>
                    </a:lnTo>
                    <a:lnTo>
                      <a:pt x="5" y="165"/>
                    </a:lnTo>
                    <a:lnTo>
                      <a:pt x="14" y="181"/>
                    </a:lnTo>
                    <a:lnTo>
                      <a:pt x="31" y="176"/>
                    </a:lnTo>
                    <a:lnTo>
                      <a:pt x="54" y="201"/>
                    </a:lnTo>
                    <a:lnTo>
                      <a:pt x="64" y="217"/>
                    </a:lnTo>
                    <a:lnTo>
                      <a:pt x="77" y="230"/>
                    </a:lnTo>
                    <a:lnTo>
                      <a:pt x="95" y="230"/>
                    </a:lnTo>
                    <a:lnTo>
                      <a:pt x="102" y="244"/>
                    </a:lnTo>
                    <a:lnTo>
                      <a:pt x="118" y="258"/>
                    </a:lnTo>
                    <a:lnTo>
                      <a:pt x="127" y="260"/>
                    </a:lnTo>
                    <a:lnTo>
                      <a:pt x="129" y="266"/>
                    </a:lnTo>
                    <a:lnTo>
                      <a:pt x="124" y="279"/>
                    </a:lnTo>
                    <a:lnTo>
                      <a:pt x="124" y="290"/>
                    </a:lnTo>
                    <a:lnTo>
                      <a:pt x="122" y="302"/>
                    </a:lnTo>
                    <a:lnTo>
                      <a:pt x="118" y="321"/>
                    </a:lnTo>
                    <a:lnTo>
                      <a:pt x="133" y="340"/>
                    </a:lnTo>
                    <a:lnTo>
                      <a:pt x="151" y="353"/>
                    </a:lnTo>
                    <a:lnTo>
                      <a:pt x="151" y="363"/>
                    </a:lnTo>
                    <a:lnTo>
                      <a:pt x="149" y="396"/>
                    </a:lnTo>
                    <a:lnTo>
                      <a:pt x="145" y="423"/>
                    </a:lnTo>
                    <a:lnTo>
                      <a:pt x="149" y="434"/>
                    </a:lnTo>
                    <a:lnTo>
                      <a:pt x="164" y="446"/>
                    </a:lnTo>
                    <a:lnTo>
                      <a:pt x="164" y="469"/>
                    </a:lnTo>
                    <a:lnTo>
                      <a:pt x="164" y="484"/>
                    </a:lnTo>
                    <a:lnTo>
                      <a:pt x="147" y="461"/>
                    </a:lnTo>
                    <a:lnTo>
                      <a:pt x="137" y="446"/>
                    </a:lnTo>
                    <a:lnTo>
                      <a:pt x="131" y="450"/>
                    </a:lnTo>
                    <a:lnTo>
                      <a:pt x="135" y="461"/>
                    </a:lnTo>
                    <a:lnTo>
                      <a:pt x="129" y="475"/>
                    </a:lnTo>
                    <a:lnTo>
                      <a:pt x="120" y="489"/>
                    </a:lnTo>
                    <a:lnTo>
                      <a:pt x="114" y="498"/>
                    </a:lnTo>
                    <a:lnTo>
                      <a:pt x="122" y="507"/>
                    </a:lnTo>
                    <a:lnTo>
                      <a:pt x="116" y="518"/>
                    </a:lnTo>
                    <a:lnTo>
                      <a:pt x="102" y="531"/>
                    </a:lnTo>
                    <a:lnTo>
                      <a:pt x="100" y="542"/>
                    </a:lnTo>
                    <a:lnTo>
                      <a:pt x="93" y="556"/>
                    </a:lnTo>
                    <a:lnTo>
                      <a:pt x="72" y="581"/>
                    </a:lnTo>
                    <a:lnTo>
                      <a:pt x="59" y="606"/>
                    </a:lnTo>
                    <a:lnTo>
                      <a:pt x="59" y="610"/>
                    </a:lnTo>
                    <a:lnTo>
                      <a:pt x="66" y="617"/>
                    </a:lnTo>
                    <a:lnTo>
                      <a:pt x="58" y="629"/>
                    </a:lnTo>
                    <a:lnTo>
                      <a:pt x="62" y="642"/>
                    </a:lnTo>
                    <a:lnTo>
                      <a:pt x="73" y="660"/>
                    </a:lnTo>
                    <a:lnTo>
                      <a:pt x="122" y="687"/>
                    </a:lnTo>
                    <a:lnTo>
                      <a:pt x="156" y="716"/>
                    </a:lnTo>
                    <a:lnTo>
                      <a:pt x="167" y="712"/>
                    </a:lnTo>
                    <a:lnTo>
                      <a:pt x="185" y="706"/>
                    </a:lnTo>
                    <a:lnTo>
                      <a:pt x="244" y="731"/>
                    </a:lnTo>
                    <a:lnTo>
                      <a:pt x="253" y="739"/>
                    </a:lnTo>
                    <a:lnTo>
                      <a:pt x="258" y="754"/>
                    </a:lnTo>
                    <a:lnTo>
                      <a:pt x="268" y="760"/>
                    </a:lnTo>
                    <a:lnTo>
                      <a:pt x="282" y="762"/>
                    </a:lnTo>
                    <a:lnTo>
                      <a:pt x="304" y="773"/>
                    </a:lnTo>
                    <a:lnTo>
                      <a:pt x="338" y="775"/>
                    </a:lnTo>
                    <a:lnTo>
                      <a:pt x="348" y="762"/>
                    </a:lnTo>
                    <a:lnTo>
                      <a:pt x="351" y="746"/>
                    </a:lnTo>
                    <a:lnTo>
                      <a:pt x="351" y="729"/>
                    </a:lnTo>
                    <a:lnTo>
                      <a:pt x="367" y="716"/>
                    </a:lnTo>
                    <a:lnTo>
                      <a:pt x="396" y="700"/>
                    </a:lnTo>
                    <a:lnTo>
                      <a:pt x="410" y="698"/>
                    </a:lnTo>
                    <a:lnTo>
                      <a:pt x="425" y="690"/>
                    </a:lnTo>
                    <a:lnTo>
                      <a:pt x="439" y="690"/>
                    </a:lnTo>
                    <a:lnTo>
                      <a:pt x="454" y="700"/>
                    </a:lnTo>
                    <a:lnTo>
                      <a:pt x="466" y="714"/>
                    </a:lnTo>
                    <a:lnTo>
                      <a:pt x="479" y="714"/>
                    </a:lnTo>
                    <a:lnTo>
                      <a:pt x="491" y="717"/>
                    </a:lnTo>
                    <a:lnTo>
                      <a:pt x="513" y="719"/>
                    </a:lnTo>
                    <a:lnTo>
                      <a:pt x="529" y="739"/>
                    </a:lnTo>
                    <a:lnTo>
                      <a:pt x="543" y="748"/>
                    </a:lnTo>
                    <a:lnTo>
                      <a:pt x="562" y="754"/>
                    </a:lnTo>
                    <a:lnTo>
                      <a:pt x="579" y="764"/>
                    </a:lnTo>
                    <a:lnTo>
                      <a:pt x="588" y="766"/>
                    </a:lnTo>
                    <a:lnTo>
                      <a:pt x="612" y="742"/>
                    </a:lnTo>
                    <a:lnTo>
                      <a:pt x="628" y="739"/>
                    </a:lnTo>
                    <a:lnTo>
                      <a:pt x="639" y="729"/>
                    </a:lnTo>
                    <a:lnTo>
                      <a:pt x="656" y="717"/>
                    </a:lnTo>
                    <a:lnTo>
                      <a:pt x="678" y="716"/>
                    </a:lnTo>
                    <a:lnTo>
                      <a:pt x="675" y="689"/>
                    </a:lnTo>
                    <a:lnTo>
                      <a:pt x="671" y="681"/>
                    </a:lnTo>
                    <a:lnTo>
                      <a:pt x="662" y="667"/>
                    </a:lnTo>
                    <a:lnTo>
                      <a:pt x="655" y="669"/>
                    </a:lnTo>
                    <a:lnTo>
                      <a:pt x="646" y="667"/>
                    </a:lnTo>
                    <a:lnTo>
                      <a:pt x="639" y="656"/>
                    </a:lnTo>
                    <a:lnTo>
                      <a:pt x="637" y="629"/>
                    </a:lnTo>
                    <a:lnTo>
                      <a:pt x="653" y="611"/>
                    </a:lnTo>
                    <a:lnTo>
                      <a:pt x="641" y="597"/>
                    </a:lnTo>
                    <a:lnTo>
                      <a:pt x="641" y="590"/>
                    </a:lnTo>
                    <a:lnTo>
                      <a:pt x="664" y="567"/>
                    </a:lnTo>
                    <a:lnTo>
                      <a:pt x="664" y="559"/>
                    </a:lnTo>
                    <a:lnTo>
                      <a:pt x="660" y="531"/>
                    </a:lnTo>
                    <a:lnTo>
                      <a:pt x="673" y="518"/>
                    </a:lnTo>
                    <a:lnTo>
                      <a:pt x="662" y="502"/>
                    </a:lnTo>
                    <a:lnTo>
                      <a:pt x="662" y="491"/>
                    </a:lnTo>
                    <a:lnTo>
                      <a:pt x="660" y="471"/>
                    </a:lnTo>
                    <a:lnTo>
                      <a:pt x="655" y="466"/>
                    </a:lnTo>
                    <a:lnTo>
                      <a:pt x="641" y="466"/>
                    </a:lnTo>
                    <a:lnTo>
                      <a:pt x="629" y="469"/>
                    </a:lnTo>
                    <a:lnTo>
                      <a:pt x="626" y="473"/>
                    </a:lnTo>
                    <a:lnTo>
                      <a:pt x="617" y="480"/>
                    </a:lnTo>
                    <a:lnTo>
                      <a:pt x="606" y="484"/>
                    </a:lnTo>
                    <a:lnTo>
                      <a:pt x="602" y="473"/>
                    </a:lnTo>
                    <a:lnTo>
                      <a:pt x="610" y="464"/>
                    </a:lnTo>
                    <a:lnTo>
                      <a:pt x="614" y="455"/>
                    </a:lnTo>
                    <a:lnTo>
                      <a:pt x="614" y="446"/>
                    </a:lnTo>
                    <a:lnTo>
                      <a:pt x="635" y="425"/>
                    </a:lnTo>
                    <a:lnTo>
                      <a:pt x="646" y="421"/>
                    </a:lnTo>
                    <a:lnTo>
                      <a:pt x="648" y="405"/>
                    </a:lnTo>
                    <a:lnTo>
                      <a:pt x="660" y="392"/>
                    </a:lnTo>
                    <a:lnTo>
                      <a:pt x="693" y="367"/>
                    </a:lnTo>
                    <a:lnTo>
                      <a:pt x="702" y="367"/>
                    </a:lnTo>
                    <a:lnTo>
                      <a:pt x="707" y="358"/>
                    </a:lnTo>
                    <a:lnTo>
                      <a:pt x="718" y="346"/>
                    </a:lnTo>
                    <a:lnTo>
                      <a:pt x="727" y="346"/>
                    </a:lnTo>
                    <a:lnTo>
                      <a:pt x="732" y="340"/>
                    </a:lnTo>
                    <a:lnTo>
                      <a:pt x="737" y="336"/>
                    </a:lnTo>
                    <a:lnTo>
                      <a:pt x="745" y="322"/>
                    </a:lnTo>
                    <a:lnTo>
                      <a:pt x="752" y="302"/>
                    </a:lnTo>
                    <a:lnTo>
                      <a:pt x="754" y="288"/>
                    </a:lnTo>
                    <a:lnTo>
                      <a:pt x="754" y="277"/>
                    </a:lnTo>
                    <a:lnTo>
                      <a:pt x="766" y="262"/>
                    </a:lnTo>
                    <a:lnTo>
                      <a:pt x="783" y="253"/>
                    </a:lnTo>
                    <a:lnTo>
                      <a:pt x="793" y="243"/>
                    </a:lnTo>
                    <a:lnTo>
                      <a:pt x="793" y="239"/>
                    </a:lnTo>
                    <a:lnTo>
                      <a:pt x="777" y="228"/>
                    </a:lnTo>
                    <a:lnTo>
                      <a:pt x="770" y="224"/>
                    </a:lnTo>
                    <a:lnTo>
                      <a:pt x="747" y="221"/>
                    </a:lnTo>
                    <a:lnTo>
                      <a:pt x="721" y="217"/>
                    </a:lnTo>
                    <a:lnTo>
                      <a:pt x="712" y="216"/>
                    </a:lnTo>
                    <a:lnTo>
                      <a:pt x="702" y="212"/>
                    </a:lnTo>
                    <a:lnTo>
                      <a:pt x="693" y="203"/>
                    </a:lnTo>
                    <a:lnTo>
                      <a:pt x="685" y="187"/>
                    </a:lnTo>
                    <a:lnTo>
                      <a:pt x="678" y="178"/>
                    </a:lnTo>
                    <a:lnTo>
                      <a:pt x="667" y="174"/>
                    </a:lnTo>
                    <a:lnTo>
                      <a:pt x="656" y="169"/>
                    </a:lnTo>
                    <a:lnTo>
                      <a:pt x="650" y="168"/>
                    </a:lnTo>
                    <a:lnTo>
                      <a:pt x="635" y="154"/>
                    </a:lnTo>
                    <a:lnTo>
                      <a:pt x="615" y="138"/>
                    </a:lnTo>
                    <a:lnTo>
                      <a:pt x="604" y="124"/>
                    </a:lnTo>
                    <a:lnTo>
                      <a:pt x="590" y="120"/>
                    </a:lnTo>
                    <a:lnTo>
                      <a:pt x="583" y="113"/>
                    </a:lnTo>
                    <a:lnTo>
                      <a:pt x="577" y="99"/>
                    </a:lnTo>
                    <a:lnTo>
                      <a:pt x="560" y="79"/>
                    </a:lnTo>
                    <a:lnTo>
                      <a:pt x="556" y="66"/>
                    </a:lnTo>
                    <a:lnTo>
                      <a:pt x="543" y="52"/>
                    </a:lnTo>
                    <a:lnTo>
                      <a:pt x="536" y="41"/>
                    </a:lnTo>
                    <a:lnTo>
                      <a:pt x="529" y="31"/>
                    </a:lnTo>
                    <a:lnTo>
                      <a:pt x="515" y="21"/>
                    </a:lnTo>
                    <a:lnTo>
                      <a:pt x="502" y="6"/>
                    </a:lnTo>
                    <a:lnTo>
                      <a:pt x="491" y="0"/>
                    </a:lnTo>
                    <a:lnTo>
                      <a:pt x="462" y="2"/>
                    </a:lnTo>
                    <a:lnTo>
                      <a:pt x="450" y="2"/>
                    </a:lnTo>
                    <a:lnTo>
                      <a:pt x="435" y="14"/>
                    </a:lnTo>
                    <a:lnTo>
                      <a:pt x="444" y="23"/>
                    </a:lnTo>
                    <a:lnTo>
                      <a:pt x="432" y="37"/>
                    </a:lnTo>
                    <a:lnTo>
                      <a:pt x="403" y="73"/>
                    </a:lnTo>
                    <a:lnTo>
                      <a:pt x="389" y="81"/>
                    </a:lnTo>
                    <a:lnTo>
                      <a:pt x="348" y="85"/>
                    </a:lnTo>
                    <a:lnTo>
                      <a:pt x="331" y="91"/>
                    </a:lnTo>
                    <a:lnTo>
                      <a:pt x="321" y="100"/>
                    </a:lnTo>
                    <a:lnTo>
                      <a:pt x="317" y="108"/>
                    </a:lnTo>
                    <a:lnTo>
                      <a:pt x="302" y="104"/>
                    </a:lnTo>
                    <a:lnTo>
                      <a:pt x="276" y="108"/>
                    </a:lnTo>
                    <a:lnTo>
                      <a:pt x="260" y="106"/>
                    </a:lnTo>
                    <a:lnTo>
                      <a:pt x="246" y="97"/>
                    </a:lnTo>
                    <a:lnTo>
                      <a:pt x="237" y="85"/>
                    </a:lnTo>
                    <a:lnTo>
                      <a:pt x="228" y="81"/>
                    </a:lnTo>
                    <a:lnTo>
                      <a:pt x="235" y="72"/>
                    </a:lnTo>
                    <a:lnTo>
                      <a:pt x="224" y="61"/>
                    </a:lnTo>
                    <a:lnTo>
                      <a:pt x="214" y="59"/>
                    </a:lnTo>
                    <a:lnTo>
                      <a:pt x="206" y="58"/>
                    </a:lnTo>
                    <a:lnTo>
                      <a:pt x="205" y="61"/>
                    </a:lnTo>
                    <a:lnTo>
                      <a:pt x="212" y="70"/>
                    </a:lnTo>
                    <a:lnTo>
                      <a:pt x="208" y="75"/>
                    </a:lnTo>
                    <a:lnTo>
                      <a:pt x="212" y="86"/>
                    </a:lnTo>
                    <a:lnTo>
                      <a:pt x="214" y="100"/>
                    </a:lnTo>
                    <a:lnTo>
                      <a:pt x="214" y="110"/>
                    </a:lnTo>
                    <a:lnTo>
                      <a:pt x="212" y="112"/>
                    </a:lnTo>
                    <a:lnTo>
                      <a:pt x="205" y="118"/>
                    </a:lnTo>
                    <a:lnTo>
                      <a:pt x="203" y="127"/>
                    </a:lnTo>
                    <a:lnTo>
                      <a:pt x="203" y="137"/>
                    </a:lnTo>
                    <a:lnTo>
                      <a:pt x="201" y="145"/>
                    </a:lnTo>
                    <a:lnTo>
                      <a:pt x="189" y="143"/>
                    </a:lnTo>
                    <a:lnTo>
                      <a:pt x="176" y="135"/>
                    </a:lnTo>
                    <a:lnTo>
                      <a:pt x="167" y="143"/>
                    </a:lnTo>
                    <a:lnTo>
                      <a:pt x="154" y="133"/>
                    </a:lnTo>
                    <a:lnTo>
                      <a:pt x="147" y="131"/>
                    </a:lnTo>
                    <a:lnTo>
                      <a:pt x="137" y="138"/>
                    </a:lnTo>
                    <a:lnTo>
                      <a:pt x="129" y="137"/>
                    </a:lnTo>
                    <a:lnTo>
                      <a:pt x="129" y="131"/>
                    </a:lnTo>
                    <a:lnTo>
                      <a:pt x="97" y="100"/>
                    </a:lnTo>
                    <a:lnTo>
                      <a:pt x="89" y="99"/>
                    </a:lnTo>
                    <a:lnTo>
                      <a:pt x="83" y="104"/>
                    </a:lnTo>
                    <a:lnTo>
                      <a:pt x="70" y="110"/>
                    </a:lnTo>
                    <a:lnTo>
                      <a:pt x="62" y="112"/>
                    </a:lnTo>
                    <a:lnTo>
                      <a:pt x="52" y="102"/>
                    </a:lnTo>
                    <a:lnTo>
                      <a:pt x="29" y="102"/>
                    </a:lnTo>
                    <a:lnTo>
                      <a:pt x="14" y="110"/>
                    </a:lnTo>
                    <a:close/>
                  </a:path>
                </a:pathLst>
              </a:custGeom>
              <a:solidFill>
                <a:srgbClr val="993366">
                  <a:alpha val="78038"/>
                </a:srgbClr>
              </a:solidFill>
              <a:ln w="1270" cap="rnd">
                <a:solidFill>
                  <a:srgbClr val="333333"/>
                </a:solidFill>
                <a:round/>
                <a:headEnd/>
                <a:tailEnd/>
              </a:ln>
            </p:spPr>
            <p:txBody>
              <a:bodyPr/>
              <a:lstStyle/>
              <a:p>
                <a:endParaRPr lang="de-DE"/>
              </a:p>
            </p:txBody>
          </p:sp>
        </p:grpSp>
        <p:sp>
          <p:nvSpPr>
            <p:cNvPr id="17454" name="Freeform 749"/>
            <p:cNvSpPr>
              <a:spLocks/>
            </p:cNvSpPr>
            <p:nvPr/>
          </p:nvSpPr>
          <p:spPr bwMode="auto">
            <a:xfrm>
              <a:off x="1161" y="2261"/>
              <a:ext cx="53" cy="100"/>
            </a:xfrm>
            <a:custGeom>
              <a:avLst/>
              <a:gdLst>
                <a:gd name="T0" fmla="*/ 30 w 70"/>
                <a:gd name="T1" fmla="*/ 0 h 126"/>
                <a:gd name="T2" fmla="*/ 20 w 70"/>
                <a:gd name="T3" fmla="*/ 13 h 126"/>
                <a:gd name="T4" fmla="*/ 8 w 70"/>
                <a:gd name="T5" fmla="*/ 13 h 126"/>
                <a:gd name="T6" fmla="*/ 0 w 70"/>
                <a:gd name="T7" fmla="*/ 21 h 126"/>
                <a:gd name="T8" fmla="*/ 2 w 70"/>
                <a:gd name="T9" fmla="*/ 32 h 126"/>
                <a:gd name="T10" fmla="*/ 2 w 70"/>
                <a:gd name="T11" fmla="*/ 50 h 126"/>
                <a:gd name="T12" fmla="*/ 8 w 70"/>
                <a:gd name="T13" fmla="*/ 63 h 126"/>
                <a:gd name="T14" fmla="*/ 17 w 70"/>
                <a:gd name="T15" fmla="*/ 60 h 126"/>
                <a:gd name="T16" fmla="*/ 19 w 70"/>
                <a:gd name="T17" fmla="*/ 52 h 126"/>
                <a:gd name="T18" fmla="*/ 27 w 70"/>
                <a:gd name="T19" fmla="*/ 34 h 126"/>
                <a:gd name="T20" fmla="*/ 27 w 70"/>
                <a:gd name="T21" fmla="*/ 25 h 126"/>
                <a:gd name="T22" fmla="*/ 30 w 70"/>
                <a:gd name="T23" fmla="*/ 0 h 12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0"/>
                <a:gd name="T37" fmla="*/ 0 h 126"/>
                <a:gd name="T38" fmla="*/ 70 w 70"/>
                <a:gd name="T39" fmla="*/ 126 h 12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0" h="126">
                  <a:moveTo>
                    <a:pt x="70" y="0"/>
                  </a:moveTo>
                  <a:lnTo>
                    <a:pt x="47" y="27"/>
                  </a:lnTo>
                  <a:lnTo>
                    <a:pt x="20" y="27"/>
                  </a:lnTo>
                  <a:lnTo>
                    <a:pt x="0" y="42"/>
                  </a:lnTo>
                  <a:lnTo>
                    <a:pt x="5" y="64"/>
                  </a:lnTo>
                  <a:lnTo>
                    <a:pt x="5" y="99"/>
                  </a:lnTo>
                  <a:lnTo>
                    <a:pt x="20" y="126"/>
                  </a:lnTo>
                  <a:lnTo>
                    <a:pt x="39" y="119"/>
                  </a:lnTo>
                  <a:lnTo>
                    <a:pt x="43" y="103"/>
                  </a:lnTo>
                  <a:lnTo>
                    <a:pt x="63" y="68"/>
                  </a:lnTo>
                  <a:lnTo>
                    <a:pt x="63" y="49"/>
                  </a:lnTo>
                  <a:lnTo>
                    <a:pt x="70" y="0"/>
                  </a:lnTo>
                  <a:close/>
                </a:path>
              </a:pathLst>
            </a:custGeom>
            <a:solidFill>
              <a:srgbClr val="993366">
                <a:alpha val="94901"/>
              </a:srgbClr>
            </a:solidFill>
            <a:ln w="1270" cap="rnd">
              <a:solidFill>
                <a:srgbClr val="333333"/>
              </a:solidFill>
              <a:round/>
              <a:headEnd/>
              <a:tailEnd/>
            </a:ln>
          </p:spPr>
          <p:txBody>
            <a:bodyPr/>
            <a:lstStyle/>
            <a:p>
              <a:endParaRPr lang="de-DE"/>
            </a:p>
          </p:txBody>
        </p:sp>
        <p:sp>
          <p:nvSpPr>
            <p:cNvPr id="17455" name="Freeform 750"/>
            <p:cNvSpPr>
              <a:spLocks/>
            </p:cNvSpPr>
            <p:nvPr/>
          </p:nvSpPr>
          <p:spPr bwMode="auto">
            <a:xfrm>
              <a:off x="1099" y="1975"/>
              <a:ext cx="574" cy="692"/>
            </a:xfrm>
            <a:custGeom>
              <a:avLst/>
              <a:gdLst>
                <a:gd name="T0" fmla="*/ 249 w 764"/>
                <a:gd name="T1" fmla="*/ 440 h 862"/>
                <a:gd name="T2" fmla="*/ 267 w 764"/>
                <a:gd name="T3" fmla="*/ 398 h 862"/>
                <a:gd name="T4" fmla="*/ 276 w 764"/>
                <a:gd name="T5" fmla="*/ 384 h 862"/>
                <a:gd name="T6" fmla="*/ 269 w 764"/>
                <a:gd name="T7" fmla="*/ 364 h 862"/>
                <a:gd name="T8" fmla="*/ 262 w 764"/>
                <a:gd name="T9" fmla="*/ 362 h 862"/>
                <a:gd name="T10" fmla="*/ 267 w 764"/>
                <a:gd name="T11" fmla="*/ 347 h 862"/>
                <a:gd name="T12" fmla="*/ 278 w 764"/>
                <a:gd name="T13" fmla="*/ 325 h 862"/>
                <a:gd name="T14" fmla="*/ 309 w 764"/>
                <a:gd name="T15" fmla="*/ 350 h 862"/>
                <a:gd name="T16" fmla="*/ 321 w 764"/>
                <a:gd name="T17" fmla="*/ 350 h 862"/>
                <a:gd name="T18" fmla="*/ 312 w 764"/>
                <a:gd name="T19" fmla="*/ 320 h 862"/>
                <a:gd name="T20" fmla="*/ 302 w 764"/>
                <a:gd name="T21" fmla="*/ 319 h 862"/>
                <a:gd name="T22" fmla="*/ 267 w 764"/>
                <a:gd name="T23" fmla="*/ 285 h 862"/>
                <a:gd name="T24" fmla="*/ 246 w 764"/>
                <a:gd name="T25" fmla="*/ 267 h 862"/>
                <a:gd name="T26" fmla="*/ 249 w 764"/>
                <a:gd name="T27" fmla="*/ 255 h 862"/>
                <a:gd name="T28" fmla="*/ 216 w 764"/>
                <a:gd name="T29" fmla="*/ 237 h 862"/>
                <a:gd name="T30" fmla="*/ 201 w 764"/>
                <a:gd name="T31" fmla="*/ 221 h 862"/>
                <a:gd name="T32" fmla="*/ 167 w 764"/>
                <a:gd name="T33" fmla="*/ 158 h 862"/>
                <a:gd name="T34" fmla="*/ 160 w 764"/>
                <a:gd name="T35" fmla="*/ 108 h 862"/>
                <a:gd name="T36" fmla="*/ 151 w 764"/>
                <a:gd name="T37" fmla="*/ 88 h 862"/>
                <a:gd name="T38" fmla="*/ 178 w 764"/>
                <a:gd name="T39" fmla="*/ 72 h 862"/>
                <a:gd name="T40" fmla="*/ 191 w 764"/>
                <a:gd name="T41" fmla="*/ 38 h 862"/>
                <a:gd name="T42" fmla="*/ 162 w 764"/>
                <a:gd name="T43" fmla="*/ 22 h 862"/>
                <a:gd name="T44" fmla="*/ 157 w 764"/>
                <a:gd name="T45" fmla="*/ 8 h 862"/>
                <a:gd name="T46" fmla="*/ 116 w 764"/>
                <a:gd name="T47" fmla="*/ 2 h 862"/>
                <a:gd name="T48" fmla="*/ 96 w 764"/>
                <a:gd name="T49" fmla="*/ 28 h 862"/>
                <a:gd name="T50" fmla="*/ 79 w 764"/>
                <a:gd name="T51" fmla="*/ 26 h 862"/>
                <a:gd name="T52" fmla="*/ 59 w 764"/>
                <a:gd name="T53" fmla="*/ 35 h 862"/>
                <a:gd name="T54" fmla="*/ 50 w 764"/>
                <a:gd name="T55" fmla="*/ 16 h 862"/>
                <a:gd name="T56" fmla="*/ 39 w 764"/>
                <a:gd name="T57" fmla="*/ 31 h 862"/>
                <a:gd name="T58" fmla="*/ 10 w 764"/>
                <a:gd name="T59" fmla="*/ 46 h 862"/>
                <a:gd name="T60" fmla="*/ 3 w 764"/>
                <a:gd name="T61" fmla="*/ 74 h 862"/>
                <a:gd name="T62" fmla="*/ 0 w 764"/>
                <a:gd name="T63" fmla="*/ 102 h 862"/>
                <a:gd name="T64" fmla="*/ 13 w 764"/>
                <a:gd name="T65" fmla="*/ 112 h 862"/>
                <a:gd name="T66" fmla="*/ 23 w 764"/>
                <a:gd name="T67" fmla="*/ 134 h 862"/>
                <a:gd name="T68" fmla="*/ 53 w 764"/>
                <a:gd name="T69" fmla="*/ 113 h 862"/>
                <a:gd name="T70" fmla="*/ 83 w 764"/>
                <a:gd name="T71" fmla="*/ 145 h 862"/>
                <a:gd name="T72" fmla="*/ 96 w 764"/>
                <a:gd name="T73" fmla="*/ 189 h 862"/>
                <a:gd name="T74" fmla="*/ 119 w 764"/>
                <a:gd name="T75" fmla="*/ 214 h 862"/>
                <a:gd name="T76" fmla="*/ 149 w 764"/>
                <a:gd name="T77" fmla="*/ 257 h 862"/>
                <a:gd name="T78" fmla="*/ 195 w 764"/>
                <a:gd name="T79" fmla="*/ 299 h 862"/>
                <a:gd name="T80" fmla="*/ 209 w 764"/>
                <a:gd name="T81" fmla="*/ 311 h 862"/>
                <a:gd name="T82" fmla="*/ 221 w 764"/>
                <a:gd name="T83" fmla="*/ 339 h 862"/>
                <a:gd name="T84" fmla="*/ 239 w 764"/>
                <a:gd name="T85" fmla="*/ 347 h 862"/>
                <a:gd name="T86" fmla="*/ 245 w 764"/>
                <a:gd name="T87" fmla="*/ 382 h 862"/>
                <a:gd name="T88" fmla="*/ 240 w 764"/>
                <a:gd name="T89" fmla="*/ 409 h 862"/>
                <a:gd name="T90" fmla="*/ 235 w 764"/>
                <a:gd name="T91" fmla="*/ 440 h 86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64"/>
                <a:gd name="T139" fmla="*/ 0 h 862"/>
                <a:gd name="T140" fmla="*/ 764 w 764"/>
                <a:gd name="T141" fmla="*/ 862 h 86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64" h="862">
                  <a:moveTo>
                    <a:pt x="554" y="851"/>
                  </a:moveTo>
                  <a:lnTo>
                    <a:pt x="566" y="862"/>
                  </a:lnTo>
                  <a:lnTo>
                    <a:pt x="585" y="851"/>
                  </a:lnTo>
                  <a:lnTo>
                    <a:pt x="608" y="820"/>
                  </a:lnTo>
                  <a:lnTo>
                    <a:pt x="620" y="774"/>
                  </a:lnTo>
                  <a:lnTo>
                    <a:pt x="631" y="770"/>
                  </a:lnTo>
                  <a:lnTo>
                    <a:pt x="639" y="777"/>
                  </a:lnTo>
                  <a:lnTo>
                    <a:pt x="655" y="763"/>
                  </a:lnTo>
                  <a:lnTo>
                    <a:pt x="651" y="743"/>
                  </a:lnTo>
                  <a:lnTo>
                    <a:pt x="658" y="727"/>
                  </a:lnTo>
                  <a:lnTo>
                    <a:pt x="655" y="720"/>
                  </a:lnTo>
                  <a:lnTo>
                    <a:pt x="635" y="704"/>
                  </a:lnTo>
                  <a:lnTo>
                    <a:pt x="628" y="704"/>
                  </a:lnTo>
                  <a:lnTo>
                    <a:pt x="631" y="696"/>
                  </a:lnTo>
                  <a:lnTo>
                    <a:pt x="617" y="700"/>
                  </a:lnTo>
                  <a:lnTo>
                    <a:pt x="608" y="693"/>
                  </a:lnTo>
                  <a:lnTo>
                    <a:pt x="608" y="685"/>
                  </a:lnTo>
                  <a:lnTo>
                    <a:pt x="631" y="670"/>
                  </a:lnTo>
                  <a:lnTo>
                    <a:pt x="642" y="655"/>
                  </a:lnTo>
                  <a:lnTo>
                    <a:pt x="642" y="631"/>
                  </a:lnTo>
                  <a:lnTo>
                    <a:pt x="655" y="628"/>
                  </a:lnTo>
                  <a:lnTo>
                    <a:pt x="693" y="646"/>
                  </a:lnTo>
                  <a:lnTo>
                    <a:pt x="708" y="650"/>
                  </a:lnTo>
                  <a:lnTo>
                    <a:pt x="728" y="677"/>
                  </a:lnTo>
                  <a:lnTo>
                    <a:pt x="735" y="693"/>
                  </a:lnTo>
                  <a:lnTo>
                    <a:pt x="746" y="693"/>
                  </a:lnTo>
                  <a:lnTo>
                    <a:pt x="758" y="677"/>
                  </a:lnTo>
                  <a:lnTo>
                    <a:pt x="764" y="662"/>
                  </a:lnTo>
                  <a:lnTo>
                    <a:pt x="751" y="635"/>
                  </a:lnTo>
                  <a:lnTo>
                    <a:pt x="735" y="619"/>
                  </a:lnTo>
                  <a:lnTo>
                    <a:pt x="720" y="619"/>
                  </a:lnTo>
                  <a:lnTo>
                    <a:pt x="720" y="616"/>
                  </a:lnTo>
                  <a:lnTo>
                    <a:pt x="712" y="616"/>
                  </a:lnTo>
                  <a:lnTo>
                    <a:pt x="674" y="577"/>
                  </a:lnTo>
                  <a:lnTo>
                    <a:pt x="655" y="581"/>
                  </a:lnTo>
                  <a:lnTo>
                    <a:pt x="631" y="551"/>
                  </a:lnTo>
                  <a:lnTo>
                    <a:pt x="617" y="547"/>
                  </a:lnTo>
                  <a:lnTo>
                    <a:pt x="593" y="524"/>
                  </a:lnTo>
                  <a:lnTo>
                    <a:pt x="581" y="515"/>
                  </a:lnTo>
                  <a:lnTo>
                    <a:pt x="590" y="508"/>
                  </a:lnTo>
                  <a:lnTo>
                    <a:pt x="601" y="504"/>
                  </a:lnTo>
                  <a:lnTo>
                    <a:pt x="585" y="493"/>
                  </a:lnTo>
                  <a:lnTo>
                    <a:pt x="566" y="500"/>
                  </a:lnTo>
                  <a:lnTo>
                    <a:pt x="551" y="493"/>
                  </a:lnTo>
                  <a:lnTo>
                    <a:pt x="508" y="457"/>
                  </a:lnTo>
                  <a:lnTo>
                    <a:pt x="504" y="443"/>
                  </a:lnTo>
                  <a:lnTo>
                    <a:pt x="489" y="439"/>
                  </a:lnTo>
                  <a:lnTo>
                    <a:pt x="474" y="427"/>
                  </a:lnTo>
                  <a:lnTo>
                    <a:pt x="435" y="343"/>
                  </a:lnTo>
                  <a:lnTo>
                    <a:pt x="423" y="332"/>
                  </a:lnTo>
                  <a:lnTo>
                    <a:pt x="393" y="305"/>
                  </a:lnTo>
                  <a:lnTo>
                    <a:pt x="358" y="251"/>
                  </a:lnTo>
                  <a:lnTo>
                    <a:pt x="358" y="219"/>
                  </a:lnTo>
                  <a:lnTo>
                    <a:pt x="378" y="208"/>
                  </a:lnTo>
                  <a:lnTo>
                    <a:pt x="378" y="192"/>
                  </a:lnTo>
                  <a:lnTo>
                    <a:pt x="362" y="178"/>
                  </a:lnTo>
                  <a:lnTo>
                    <a:pt x="355" y="170"/>
                  </a:lnTo>
                  <a:lnTo>
                    <a:pt x="358" y="158"/>
                  </a:lnTo>
                  <a:lnTo>
                    <a:pt x="373" y="151"/>
                  </a:lnTo>
                  <a:lnTo>
                    <a:pt x="420" y="139"/>
                  </a:lnTo>
                  <a:lnTo>
                    <a:pt x="439" y="127"/>
                  </a:lnTo>
                  <a:lnTo>
                    <a:pt x="455" y="112"/>
                  </a:lnTo>
                  <a:lnTo>
                    <a:pt x="450" y="73"/>
                  </a:lnTo>
                  <a:lnTo>
                    <a:pt x="455" y="58"/>
                  </a:lnTo>
                  <a:lnTo>
                    <a:pt x="432" y="54"/>
                  </a:lnTo>
                  <a:lnTo>
                    <a:pt x="382" y="43"/>
                  </a:lnTo>
                  <a:lnTo>
                    <a:pt x="373" y="31"/>
                  </a:lnTo>
                  <a:lnTo>
                    <a:pt x="370" y="27"/>
                  </a:lnTo>
                  <a:lnTo>
                    <a:pt x="370" y="16"/>
                  </a:lnTo>
                  <a:lnTo>
                    <a:pt x="366" y="4"/>
                  </a:lnTo>
                  <a:lnTo>
                    <a:pt x="339" y="0"/>
                  </a:lnTo>
                  <a:lnTo>
                    <a:pt x="274" y="4"/>
                  </a:lnTo>
                  <a:lnTo>
                    <a:pt x="266" y="20"/>
                  </a:lnTo>
                  <a:lnTo>
                    <a:pt x="242" y="23"/>
                  </a:lnTo>
                  <a:lnTo>
                    <a:pt x="227" y="54"/>
                  </a:lnTo>
                  <a:lnTo>
                    <a:pt x="227" y="66"/>
                  </a:lnTo>
                  <a:lnTo>
                    <a:pt x="211" y="54"/>
                  </a:lnTo>
                  <a:lnTo>
                    <a:pt x="187" y="50"/>
                  </a:lnTo>
                  <a:lnTo>
                    <a:pt x="173" y="58"/>
                  </a:lnTo>
                  <a:lnTo>
                    <a:pt x="162" y="81"/>
                  </a:lnTo>
                  <a:lnTo>
                    <a:pt x="138" y="66"/>
                  </a:lnTo>
                  <a:lnTo>
                    <a:pt x="142" y="43"/>
                  </a:lnTo>
                  <a:lnTo>
                    <a:pt x="135" y="27"/>
                  </a:lnTo>
                  <a:lnTo>
                    <a:pt x="119" y="31"/>
                  </a:lnTo>
                  <a:lnTo>
                    <a:pt x="115" y="50"/>
                  </a:lnTo>
                  <a:lnTo>
                    <a:pt x="103" y="61"/>
                  </a:lnTo>
                  <a:lnTo>
                    <a:pt x="92" y="61"/>
                  </a:lnTo>
                  <a:lnTo>
                    <a:pt x="38" y="54"/>
                  </a:lnTo>
                  <a:lnTo>
                    <a:pt x="19" y="70"/>
                  </a:lnTo>
                  <a:lnTo>
                    <a:pt x="22" y="89"/>
                  </a:lnTo>
                  <a:lnTo>
                    <a:pt x="27" y="104"/>
                  </a:lnTo>
                  <a:lnTo>
                    <a:pt x="0" y="127"/>
                  </a:lnTo>
                  <a:lnTo>
                    <a:pt x="7" y="143"/>
                  </a:lnTo>
                  <a:lnTo>
                    <a:pt x="15" y="151"/>
                  </a:lnTo>
                  <a:lnTo>
                    <a:pt x="0" y="170"/>
                  </a:lnTo>
                  <a:lnTo>
                    <a:pt x="0" y="197"/>
                  </a:lnTo>
                  <a:lnTo>
                    <a:pt x="7" y="208"/>
                  </a:lnTo>
                  <a:lnTo>
                    <a:pt x="22" y="208"/>
                  </a:lnTo>
                  <a:lnTo>
                    <a:pt x="31" y="216"/>
                  </a:lnTo>
                  <a:lnTo>
                    <a:pt x="38" y="235"/>
                  </a:lnTo>
                  <a:lnTo>
                    <a:pt x="38" y="255"/>
                  </a:lnTo>
                  <a:lnTo>
                    <a:pt x="53" y="259"/>
                  </a:lnTo>
                  <a:lnTo>
                    <a:pt x="65" y="255"/>
                  </a:lnTo>
                  <a:lnTo>
                    <a:pt x="108" y="212"/>
                  </a:lnTo>
                  <a:lnTo>
                    <a:pt x="126" y="219"/>
                  </a:lnTo>
                  <a:lnTo>
                    <a:pt x="165" y="239"/>
                  </a:lnTo>
                  <a:lnTo>
                    <a:pt x="192" y="259"/>
                  </a:lnTo>
                  <a:lnTo>
                    <a:pt x="196" y="282"/>
                  </a:lnTo>
                  <a:lnTo>
                    <a:pt x="211" y="297"/>
                  </a:lnTo>
                  <a:lnTo>
                    <a:pt x="219" y="324"/>
                  </a:lnTo>
                  <a:lnTo>
                    <a:pt x="227" y="366"/>
                  </a:lnTo>
                  <a:lnTo>
                    <a:pt x="238" y="386"/>
                  </a:lnTo>
                  <a:lnTo>
                    <a:pt x="253" y="402"/>
                  </a:lnTo>
                  <a:lnTo>
                    <a:pt x="281" y="413"/>
                  </a:lnTo>
                  <a:lnTo>
                    <a:pt x="305" y="450"/>
                  </a:lnTo>
                  <a:lnTo>
                    <a:pt x="328" y="481"/>
                  </a:lnTo>
                  <a:lnTo>
                    <a:pt x="351" y="497"/>
                  </a:lnTo>
                  <a:lnTo>
                    <a:pt x="393" y="547"/>
                  </a:lnTo>
                  <a:lnTo>
                    <a:pt x="423" y="547"/>
                  </a:lnTo>
                  <a:lnTo>
                    <a:pt x="459" y="577"/>
                  </a:lnTo>
                  <a:lnTo>
                    <a:pt x="459" y="608"/>
                  </a:lnTo>
                  <a:lnTo>
                    <a:pt x="470" y="616"/>
                  </a:lnTo>
                  <a:lnTo>
                    <a:pt x="493" y="601"/>
                  </a:lnTo>
                  <a:lnTo>
                    <a:pt x="497" y="616"/>
                  </a:lnTo>
                  <a:lnTo>
                    <a:pt x="497" y="635"/>
                  </a:lnTo>
                  <a:lnTo>
                    <a:pt x="520" y="655"/>
                  </a:lnTo>
                  <a:lnTo>
                    <a:pt x="527" y="666"/>
                  </a:lnTo>
                  <a:lnTo>
                    <a:pt x="558" y="658"/>
                  </a:lnTo>
                  <a:lnTo>
                    <a:pt x="563" y="670"/>
                  </a:lnTo>
                  <a:lnTo>
                    <a:pt x="558" y="696"/>
                  </a:lnTo>
                  <a:lnTo>
                    <a:pt x="574" y="720"/>
                  </a:lnTo>
                  <a:lnTo>
                    <a:pt x="578" y="739"/>
                  </a:lnTo>
                  <a:lnTo>
                    <a:pt x="585" y="758"/>
                  </a:lnTo>
                  <a:lnTo>
                    <a:pt x="581" y="774"/>
                  </a:lnTo>
                  <a:lnTo>
                    <a:pt x="566" y="790"/>
                  </a:lnTo>
                  <a:lnTo>
                    <a:pt x="563" y="808"/>
                  </a:lnTo>
                  <a:lnTo>
                    <a:pt x="551" y="831"/>
                  </a:lnTo>
                  <a:lnTo>
                    <a:pt x="554" y="851"/>
                  </a:lnTo>
                  <a:close/>
                </a:path>
              </a:pathLst>
            </a:custGeom>
            <a:solidFill>
              <a:srgbClr val="993366">
                <a:alpha val="94901"/>
              </a:srgbClr>
            </a:solidFill>
            <a:ln w="1270" cap="rnd">
              <a:solidFill>
                <a:srgbClr val="333333"/>
              </a:solidFill>
              <a:round/>
              <a:headEnd/>
              <a:tailEnd/>
            </a:ln>
          </p:spPr>
          <p:txBody>
            <a:bodyPr/>
            <a:lstStyle/>
            <a:p>
              <a:endParaRPr lang="de-DE"/>
            </a:p>
          </p:txBody>
        </p:sp>
        <p:sp>
          <p:nvSpPr>
            <p:cNvPr id="17456" name="Freeform 751"/>
            <p:cNvSpPr>
              <a:spLocks/>
            </p:cNvSpPr>
            <p:nvPr/>
          </p:nvSpPr>
          <p:spPr bwMode="auto">
            <a:xfrm>
              <a:off x="1118" y="2384"/>
              <a:ext cx="93" cy="161"/>
            </a:xfrm>
            <a:custGeom>
              <a:avLst/>
              <a:gdLst>
                <a:gd name="T0" fmla="*/ 32 w 123"/>
                <a:gd name="T1" fmla="*/ 0 h 200"/>
                <a:gd name="T2" fmla="*/ 23 w 123"/>
                <a:gd name="T3" fmla="*/ 6 h 200"/>
                <a:gd name="T4" fmla="*/ 17 w 123"/>
                <a:gd name="T5" fmla="*/ 12 h 200"/>
                <a:gd name="T6" fmla="*/ 10 w 123"/>
                <a:gd name="T7" fmla="*/ 14 h 200"/>
                <a:gd name="T8" fmla="*/ 0 w 123"/>
                <a:gd name="T9" fmla="*/ 12 h 200"/>
                <a:gd name="T10" fmla="*/ 2 w 123"/>
                <a:gd name="T11" fmla="*/ 25 h 200"/>
                <a:gd name="T12" fmla="*/ 7 w 123"/>
                <a:gd name="T13" fmla="*/ 31 h 200"/>
                <a:gd name="T14" fmla="*/ 5 w 123"/>
                <a:gd name="T15" fmla="*/ 52 h 200"/>
                <a:gd name="T16" fmla="*/ 5 w 123"/>
                <a:gd name="T17" fmla="*/ 62 h 200"/>
                <a:gd name="T18" fmla="*/ 7 w 123"/>
                <a:gd name="T19" fmla="*/ 71 h 200"/>
                <a:gd name="T20" fmla="*/ 2 w 123"/>
                <a:gd name="T21" fmla="*/ 87 h 200"/>
                <a:gd name="T22" fmla="*/ 4 w 123"/>
                <a:gd name="T23" fmla="*/ 98 h 200"/>
                <a:gd name="T24" fmla="*/ 10 w 123"/>
                <a:gd name="T25" fmla="*/ 105 h 200"/>
                <a:gd name="T26" fmla="*/ 20 w 123"/>
                <a:gd name="T27" fmla="*/ 96 h 200"/>
                <a:gd name="T28" fmla="*/ 23 w 123"/>
                <a:gd name="T29" fmla="*/ 94 h 200"/>
                <a:gd name="T30" fmla="*/ 33 w 123"/>
                <a:gd name="T31" fmla="*/ 96 h 200"/>
                <a:gd name="T32" fmla="*/ 40 w 123"/>
                <a:gd name="T33" fmla="*/ 88 h 200"/>
                <a:gd name="T34" fmla="*/ 40 w 123"/>
                <a:gd name="T35" fmla="*/ 80 h 200"/>
                <a:gd name="T36" fmla="*/ 48 w 123"/>
                <a:gd name="T37" fmla="*/ 64 h 200"/>
                <a:gd name="T38" fmla="*/ 51 w 123"/>
                <a:gd name="T39" fmla="*/ 55 h 200"/>
                <a:gd name="T40" fmla="*/ 48 w 123"/>
                <a:gd name="T41" fmla="*/ 44 h 200"/>
                <a:gd name="T42" fmla="*/ 53 w 123"/>
                <a:gd name="T43" fmla="*/ 31 h 200"/>
                <a:gd name="T44" fmla="*/ 50 w 123"/>
                <a:gd name="T45" fmla="*/ 14 h 200"/>
                <a:gd name="T46" fmla="*/ 48 w 123"/>
                <a:gd name="T47" fmla="*/ 4 h 200"/>
                <a:gd name="T48" fmla="*/ 32 w 123"/>
                <a:gd name="T49" fmla="*/ 0 h 2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23"/>
                <a:gd name="T76" fmla="*/ 0 h 200"/>
                <a:gd name="T77" fmla="*/ 123 w 123"/>
                <a:gd name="T78" fmla="*/ 200 h 2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23" h="200">
                  <a:moveTo>
                    <a:pt x="73" y="0"/>
                  </a:moveTo>
                  <a:lnTo>
                    <a:pt x="54" y="11"/>
                  </a:lnTo>
                  <a:lnTo>
                    <a:pt x="39" y="23"/>
                  </a:lnTo>
                  <a:lnTo>
                    <a:pt x="23" y="27"/>
                  </a:lnTo>
                  <a:lnTo>
                    <a:pt x="0" y="23"/>
                  </a:lnTo>
                  <a:lnTo>
                    <a:pt x="5" y="47"/>
                  </a:lnTo>
                  <a:lnTo>
                    <a:pt x="16" y="61"/>
                  </a:lnTo>
                  <a:lnTo>
                    <a:pt x="12" y="101"/>
                  </a:lnTo>
                  <a:lnTo>
                    <a:pt x="12" y="119"/>
                  </a:lnTo>
                  <a:lnTo>
                    <a:pt x="16" y="135"/>
                  </a:lnTo>
                  <a:lnTo>
                    <a:pt x="5" y="166"/>
                  </a:lnTo>
                  <a:lnTo>
                    <a:pt x="8" y="189"/>
                  </a:lnTo>
                  <a:lnTo>
                    <a:pt x="23" y="200"/>
                  </a:lnTo>
                  <a:lnTo>
                    <a:pt x="46" y="184"/>
                  </a:lnTo>
                  <a:lnTo>
                    <a:pt x="54" y="180"/>
                  </a:lnTo>
                  <a:lnTo>
                    <a:pt x="77" y="184"/>
                  </a:lnTo>
                  <a:lnTo>
                    <a:pt x="93" y="169"/>
                  </a:lnTo>
                  <a:lnTo>
                    <a:pt x="93" y="153"/>
                  </a:lnTo>
                  <a:lnTo>
                    <a:pt x="111" y="123"/>
                  </a:lnTo>
                  <a:lnTo>
                    <a:pt x="118" y="104"/>
                  </a:lnTo>
                  <a:lnTo>
                    <a:pt x="111" y="85"/>
                  </a:lnTo>
                  <a:lnTo>
                    <a:pt x="123" y="61"/>
                  </a:lnTo>
                  <a:lnTo>
                    <a:pt x="115" y="27"/>
                  </a:lnTo>
                  <a:lnTo>
                    <a:pt x="111" y="7"/>
                  </a:lnTo>
                  <a:lnTo>
                    <a:pt x="73" y="0"/>
                  </a:lnTo>
                  <a:close/>
                </a:path>
              </a:pathLst>
            </a:custGeom>
            <a:solidFill>
              <a:srgbClr val="993366">
                <a:alpha val="94901"/>
              </a:srgbClr>
            </a:solidFill>
            <a:ln w="1270" cap="rnd">
              <a:solidFill>
                <a:srgbClr val="333333"/>
              </a:solidFill>
              <a:round/>
              <a:headEnd/>
              <a:tailEnd/>
            </a:ln>
          </p:spPr>
          <p:txBody>
            <a:bodyPr/>
            <a:lstStyle/>
            <a:p>
              <a:endParaRPr lang="de-DE"/>
            </a:p>
          </p:txBody>
        </p:sp>
        <p:sp>
          <p:nvSpPr>
            <p:cNvPr id="17457" name="Freeform 752"/>
            <p:cNvSpPr>
              <a:spLocks/>
            </p:cNvSpPr>
            <p:nvPr/>
          </p:nvSpPr>
          <p:spPr bwMode="auto">
            <a:xfrm>
              <a:off x="1333" y="2636"/>
              <a:ext cx="170" cy="113"/>
            </a:xfrm>
            <a:custGeom>
              <a:avLst/>
              <a:gdLst>
                <a:gd name="T0" fmla="*/ 93 w 224"/>
                <a:gd name="T1" fmla="*/ 0 h 141"/>
                <a:gd name="T2" fmla="*/ 98 w 224"/>
                <a:gd name="T3" fmla="*/ 6 h 141"/>
                <a:gd name="T4" fmla="*/ 95 w 224"/>
                <a:gd name="T5" fmla="*/ 11 h 141"/>
                <a:gd name="T6" fmla="*/ 92 w 224"/>
                <a:gd name="T7" fmla="*/ 21 h 141"/>
                <a:gd name="T8" fmla="*/ 87 w 224"/>
                <a:gd name="T9" fmla="*/ 27 h 141"/>
                <a:gd name="T10" fmla="*/ 88 w 224"/>
                <a:gd name="T11" fmla="*/ 46 h 141"/>
                <a:gd name="T12" fmla="*/ 92 w 224"/>
                <a:gd name="T13" fmla="*/ 59 h 141"/>
                <a:gd name="T14" fmla="*/ 83 w 224"/>
                <a:gd name="T15" fmla="*/ 64 h 141"/>
                <a:gd name="T16" fmla="*/ 81 w 224"/>
                <a:gd name="T17" fmla="*/ 71 h 141"/>
                <a:gd name="T18" fmla="*/ 74 w 224"/>
                <a:gd name="T19" fmla="*/ 73 h 141"/>
                <a:gd name="T20" fmla="*/ 65 w 224"/>
                <a:gd name="T21" fmla="*/ 61 h 141"/>
                <a:gd name="T22" fmla="*/ 58 w 224"/>
                <a:gd name="T23" fmla="*/ 61 h 141"/>
                <a:gd name="T24" fmla="*/ 52 w 224"/>
                <a:gd name="T25" fmla="*/ 50 h 141"/>
                <a:gd name="T26" fmla="*/ 43 w 224"/>
                <a:gd name="T27" fmla="*/ 46 h 141"/>
                <a:gd name="T28" fmla="*/ 35 w 224"/>
                <a:gd name="T29" fmla="*/ 43 h 141"/>
                <a:gd name="T30" fmla="*/ 29 w 224"/>
                <a:gd name="T31" fmla="*/ 40 h 141"/>
                <a:gd name="T32" fmla="*/ 22 w 224"/>
                <a:gd name="T33" fmla="*/ 33 h 141"/>
                <a:gd name="T34" fmla="*/ 10 w 224"/>
                <a:gd name="T35" fmla="*/ 24 h 141"/>
                <a:gd name="T36" fmla="*/ 5 w 224"/>
                <a:gd name="T37" fmla="*/ 21 h 141"/>
                <a:gd name="T38" fmla="*/ 0 w 224"/>
                <a:gd name="T39" fmla="*/ 15 h 141"/>
                <a:gd name="T40" fmla="*/ 0 w 224"/>
                <a:gd name="T41" fmla="*/ 8 h 141"/>
                <a:gd name="T42" fmla="*/ 2 w 224"/>
                <a:gd name="T43" fmla="*/ 2 h 141"/>
                <a:gd name="T44" fmla="*/ 11 w 224"/>
                <a:gd name="T45" fmla="*/ 4 h 141"/>
                <a:gd name="T46" fmla="*/ 27 w 224"/>
                <a:gd name="T47" fmla="*/ 4 h 141"/>
                <a:gd name="T48" fmla="*/ 30 w 224"/>
                <a:gd name="T49" fmla="*/ 10 h 141"/>
                <a:gd name="T50" fmla="*/ 47 w 224"/>
                <a:gd name="T51" fmla="*/ 10 h 141"/>
                <a:gd name="T52" fmla="*/ 58 w 224"/>
                <a:gd name="T53" fmla="*/ 10 h 141"/>
                <a:gd name="T54" fmla="*/ 74 w 224"/>
                <a:gd name="T55" fmla="*/ 6 h 141"/>
                <a:gd name="T56" fmla="*/ 93 w 224"/>
                <a:gd name="T57" fmla="*/ 0 h 14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24"/>
                <a:gd name="T88" fmla="*/ 0 h 141"/>
                <a:gd name="T89" fmla="*/ 224 w 224"/>
                <a:gd name="T90" fmla="*/ 141 h 141"/>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24" h="141">
                  <a:moveTo>
                    <a:pt x="213" y="0"/>
                  </a:moveTo>
                  <a:lnTo>
                    <a:pt x="224" y="11"/>
                  </a:lnTo>
                  <a:lnTo>
                    <a:pt x="217" y="23"/>
                  </a:lnTo>
                  <a:lnTo>
                    <a:pt x="209" y="41"/>
                  </a:lnTo>
                  <a:lnTo>
                    <a:pt x="197" y="53"/>
                  </a:lnTo>
                  <a:lnTo>
                    <a:pt x="201" y="88"/>
                  </a:lnTo>
                  <a:lnTo>
                    <a:pt x="209" y="114"/>
                  </a:lnTo>
                  <a:lnTo>
                    <a:pt x="189" y="125"/>
                  </a:lnTo>
                  <a:lnTo>
                    <a:pt x="186" y="137"/>
                  </a:lnTo>
                  <a:lnTo>
                    <a:pt x="170" y="141"/>
                  </a:lnTo>
                  <a:lnTo>
                    <a:pt x="148" y="118"/>
                  </a:lnTo>
                  <a:lnTo>
                    <a:pt x="132" y="118"/>
                  </a:lnTo>
                  <a:lnTo>
                    <a:pt x="120" y="99"/>
                  </a:lnTo>
                  <a:lnTo>
                    <a:pt x="97" y="88"/>
                  </a:lnTo>
                  <a:lnTo>
                    <a:pt x="81" y="84"/>
                  </a:lnTo>
                  <a:lnTo>
                    <a:pt x="66" y="77"/>
                  </a:lnTo>
                  <a:lnTo>
                    <a:pt x="50" y="64"/>
                  </a:lnTo>
                  <a:lnTo>
                    <a:pt x="23" y="46"/>
                  </a:lnTo>
                  <a:lnTo>
                    <a:pt x="12" y="41"/>
                  </a:lnTo>
                  <a:lnTo>
                    <a:pt x="0" y="30"/>
                  </a:lnTo>
                  <a:lnTo>
                    <a:pt x="0" y="15"/>
                  </a:lnTo>
                  <a:lnTo>
                    <a:pt x="5" y="4"/>
                  </a:lnTo>
                  <a:lnTo>
                    <a:pt x="27" y="7"/>
                  </a:lnTo>
                  <a:lnTo>
                    <a:pt x="62" y="7"/>
                  </a:lnTo>
                  <a:lnTo>
                    <a:pt x="70" y="19"/>
                  </a:lnTo>
                  <a:lnTo>
                    <a:pt x="108" y="19"/>
                  </a:lnTo>
                  <a:lnTo>
                    <a:pt x="135" y="19"/>
                  </a:lnTo>
                  <a:lnTo>
                    <a:pt x="170" y="11"/>
                  </a:lnTo>
                  <a:lnTo>
                    <a:pt x="213" y="0"/>
                  </a:lnTo>
                  <a:close/>
                </a:path>
              </a:pathLst>
            </a:custGeom>
            <a:solidFill>
              <a:srgbClr val="993366">
                <a:alpha val="96077"/>
              </a:srgbClr>
            </a:solidFill>
            <a:ln w="1270" cap="rnd">
              <a:solidFill>
                <a:srgbClr val="333333"/>
              </a:solidFill>
              <a:round/>
              <a:headEnd/>
              <a:tailEnd/>
            </a:ln>
          </p:spPr>
          <p:txBody>
            <a:bodyPr/>
            <a:lstStyle/>
            <a:p>
              <a:endParaRPr lang="de-DE"/>
            </a:p>
          </p:txBody>
        </p:sp>
        <p:grpSp>
          <p:nvGrpSpPr>
            <p:cNvPr id="9" name="Group 753"/>
            <p:cNvGrpSpPr>
              <a:grpSpLocks/>
            </p:cNvGrpSpPr>
            <p:nvPr/>
          </p:nvGrpSpPr>
          <p:grpSpPr bwMode="auto">
            <a:xfrm>
              <a:off x="158" y="2070"/>
              <a:ext cx="239" cy="365"/>
              <a:chOff x="997" y="2226"/>
              <a:chExt cx="318" cy="454"/>
            </a:xfrm>
          </p:grpSpPr>
          <p:sp>
            <p:nvSpPr>
              <p:cNvPr id="17474" name="Freeform 754"/>
              <p:cNvSpPr>
                <a:spLocks/>
              </p:cNvSpPr>
              <p:nvPr/>
            </p:nvSpPr>
            <p:spPr bwMode="auto">
              <a:xfrm>
                <a:off x="997" y="2226"/>
                <a:ext cx="318" cy="454"/>
              </a:xfrm>
              <a:custGeom>
                <a:avLst/>
                <a:gdLst>
                  <a:gd name="T0" fmla="*/ 183 w 318"/>
                  <a:gd name="T1" fmla="*/ 0 h 454"/>
                  <a:gd name="T2" fmla="*/ 201 w 318"/>
                  <a:gd name="T3" fmla="*/ 39 h 454"/>
                  <a:gd name="T4" fmla="*/ 219 w 318"/>
                  <a:gd name="T5" fmla="*/ 40 h 454"/>
                  <a:gd name="T6" fmla="*/ 265 w 318"/>
                  <a:gd name="T7" fmla="*/ 47 h 454"/>
                  <a:gd name="T8" fmla="*/ 289 w 318"/>
                  <a:gd name="T9" fmla="*/ 59 h 454"/>
                  <a:gd name="T10" fmla="*/ 310 w 318"/>
                  <a:gd name="T11" fmla="*/ 93 h 454"/>
                  <a:gd name="T12" fmla="*/ 315 w 318"/>
                  <a:gd name="T13" fmla="*/ 108 h 454"/>
                  <a:gd name="T14" fmla="*/ 257 w 318"/>
                  <a:gd name="T15" fmla="*/ 131 h 454"/>
                  <a:gd name="T16" fmla="*/ 241 w 318"/>
                  <a:gd name="T17" fmla="*/ 174 h 454"/>
                  <a:gd name="T18" fmla="*/ 224 w 318"/>
                  <a:gd name="T19" fmla="*/ 214 h 454"/>
                  <a:gd name="T20" fmla="*/ 213 w 318"/>
                  <a:gd name="T21" fmla="*/ 244 h 454"/>
                  <a:gd name="T22" fmla="*/ 187 w 318"/>
                  <a:gd name="T23" fmla="*/ 237 h 454"/>
                  <a:gd name="T24" fmla="*/ 182 w 318"/>
                  <a:gd name="T25" fmla="*/ 268 h 454"/>
                  <a:gd name="T26" fmla="*/ 185 w 318"/>
                  <a:gd name="T27" fmla="*/ 299 h 454"/>
                  <a:gd name="T28" fmla="*/ 161 w 318"/>
                  <a:gd name="T29" fmla="*/ 327 h 454"/>
                  <a:gd name="T30" fmla="*/ 158 w 318"/>
                  <a:gd name="T31" fmla="*/ 369 h 454"/>
                  <a:gd name="T32" fmla="*/ 162 w 318"/>
                  <a:gd name="T33" fmla="*/ 394 h 454"/>
                  <a:gd name="T34" fmla="*/ 120 w 318"/>
                  <a:gd name="T35" fmla="*/ 415 h 454"/>
                  <a:gd name="T36" fmla="*/ 119 w 318"/>
                  <a:gd name="T37" fmla="*/ 450 h 454"/>
                  <a:gd name="T38" fmla="*/ 61 w 318"/>
                  <a:gd name="T39" fmla="*/ 454 h 454"/>
                  <a:gd name="T40" fmla="*/ 20 w 318"/>
                  <a:gd name="T41" fmla="*/ 423 h 454"/>
                  <a:gd name="T42" fmla="*/ 0 w 318"/>
                  <a:gd name="T43" fmla="*/ 411 h 454"/>
                  <a:gd name="T44" fmla="*/ 23 w 318"/>
                  <a:gd name="T45" fmla="*/ 377 h 454"/>
                  <a:gd name="T46" fmla="*/ 50 w 318"/>
                  <a:gd name="T47" fmla="*/ 327 h 454"/>
                  <a:gd name="T48" fmla="*/ 46 w 318"/>
                  <a:gd name="T49" fmla="*/ 300 h 454"/>
                  <a:gd name="T50" fmla="*/ 31 w 318"/>
                  <a:gd name="T51" fmla="*/ 284 h 454"/>
                  <a:gd name="T52" fmla="*/ 54 w 318"/>
                  <a:gd name="T53" fmla="*/ 263 h 454"/>
                  <a:gd name="T54" fmla="*/ 23 w 318"/>
                  <a:gd name="T55" fmla="*/ 267 h 454"/>
                  <a:gd name="T56" fmla="*/ 31 w 318"/>
                  <a:gd name="T57" fmla="*/ 236 h 454"/>
                  <a:gd name="T58" fmla="*/ 43 w 318"/>
                  <a:gd name="T59" fmla="*/ 209 h 454"/>
                  <a:gd name="T60" fmla="*/ 54 w 318"/>
                  <a:gd name="T61" fmla="*/ 194 h 454"/>
                  <a:gd name="T62" fmla="*/ 85 w 318"/>
                  <a:gd name="T63" fmla="*/ 174 h 454"/>
                  <a:gd name="T64" fmla="*/ 127 w 318"/>
                  <a:gd name="T65" fmla="*/ 120 h 454"/>
                  <a:gd name="T66" fmla="*/ 142 w 318"/>
                  <a:gd name="T67" fmla="*/ 81 h 454"/>
                  <a:gd name="T68" fmla="*/ 154 w 318"/>
                  <a:gd name="T69" fmla="*/ 40 h 45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18"/>
                  <a:gd name="T106" fmla="*/ 0 h 454"/>
                  <a:gd name="T107" fmla="*/ 318 w 318"/>
                  <a:gd name="T108" fmla="*/ 454 h 45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18" h="454">
                    <a:moveTo>
                      <a:pt x="161" y="5"/>
                    </a:moveTo>
                    <a:lnTo>
                      <a:pt x="183" y="0"/>
                    </a:lnTo>
                    <a:lnTo>
                      <a:pt x="199" y="18"/>
                    </a:lnTo>
                    <a:lnTo>
                      <a:pt x="201" y="39"/>
                    </a:lnTo>
                    <a:lnTo>
                      <a:pt x="207" y="43"/>
                    </a:lnTo>
                    <a:lnTo>
                      <a:pt x="219" y="40"/>
                    </a:lnTo>
                    <a:lnTo>
                      <a:pt x="255" y="55"/>
                    </a:lnTo>
                    <a:lnTo>
                      <a:pt x="265" y="47"/>
                    </a:lnTo>
                    <a:lnTo>
                      <a:pt x="280" y="46"/>
                    </a:lnTo>
                    <a:lnTo>
                      <a:pt x="289" y="59"/>
                    </a:lnTo>
                    <a:lnTo>
                      <a:pt x="297" y="80"/>
                    </a:lnTo>
                    <a:lnTo>
                      <a:pt x="310" y="93"/>
                    </a:lnTo>
                    <a:lnTo>
                      <a:pt x="318" y="100"/>
                    </a:lnTo>
                    <a:lnTo>
                      <a:pt x="315" y="108"/>
                    </a:lnTo>
                    <a:lnTo>
                      <a:pt x="287" y="115"/>
                    </a:lnTo>
                    <a:lnTo>
                      <a:pt x="257" y="131"/>
                    </a:lnTo>
                    <a:lnTo>
                      <a:pt x="258" y="160"/>
                    </a:lnTo>
                    <a:lnTo>
                      <a:pt x="241" y="174"/>
                    </a:lnTo>
                    <a:lnTo>
                      <a:pt x="226" y="187"/>
                    </a:lnTo>
                    <a:lnTo>
                      <a:pt x="224" y="214"/>
                    </a:lnTo>
                    <a:lnTo>
                      <a:pt x="224" y="231"/>
                    </a:lnTo>
                    <a:lnTo>
                      <a:pt x="213" y="244"/>
                    </a:lnTo>
                    <a:lnTo>
                      <a:pt x="203" y="231"/>
                    </a:lnTo>
                    <a:lnTo>
                      <a:pt x="187" y="237"/>
                    </a:lnTo>
                    <a:lnTo>
                      <a:pt x="185" y="245"/>
                    </a:lnTo>
                    <a:lnTo>
                      <a:pt x="182" y="268"/>
                    </a:lnTo>
                    <a:lnTo>
                      <a:pt x="188" y="276"/>
                    </a:lnTo>
                    <a:lnTo>
                      <a:pt x="185" y="299"/>
                    </a:lnTo>
                    <a:lnTo>
                      <a:pt x="174" y="310"/>
                    </a:lnTo>
                    <a:lnTo>
                      <a:pt x="161" y="327"/>
                    </a:lnTo>
                    <a:lnTo>
                      <a:pt x="155" y="342"/>
                    </a:lnTo>
                    <a:lnTo>
                      <a:pt x="158" y="369"/>
                    </a:lnTo>
                    <a:lnTo>
                      <a:pt x="169" y="385"/>
                    </a:lnTo>
                    <a:lnTo>
                      <a:pt x="162" y="394"/>
                    </a:lnTo>
                    <a:lnTo>
                      <a:pt x="132" y="403"/>
                    </a:lnTo>
                    <a:lnTo>
                      <a:pt x="120" y="415"/>
                    </a:lnTo>
                    <a:lnTo>
                      <a:pt x="119" y="427"/>
                    </a:lnTo>
                    <a:lnTo>
                      <a:pt x="119" y="450"/>
                    </a:lnTo>
                    <a:lnTo>
                      <a:pt x="85" y="450"/>
                    </a:lnTo>
                    <a:lnTo>
                      <a:pt x="61" y="454"/>
                    </a:lnTo>
                    <a:lnTo>
                      <a:pt x="34" y="423"/>
                    </a:lnTo>
                    <a:lnTo>
                      <a:pt x="20" y="423"/>
                    </a:lnTo>
                    <a:lnTo>
                      <a:pt x="7" y="423"/>
                    </a:lnTo>
                    <a:lnTo>
                      <a:pt x="0" y="411"/>
                    </a:lnTo>
                    <a:lnTo>
                      <a:pt x="7" y="400"/>
                    </a:lnTo>
                    <a:lnTo>
                      <a:pt x="23" y="377"/>
                    </a:lnTo>
                    <a:lnTo>
                      <a:pt x="31" y="354"/>
                    </a:lnTo>
                    <a:lnTo>
                      <a:pt x="50" y="327"/>
                    </a:lnTo>
                    <a:lnTo>
                      <a:pt x="54" y="312"/>
                    </a:lnTo>
                    <a:lnTo>
                      <a:pt x="46" y="300"/>
                    </a:lnTo>
                    <a:lnTo>
                      <a:pt x="34" y="290"/>
                    </a:lnTo>
                    <a:lnTo>
                      <a:pt x="31" y="284"/>
                    </a:lnTo>
                    <a:lnTo>
                      <a:pt x="46" y="278"/>
                    </a:lnTo>
                    <a:lnTo>
                      <a:pt x="54" y="263"/>
                    </a:lnTo>
                    <a:lnTo>
                      <a:pt x="39" y="259"/>
                    </a:lnTo>
                    <a:lnTo>
                      <a:pt x="23" y="267"/>
                    </a:lnTo>
                    <a:lnTo>
                      <a:pt x="23" y="247"/>
                    </a:lnTo>
                    <a:lnTo>
                      <a:pt x="31" y="236"/>
                    </a:lnTo>
                    <a:lnTo>
                      <a:pt x="39" y="224"/>
                    </a:lnTo>
                    <a:lnTo>
                      <a:pt x="43" y="209"/>
                    </a:lnTo>
                    <a:lnTo>
                      <a:pt x="46" y="197"/>
                    </a:lnTo>
                    <a:lnTo>
                      <a:pt x="54" y="194"/>
                    </a:lnTo>
                    <a:lnTo>
                      <a:pt x="65" y="201"/>
                    </a:lnTo>
                    <a:lnTo>
                      <a:pt x="85" y="174"/>
                    </a:lnTo>
                    <a:lnTo>
                      <a:pt x="96" y="155"/>
                    </a:lnTo>
                    <a:lnTo>
                      <a:pt x="127" y="120"/>
                    </a:lnTo>
                    <a:lnTo>
                      <a:pt x="127" y="105"/>
                    </a:lnTo>
                    <a:lnTo>
                      <a:pt x="142" y="81"/>
                    </a:lnTo>
                    <a:lnTo>
                      <a:pt x="146" y="55"/>
                    </a:lnTo>
                    <a:lnTo>
                      <a:pt x="154" y="40"/>
                    </a:lnTo>
                    <a:lnTo>
                      <a:pt x="161" y="5"/>
                    </a:lnTo>
                    <a:close/>
                  </a:path>
                </a:pathLst>
              </a:custGeom>
              <a:solidFill>
                <a:srgbClr val="993366">
                  <a:alpha val="78038"/>
                </a:srgbClr>
              </a:solidFill>
              <a:ln w="1270" cap="rnd">
                <a:solidFill>
                  <a:srgbClr val="333333"/>
                </a:solidFill>
                <a:round/>
                <a:headEnd/>
                <a:tailEnd/>
              </a:ln>
            </p:spPr>
            <p:txBody>
              <a:bodyPr/>
              <a:lstStyle/>
              <a:p>
                <a:endParaRPr lang="de-DE"/>
              </a:p>
            </p:txBody>
          </p:sp>
          <p:sp>
            <p:nvSpPr>
              <p:cNvPr id="17475" name="Freeform 755"/>
              <p:cNvSpPr>
                <a:spLocks/>
              </p:cNvSpPr>
              <p:nvPr/>
            </p:nvSpPr>
            <p:spPr bwMode="auto">
              <a:xfrm>
                <a:off x="997" y="2226"/>
                <a:ext cx="318" cy="454"/>
              </a:xfrm>
              <a:custGeom>
                <a:avLst/>
                <a:gdLst>
                  <a:gd name="T0" fmla="*/ 183 w 318"/>
                  <a:gd name="T1" fmla="*/ 0 h 454"/>
                  <a:gd name="T2" fmla="*/ 201 w 318"/>
                  <a:gd name="T3" fmla="*/ 39 h 454"/>
                  <a:gd name="T4" fmla="*/ 219 w 318"/>
                  <a:gd name="T5" fmla="*/ 40 h 454"/>
                  <a:gd name="T6" fmla="*/ 265 w 318"/>
                  <a:gd name="T7" fmla="*/ 47 h 454"/>
                  <a:gd name="T8" fmla="*/ 289 w 318"/>
                  <a:gd name="T9" fmla="*/ 59 h 454"/>
                  <a:gd name="T10" fmla="*/ 310 w 318"/>
                  <a:gd name="T11" fmla="*/ 93 h 454"/>
                  <a:gd name="T12" fmla="*/ 315 w 318"/>
                  <a:gd name="T13" fmla="*/ 108 h 454"/>
                  <a:gd name="T14" fmla="*/ 257 w 318"/>
                  <a:gd name="T15" fmla="*/ 131 h 454"/>
                  <a:gd name="T16" fmla="*/ 241 w 318"/>
                  <a:gd name="T17" fmla="*/ 174 h 454"/>
                  <a:gd name="T18" fmla="*/ 224 w 318"/>
                  <a:gd name="T19" fmla="*/ 214 h 454"/>
                  <a:gd name="T20" fmla="*/ 213 w 318"/>
                  <a:gd name="T21" fmla="*/ 244 h 454"/>
                  <a:gd name="T22" fmla="*/ 187 w 318"/>
                  <a:gd name="T23" fmla="*/ 237 h 454"/>
                  <a:gd name="T24" fmla="*/ 182 w 318"/>
                  <a:gd name="T25" fmla="*/ 268 h 454"/>
                  <a:gd name="T26" fmla="*/ 185 w 318"/>
                  <a:gd name="T27" fmla="*/ 299 h 454"/>
                  <a:gd name="T28" fmla="*/ 161 w 318"/>
                  <a:gd name="T29" fmla="*/ 327 h 454"/>
                  <a:gd name="T30" fmla="*/ 158 w 318"/>
                  <a:gd name="T31" fmla="*/ 369 h 454"/>
                  <a:gd name="T32" fmla="*/ 162 w 318"/>
                  <a:gd name="T33" fmla="*/ 394 h 454"/>
                  <a:gd name="T34" fmla="*/ 120 w 318"/>
                  <a:gd name="T35" fmla="*/ 415 h 454"/>
                  <a:gd name="T36" fmla="*/ 119 w 318"/>
                  <a:gd name="T37" fmla="*/ 450 h 454"/>
                  <a:gd name="T38" fmla="*/ 61 w 318"/>
                  <a:gd name="T39" fmla="*/ 454 h 454"/>
                  <a:gd name="T40" fmla="*/ 20 w 318"/>
                  <a:gd name="T41" fmla="*/ 423 h 454"/>
                  <a:gd name="T42" fmla="*/ 0 w 318"/>
                  <a:gd name="T43" fmla="*/ 411 h 454"/>
                  <a:gd name="T44" fmla="*/ 23 w 318"/>
                  <a:gd name="T45" fmla="*/ 377 h 454"/>
                  <a:gd name="T46" fmla="*/ 50 w 318"/>
                  <a:gd name="T47" fmla="*/ 327 h 454"/>
                  <a:gd name="T48" fmla="*/ 46 w 318"/>
                  <a:gd name="T49" fmla="*/ 300 h 454"/>
                  <a:gd name="T50" fmla="*/ 31 w 318"/>
                  <a:gd name="T51" fmla="*/ 284 h 454"/>
                  <a:gd name="T52" fmla="*/ 54 w 318"/>
                  <a:gd name="T53" fmla="*/ 263 h 454"/>
                  <a:gd name="T54" fmla="*/ 23 w 318"/>
                  <a:gd name="T55" fmla="*/ 267 h 454"/>
                  <a:gd name="T56" fmla="*/ 31 w 318"/>
                  <a:gd name="T57" fmla="*/ 236 h 454"/>
                  <a:gd name="T58" fmla="*/ 43 w 318"/>
                  <a:gd name="T59" fmla="*/ 209 h 454"/>
                  <a:gd name="T60" fmla="*/ 54 w 318"/>
                  <a:gd name="T61" fmla="*/ 194 h 454"/>
                  <a:gd name="T62" fmla="*/ 85 w 318"/>
                  <a:gd name="T63" fmla="*/ 174 h 454"/>
                  <a:gd name="T64" fmla="*/ 127 w 318"/>
                  <a:gd name="T65" fmla="*/ 120 h 454"/>
                  <a:gd name="T66" fmla="*/ 142 w 318"/>
                  <a:gd name="T67" fmla="*/ 81 h 454"/>
                  <a:gd name="T68" fmla="*/ 154 w 318"/>
                  <a:gd name="T69" fmla="*/ 40 h 45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18"/>
                  <a:gd name="T106" fmla="*/ 0 h 454"/>
                  <a:gd name="T107" fmla="*/ 318 w 318"/>
                  <a:gd name="T108" fmla="*/ 454 h 45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18" h="454">
                    <a:moveTo>
                      <a:pt x="161" y="5"/>
                    </a:moveTo>
                    <a:lnTo>
                      <a:pt x="183" y="0"/>
                    </a:lnTo>
                    <a:lnTo>
                      <a:pt x="199" y="18"/>
                    </a:lnTo>
                    <a:lnTo>
                      <a:pt x="201" y="39"/>
                    </a:lnTo>
                    <a:lnTo>
                      <a:pt x="207" y="43"/>
                    </a:lnTo>
                    <a:lnTo>
                      <a:pt x="219" y="40"/>
                    </a:lnTo>
                    <a:lnTo>
                      <a:pt x="255" y="55"/>
                    </a:lnTo>
                    <a:lnTo>
                      <a:pt x="265" y="47"/>
                    </a:lnTo>
                    <a:lnTo>
                      <a:pt x="280" y="46"/>
                    </a:lnTo>
                    <a:lnTo>
                      <a:pt x="289" y="59"/>
                    </a:lnTo>
                    <a:lnTo>
                      <a:pt x="297" y="80"/>
                    </a:lnTo>
                    <a:lnTo>
                      <a:pt x="310" y="93"/>
                    </a:lnTo>
                    <a:lnTo>
                      <a:pt x="318" y="100"/>
                    </a:lnTo>
                    <a:lnTo>
                      <a:pt x="315" y="108"/>
                    </a:lnTo>
                    <a:lnTo>
                      <a:pt x="287" y="115"/>
                    </a:lnTo>
                    <a:lnTo>
                      <a:pt x="257" y="131"/>
                    </a:lnTo>
                    <a:lnTo>
                      <a:pt x="258" y="160"/>
                    </a:lnTo>
                    <a:lnTo>
                      <a:pt x="241" y="174"/>
                    </a:lnTo>
                    <a:lnTo>
                      <a:pt x="226" y="187"/>
                    </a:lnTo>
                    <a:lnTo>
                      <a:pt x="224" y="214"/>
                    </a:lnTo>
                    <a:lnTo>
                      <a:pt x="224" y="231"/>
                    </a:lnTo>
                    <a:lnTo>
                      <a:pt x="213" y="244"/>
                    </a:lnTo>
                    <a:lnTo>
                      <a:pt x="203" y="231"/>
                    </a:lnTo>
                    <a:lnTo>
                      <a:pt x="187" y="237"/>
                    </a:lnTo>
                    <a:lnTo>
                      <a:pt x="185" y="245"/>
                    </a:lnTo>
                    <a:lnTo>
                      <a:pt x="182" y="268"/>
                    </a:lnTo>
                    <a:lnTo>
                      <a:pt x="188" y="276"/>
                    </a:lnTo>
                    <a:lnTo>
                      <a:pt x="185" y="299"/>
                    </a:lnTo>
                    <a:lnTo>
                      <a:pt x="174" y="310"/>
                    </a:lnTo>
                    <a:lnTo>
                      <a:pt x="161" y="327"/>
                    </a:lnTo>
                    <a:lnTo>
                      <a:pt x="155" y="342"/>
                    </a:lnTo>
                    <a:lnTo>
                      <a:pt x="158" y="369"/>
                    </a:lnTo>
                    <a:lnTo>
                      <a:pt x="169" y="385"/>
                    </a:lnTo>
                    <a:lnTo>
                      <a:pt x="162" y="394"/>
                    </a:lnTo>
                    <a:lnTo>
                      <a:pt x="132" y="403"/>
                    </a:lnTo>
                    <a:lnTo>
                      <a:pt x="120" y="415"/>
                    </a:lnTo>
                    <a:lnTo>
                      <a:pt x="119" y="427"/>
                    </a:lnTo>
                    <a:lnTo>
                      <a:pt x="119" y="450"/>
                    </a:lnTo>
                    <a:lnTo>
                      <a:pt x="85" y="450"/>
                    </a:lnTo>
                    <a:lnTo>
                      <a:pt x="61" y="454"/>
                    </a:lnTo>
                    <a:lnTo>
                      <a:pt x="34" y="423"/>
                    </a:lnTo>
                    <a:lnTo>
                      <a:pt x="20" y="423"/>
                    </a:lnTo>
                    <a:lnTo>
                      <a:pt x="7" y="423"/>
                    </a:lnTo>
                    <a:lnTo>
                      <a:pt x="0" y="411"/>
                    </a:lnTo>
                    <a:lnTo>
                      <a:pt x="7" y="400"/>
                    </a:lnTo>
                    <a:lnTo>
                      <a:pt x="23" y="377"/>
                    </a:lnTo>
                    <a:lnTo>
                      <a:pt x="31" y="354"/>
                    </a:lnTo>
                    <a:lnTo>
                      <a:pt x="50" y="327"/>
                    </a:lnTo>
                    <a:lnTo>
                      <a:pt x="54" y="312"/>
                    </a:lnTo>
                    <a:lnTo>
                      <a:pt x="46" y="300"/>
                    </a:lnTo>
                    <a:lnTo>
                      <a:pt x="34" y="290"/>
                    </a:lnTo>
                    <a:lnTo>
                      <a:pt x="31" y="284"/>
                    </a:lnTo>
                    <a:lnTo>
                      <a:pt x="46" y="278"/>
                    </a:lnTo>
                    <a:lnTo>
                      <a:pt x="54" y="263"/>
                    </a:lnTo>
                    <a:lnTo>
                      <a:pt x="39" y="259"/>
                    </a:lnTo>
                    <a:lnTo>
                      <a:pt x="23" y="267"/>
                    </a:lnTo>
                    <a:lnTo>
                      <a:pt x="23" y="247"/>
                    </a:lnTo>
                    <a:lnTo>
                      <a:pt x="31" y="236"/>
                    </a:lnTo>
                    <a:lnTo>
                      <a:pt x="39" y="224"/>
                    </a:lnTo>
                    <a:lnTo>
                      <a:pt x="43" y="209"/>
                    </a:lnTo>
                    <a:lnTo>
                      <a:pt x="46" y="197"/>
                    </a:lnTo>
                    <a:lnTo>
                      <a:pt x="54" y="194"/>
                    </a:lnTo>
                    <a:lnTo>
                      <a:pt x="65" y="201"/>
                    </a:lnTo>
                    <a:lnTo>
                      <a:pt x="85" y="174"/>
                    </a:lnTo>
                    <a:lnTo>
                      <a:pt x="96" y="155"/>
                    </a:lnTo>
                    <a:lnTo>
                      <a:pt x="127" y="120"/>
                    </a:lnTo>
                    <a:lnTo>
                      <a:pt x="127" y="105"/>
                    </a:lnTo>
                    <a:lnTo>
                      <a:pt x="142" y="81"/>
                    </a:lnTo>
                    <a:lnTo>
                      <a:pt x="146" y="55"/>
                    </a:lnTo>
                    <a:lnTo>
                      <a:pt x="154" y="40"/>
                    </a:lnTo>
                    <a:lnTo>
                      <a:pt x="161" y="5"/>
                    </a:lnTo>
                    <a:close/>
                  </a:path>
                </a:pathLst>
              </a:custGeom>
              <a:solidFill>
                <a:srgbClr val="993366">
                  <a:alpha val="78822"/>
                </a:srgbClr>
              </a:solidFill>
              <a:ln w="1270" cap="rnd">
                <a:solidFill>
                  <a:srgbClr val="333333"/>
                </a:solidFill>
                <a:round/>
                <a:headEnd/>
                <a:tailEnd/>
              </a:ln>
            </p:spPr>
            <p:txBody>
              <a:bodyPr/>
              <a:lstStyle/>
              <a:p>
                <a:endParaRPr lang="de-DE"/>
              </a:p>
            </p:txBody>
          </p:sp>
        </p:grpSp>
        <p:sp>
          <p:nvSpPr>
            <p:cNvPr id="17459" name="Freeform 756"/>
            <p:cNvSpPr>
              <a:spLocks/>
            </p:cNvSpPr>
            <p:nvPr/>
          </p:nvSpPr>
          <p:spPr bwMode="auto">
            <a:xfrm>
              <a:off x="731" y="2454"/>
              <a:ext cx="24" cy="18"/>
            </a:xfrm>
            <a:custGeom>
              <a:avLst/>
              <a:gdLst>
                <a:gd name="T0" fmla="*/ 12 w 33"/>
                <a:gd name="T1" fmla="*/ 0 h 23"/>
                <a:gd name="T2" fmla="*/ 7 w 33"/>
                <a:gd name="T3" fmla="*/ 0 h 23"/>
                <a:gd name="T4" fmla="*/ 0 w 33"/>
                <a:gd name="T5" fmla="*/ 8 h 23"/>
                <a:gd name="T6" fmla="*/ 3 w 33"/>
                <a:gd name="T7" fmla="*/ 11 h 23"/>
                <a:gd name="T8" fmla="*/ 9 w 33"/>
                <a:gd name="T9" fmla="*/ 11 h 23"/>
                <a:gd name="T10" fmla="*/ 12 w 33"/>
                <a:gd name="T11" fmla="*/ 0 h 23"/>
                <a:gd name="T12" fmla="*/ 0 60000 65536"/>
                <a:gd name="T13" fmla="*/ 0 60000 65536"/>
                <a:gd name="T14" fmla="*/ 0 60000 65536"/>
                <a:gd name="T15" fmla="*/ 0 60000 65536"/>
                <a:gd name="T16" fmla="*/ 0 60000 65536"/>
                <a:gd name="T17" fmla="*/ 0 60000 65536"/>
                <a:gd name="T18" fmla="*/ 0 w 33"/>
                <a:gd name="T19" fmla="*/ 0 h 23"/>
                <a:gd name="T20" fmla="*/ 33 w 33"/>
                <a:gd name="T21" fmla="*/ 23 h 23"/>
              </a:gdLst>
              <a:ahLst/>
              <a:cxnLst>
                <a:cxn ang="T12">
                  <a:pos x="T0" y="T1"/>
                </a:cxn>
                <a:cxn ang="T13">
                  <a:pos x="T2" y="T3"/>
                </a:cxn>
                <a:cxn ang="T14">
                  <a:pos x="T4" y="T5"/>
                </a:cxn>
                <a:cxn ang="T15">
                  <a:pos x="T6" y="T7"/>
                </a:cxn>
                <a:cxn ang="T16">
                  <a:pos x="T8" y="T9"/>
                </a:cxn>
                <a:cxn ang="T17">
                  <a:pos x="T10" y="T11"/>
                </a:cxn>
              </a:cxnLst>
              <a:rect l="T18" t="T19" r="T20" b="T21"/>
              <a:pathLst>
                <a:path w="33" h="23">
                  <a:moveTo>
                    <a:pt x="33" y="0"/>
                  </a:moveTo>
                  <a:lnTo>
                    <a:pt x="17" y="0"/>
                  </a:lnTo>
                  <a:lnTo>
                    <a:pt x="0" y="16"/>
                  </a:lnTo>
                  <a:lnTo>
                    <a:pt x="8" y="23"/>
                  </a:lnTo>
                  <a:lnTo>
                    <a:pt x="24" y="23"/>
                  </a:lnTo>
                  <a:lnTo>
                    <a:pt x="33" y="0"/>
                  </a:lnTo>
                  <a:close/>
                </a:path>
              </a:pathLst>
            </a:custGeom>
            <a:solidFill>
              <a:srgbClr val="993366">
                <a:alpha val="94901"/>
              </a:srgbClr>
            </a:solidFill>
            <a:ln w="1270" cap="rnd">
              <a:solidFill>
                <a:srgbClr val="333333"/>
              </a:solidFill>
              <a:round/>
              <a:headEnd/>
              <a:tailEnd/>
            </a:ln>
          </p:spPr>
          <p:txBody>
            <a:bodyPr/>
            <a:lstStyle/>
            <a:p>
              <a:endParaRPr lang="de-DE"/>
            </a:p>
          </p:txBody>
        </p:sp>
        <p:sp>
          <p:nvSpPr>
            <p:cNvPr id="17460" name="Freeform 757"/>
            <p:cNvSpPr>
              <a:spLocks/>
            </p:cNvSpPr>
            <p:nvPr/>
          </p:nvSpPr>
          <p:spPr bwMode="auto">
            <a:xfrm>
              <a:off x="802" y="2407"/>
              <a:ext cx="55" cy="47"/>
            </a:xfrm>
            <a:custGeom>
              <a:avLst/>
              <a:gdLst>
                <a:gd name="T0" fmla="*/ 22 w 74"/>
                <a:gd name="T1" fmla="*/ 0 h 58"/>
                <a:gd name="T2" fmla="*/ 19 w 74"/>
                <a:gd name="T3" fmla="*/ 4 h 58"/>
                <a:gd name="T4" fmla="*/ 6 w 74"/>
                <a:gd name="T5" fmla="*/ 6 h 58"/>
                <a:gd name="T6" fmla="*/ 0 w 74"/>
                <a:gd name="T7" fmla="*/ 16 h 58"/>
                <a:gd name="T8" fmla="*/ 10 w 74"/>
                <a:gd name="T9" fmla="*/ 25 h 58"/>
                <a:gd name="T10" fmla="*/ 14 w 74"/>
                <a:gd name="T11" fmla="*/ 31 h 58"/>
                <a:gd name="T12" fmla="*/ 25 w 74"/>
                <a:gd name="T13" fmla="*/ 29 h 58"/>
                <a:gd name="T14" fmla="*/ 30 w 74"/>
                <a:gd name="T15" fmla="*/ 25 h 58"/>
                <a:gd name="T16" fmla="*/ 29 w 74"/>
                <a:gd name="T17" fmla="*/ 16 h 58"/>
                <a:gd name="T18" fmla="*/ 25 w 74"/>
                <a:gd name="T19" fmla="*/ 11 h 58"/>
                <a:gd name="T20" fmla="*/ 22 w 74"/>
                <a:gd name="T21" fmla="*/ 0 h 5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4"/>
                <a:gd name="T34" fmla="*/ 0 h 58"/>
                <a:gd name="T35" fmla="*/ 74 w 74"/>
                <a:gd name="T36" fmla="*/ 58 h 5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4" h="58">
                  <a:moveTo>
                    <a:pt x="55" y="0"/>
                  </a:moveTo>
                  <a:lnTo>
                    <a:pt x="46" y="7"/>
                  </a:lnTo>
                  <a:lnTo>
                    <a:pt x="15" y="11"/>
                  </a:lnTo>
                  <a:lnTo>
                    <a:pt x="0" y="31"/>
                  </a:lnTo>
                  <a:lnTo>
                    <a:pt x="23" y="47"/>
                  </a:lnTo>
                  <a:lnTo>
                    <a:pt x="35" y="58"/>
                  </a:lnTo>
                  <a:lnTo>
                    <a:pt x="59" y="54"/>
                  </a:lnTo>
                  <a:lnTo>
                    <a:pt x="74" y="47"/>
                  </a:lnTo>
                  <a:lnTo>
                    <a:pt x="70" y="31"/>
                  </a:lnTo>
                  <a:lnTo>
                    <a:pt x="59" y="20"/>
                  </a:lnTo>
                  <a:lnTo>
                    <a:pt x="55" y="0"/>
                  </a:lnTo>
                  <a:close/>
                </a:path>
              </a:pathLst>
            </a:custGeom>
            <a:solidFill>
              <a:srgbClr val="993366">
                <a:alpha val="94901"/>
              </a:srgbClr>
            </a:solidFill>
            <a:ln w="1270" cap="rnd">
              <a:solidFill>
                <a:srgbClr val="333333"/>
              </a:solidFill>
              <a:round/>
              <a:headEnd/>
              <a:tailEnd/>
            </a:ln>
          </p:spPr>
          <p:txBody>
            <a:bodyPr/>
            <a:lstStyle/>
            <a:p>
              <a:endParaRPr lang="de-DE"/>
            </a:p>
          </p:txBody>
        </p:sp>
        <p:sp>
          <p:nvSpPr>
            <p:cNvPr id="17461" name="Freeform 758"/>
            <p:cNvSpPr>
              <a:spLocks/>
            </p:cNvSpPr>
            <p:nvPr/>
          </p:nvSpPr>
          <p:spPr bwMode="auto">
            <a:xfrm>
              <a:off x="889" y="2410"/>
              <a:ext cx="18" cy="24"/>
            </a:xfrm>
            <a:custGeom>
              <a:avLst/>
              <a:gdLst>
                <a:gd name="T0" fmla="*/ 6 w 24"/>
                <a:gd name="T1" fmla="*/ 0 h 30"/>
                <a:gd name="T2" fmla="*/ 0 w 24"/>
                <a:gd name="T3" fmla="*/ 4 h 30"/>
                <a:gd name="T4" fmla="*/ 5 w 24"/>
                <a:gd name="T5" fmla="*/ 10 h 30"/>
                <a:gd name="T6" fmla="*/ 11 w 24"/>
                <a:gd name="T7" fmla="*/ 15 h 30"/>
                <a:gd name="T8" fmla="*/ 6 w 24"/>
                <a:gd name="T9" fmla="*/ 0 h 30"/>
                <a:gd name="T10" fmla="*/ 0 60000 65536"/>
                <a:gd name="T11" fmla="*/ 0 60000 65536"/>
                <a:gd name="T12" fmla="*/ 0 60000 65536"/>
                <a:gd name="T13" fmla="*/ 0 60000 65536"/>
                <a:gd name="T14" fmla="*/ 0 60000 65536"/>
                <a:gd name="T15" fmla="*/ 0 w 24"/>
                <a:gd name="T16" fmla="*/ 0 h 30"/>
                <a:gd name="T17" fmla="*/ 24 w 24"/>
                <a:gd name="T18" fmla="*/ 30 h 30"/>
              </a:gdLst>
              <a:ahLst/>
              <a:cxnLst>
                <a:cxn ang="T10">
                  <a:pos x="T0" y="T1"/>
                </a:cxn>
                <a:cxn ang="T11">
                  <a:pos x="T2" y="T3"/>
                </a:cxn>
                <a:cxn ang="T12">
                  <a:pos x="T4" y="T5"/>
                </a:cxn>
                <a:cxn ang="T13">
                  <a:pos x="T6" y="T7"/>
                </a:cxn>
                <a:cxn ang="T14">
                  <a:pos x="T8" y="T9"/>
                </a:cxn>
              </a:cxnLst>
              <a:rect l="T15" t="T16" r="T17" b="T18"/>
              <a:pathLst>
                <a:path w="24" h="30">
                  <a:moveTo>
                    <a:pt x="15" y="0"/>
                  </a:moveTo>
                  <a:lnTo>
                    <a:pt x="0" y="7"/>
                  </a:lnTo>
                  <a:lnTo>
                    <a:pt x="12" y="19"/>
                  </a:lnTo>
                  <a:lnTo>
                    <a:pt x="24" y="30"/>
                  </a:lnTo>
                  <a:lnTo>
                    <a:pt x="15" y="0"/>
                  </a:lnTo>
                  <a:close/>
                </a:path>
              </a:pathLst>
            </a:custGeom>
            <a:solidFill>
              <a:srgbClr val="993366">
                <a:alpha val="94901"/>
              </a:srgbClr>
            </a:solidFill>
            <a:ln w="1270" cap="rnd">
              <a:solidFill>
                <a:srgbClr val="333333"/>
              </a:solidFill>
              <a:round/>
              <a:headEnd/>
              <a:tailEnd/>
            </a:ln>
          </p:spPr>
          <p:txBody>
            <a:bodyPr/>
            <a:lstStyle/>
            <a:p>
              <a:endParaRPr lang="de-DE"/>
            </a:p>
          </p:txBody>
        </p:sp>
        <p:grpSp>
          <p:nvGrpSpPr>
            <p:cNvPr id="10" name="Group 759"/>
            <p:cNvGrpSpPr>
              <a:grpSpLocks/>
            </p:cNvGrpSpPr>
            <p:nvPr/>
          </p:nvGrpSpPr>
          <p:grpSpPr bwMode="auto">
            <a:xfrm>
              <a:off x="247" y="1957"/>
              <a:ext cx="636" cy="597"/>
              <a:chOff x="1116" y="2085"/>
              <a:chExt cx="843" cy="745"/>
            </a:xfrm>
          </p:grpSpPr>
          <p:sp>
            <p:nvSpPr>
              <p:cNvPr id="17472" name="Freeform 760"/>
              <p:cNvSpPr>
                <a:spLocks/>
              </p:cNvSpPr>
              <p:nvPr/>
            </p:nvSpPr>
            <p:spPr bwMode="auto">
              <a:xfrm>
                <a:off x="1116" y="2085"/>
                <a:ext cx="843" cy="745"/>
              </a:xfrm>
              <a:custGeom>
                <a:avLst/>
                <a:gdLst>
                  <a:gd name="T0" fmla="*/ 39 w 843"/>
                  <a:gd name="T1" fmla="*/ 135 h 745"/>
                  <a:gd name="T2" fmla="*/ 66 w 843"/>
                  <a:gd name="T3" fmla="*/ 81 h 745"/>
                  <a:gd name="T4" fmla="*/ 59 w 843"/>
                  <a:gd name="T5" fmla="*/ 62 h 745"/>
                  <a:gd name="T6" fmla="*/ 46 w 843"/>
                  <a:gd name="T7" fmla="*/ 43 h 745"/>
                  <a:gd name="T8" fmla="*/ 93 w 843"/>
                  <a:gd name="T9" fmla="*/ 20 h 745"/>
                  <a:gd name="T10" fmla="*/ 127 w 843"/>
                  <a:gd name="T11" fmla="*/ 12 h 745"/>
                  <a:gd name="T12" fmla="*/ 162 w 843"/>
                  <a:gd name="T13" fmla="*/ 5 h 745"/>
                  <a:gd name="T14" fmla="*/ 232 w 843"/>
                  <a:gd name="T15" fmla="*/ 59 h 745"/>
                  <a:gd name="T16" fmla="*/ 281 w 843"/>
                  <a:gd name="T17" fmla="*/ 62 h 745"/>
                  <a:gd name="T18" fmla="*/ 415 w 843"/>
                  <a:gd name="T19" fmla="*/ 124 h 745"/>
                  <a:gd name="T20" fmla="*/ 472 w 843"/>
                  <a:gd name="T21" fmla="*/ 138 h 745"/>
                  <a:gd name="T22" fmla="*/ 511 w 843"/>
                  <a:gd name="T23" fmla="*/ 170 h 745"/>
                  <a:gd name="T24" fmla="*/ 550 w 843"/>
                  <a:gd name="T25" fmla="*/ 174 h 745"/>
                  <a:gd name="T26" fmla="*/ 550 w 843"/>
                  <a:gd name="T27" fmla="*/ 192 h 745"/>
                  <a:gd name="T28" fmla="*/ 611 w 843"/>
                  <a:gd name="T29" fmla="*/ 250 h 745"/>
                  <a:gd name="T30" fmla="*/ 661 w 843"/>
                  <a:gd name="T31" fmla="*/ 273 h 745"/>
                  <a:gd name="T32" fmla="*/ 738 w 843"/>
                  <a:gd name="T33" fmla="*/ 296 h 745"/>
                  <a:gd name="T34" fmla="*/ 753 w 843"/>
                  <a:gd name="T35" fmla="*/ 323 h 745"/>
                  <a:gd name="T36" fmla="*/ 784 w 843"/>
                  <a:gd name="T37" fmla="*/ 335 h 745"/>
                  <a:gd name="T38" fmla="*/ 816 w 843"/>
                  <a:gd name="T39" fmla="*/ 335 h 745"/>
                  <a:gd name="T40" fmla="*/ 835 w 843"/>
                  <a:gd name="T41" fmla="*/ 335 h 745"/>
                  <a:gd name="T42" fmla="*/ 843 w 843"/>
                  <a:gd name="T43" fmla="*/ 370 h 745"/>
                  <a:gd name="T44" fmla="*/ 769 w 843"/>
                  <a:gd name="T45" fmla="*/ 427 h 745"/>
                  <a:gd name="T46" fmla="*/ 665 w 843"/>
                  <a:gd name="T47" fmla="*/ 446 h 745"/>
                  <a:gd name="T48" fmla="*/ 638 w 843"/>
                  <a:gd name="T49" fmla="*/ 473 h 745"/>
                  <a:gd name="T50" fmla="*/ 607 w 843"/>
                  <a:gd name="T51" fmla="*/ 484 h 745"/>
                  <a:gd name="T52" fmla="*/ 576 w 843"/>
                  <a:gd name="T53" fmla="*/ 518 h 745"/>
                  <a:gd name="T54" fmla="*/ 541 w 843"/>
                  <a:gd name="T55" fmla="*/ 542 h 745"/>
                  <a:gd name="T56" fmla="*/ 553 w 843"/>
                  <a:gd name="T57" fmla="*/ 584 h 745"/>
                  <a:gd name="T58" fmla="*/ 557 w 843"/>
                  <a:gd name="T59" fmla="*/ 615 h 745"/>
                  <a:gd name="T60" fmla="*/ 537 w 843"/>
                  <a:gd name="T61" fmla="*/ 626 h 745"/>
                  <a:gd name="T62" fmla="*/ 484 w 843"/>
                  <a:gd name="T63" fmla="*/ 673 h 745"/>
                  <a:gd name="T64" fmla="*/ 465 w 843"/>
                  <a:gd name="T65" fmla="*/ 691 h 745"/>
                  <a:gd name="T66" fmla="*/ 430 w 843"/>
                  <a:gd name="T67" fmla="*/ 703 h 745"/>
                  <a:gd name="T68" fmla="*/ 395 w 843"/>
                  <a:gd name="T69" fmla="*/ 711 h 745"/>
                  <a:gd name="T70" fmla="*/ 376 w 843"/>
                  <a:gd name="T71" fmla="*/ 734 h 745"/>
                  <a:gd name="T72" fmla="*/ 345 w 843"/>
                  <a:gd name="T73" fmla="*/ 741 h 745"/>
                  <a:gd name="T74" fmla="*/ 284 w 843"/>
                  <a:gd name="T75" fmla="*/ 734 h 745"/>
                  <a:gd name="T76" fmla="*/ 189 w 843"/>
                  <a:gd name="T77" fmla="*/ 703 h 745"/>
                  <a:gd name="T78" fmla="*/ 143 w 843"/>
                  <a:gd name="T79" fmla="*/ 723 h 745"/>
                  <a:gd name="T80" fmla="*/ 100 w 843"/>
                  <a:gd name="T81" fmla="*/ 738 h 745"/>
                  <a:gd name="T82" fmla="*/ 46 w 843"/>
                  <a:gd name="T83" fmla="*/ 700 h 745"/>
                  <a:gd name="T84" fmla="*/ 27 w 843"/>
                  <a:gd name="T85" fmla="*/ 611 h 745"/>
                  <a:gd name="T86" fmla="*/ 0 w 843"/>
                  <a:gd name="T87" fmla="*/ 580 h 745"/>
                  <a:gd name="T88" fmla="*/ 12 w 843"/>
                  <a:gd name="T89" fmla="*/ 545 h 745"/>
                  <a:gd name="T90" fmla="*/ 50 w 843"/>
                  <a:gd name="T91" fmla="*/ 526 h 745"/>
                  <a:gd name="T92" fmla="*/ 35 w 843"/>
                  <a:gd name="T93" fmla="*/ 484 h 745"/>
                  <a:gd name="T94" fmla="*/ 70 w 843"/>
                  <a:gd name="T95" fmla="*/ 438 h 745"/>
                  <a:gd name="T96" fmla="*/ 62 w 843"/>
                  <a:gd name="T97" fmla="*/ 404 h 745"/>
                  <a:gd name="T98" fmla="*/ 73 w 843"/>
                  <a:gd name="T99" fmla="*/ 374 h 745"/>
                  <a:gd name="T100" fmla="*/ 93 w 843"/>
                  <a:gd name="T101" fmla="*/ 385 h 745"/>
                  <a:gd name="T102" fmla="*/ 108 w 843"/>
                  <a:gd name="T103" fmla="*/ 327 h 745"/>
                  <a:gd name="T104" fmla="*/ 138 w 843"/>
                  <a:gd name="T105" fmla="*/ 285 h 745"/>
                  <a:gd name="T106" fmla="*/ 170 w 843"/>
                  <a:gd name="T107" fmla="*/ 255 h 745"/>
                  <a:gd name="T108" fmla="*/ 202 w 843"/>
                  <a:gd name="T109" fmla="*/ 242 h 745"/>
                  <a:gd name="T110" fmla="*/ 165 w 843"/>
                  <a:gd name="T111" fmla="*/ 192 h 745"/>
                  <a:gd name="T112" fmla="*/ 135 w 843"/>
                  <a:gd name="T113" fmla="*/ 197 h 745"/>
                  <a:gd name="T114" fmla="*/ 97 w 843"/>
                  <a:gd name="T115" fmla="*/ 181 h 745"/>
                  <a:gd name="T116" fmla="*/ 81 w 843"/>
                  <a:gd name="T117" fmla="*/ 177 h 745"/>
                  <a:gd name="T118" fmla="*/ 70 w 843"/>
                  <a:gd name="T119" fmla="*/ 147 h 745"/>
                  <a:gd name="T120" fmla="*/ 43 w 843"/>
                  <a:gd name="T121" fmla="*/ 147 h 74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843"/>
                  <a:gd name="T184" fmla="*/ 0 h 745"/>
                  <a:gd name="T185" fmla="*/ 843 w 843"/>
                  <a:gd name="T186" fmla="*/ 745 h 74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843" h="745">
                    <a:moveTo>
                      <a:pt x="43" y="147"/>
                    </a:moveTo>
                    <a:lnTo>
                      <a:pt x="39" y="135"/>
                    </a:lnTo>
                    <a:lnTo>
                      <a:pt x="43" y="120"/>
                    </a:lnTo>
                    <a:lnTo>
                      <a:pt x="66" y="81"/>
                    </a:lnTo>
                    <a:lnTo>
                      <a:pt x="54" y="73"/>
                    </a:lnTo>
                    <a:lnTo>
                      <a:pt x="59" y="62"/>
                    </a:lnTo>
                    <a:lnTo>
                      <a:pt x="46" y="59"/>
                    </a:lnTo>
                    <a:lnTo>
                      <a:pt x="46" y="43"/>
                    </a:lnTo>
                    <a:lnTo>
                      <a:pt x="54" y="32"/>
                    </a:lnTo>
                    <a:lnTo>
                      <a:pt x="93" y="20"/>
                    </a:lnTo>
                    <a:lnTo>
                      <a:pt x="124" y="23"/>
                    </a:lnTo>
                    <a:lnTo>
                      <a:pt x="127" y="12"/>
                    </a:lnTo>
                    <a:lnTo>
                      <a:pt x="150" y="0"/>
                    </a:lnTo>
                    <a:lnTo>
                      <a:pt x="162" y="5"/>
                    </a:lnTo>
                    <a:lnTo>
                      <a:pt x="189" y="39"/>
                    </a:lnTo>
                    <a:lnTo>
                      <a:pt x="232" y="59"/>
                    </a:lnTo>
                    <a:lnTo>
                      <a:pt x="270" y="59"/>
                    </a:lnTo>
                    <a:lnTo>
                      <a:pt x="281" y="62"/>
                    </a:lnTo>
                    <a:lnTo>
                      <a:pt x="383" y="120"/>
                    </a:lnTo>
                    <a:lnTo>
                      <a:pt x="415" y="124"/>
                    </a:lnTo>
                    <a:lnTo>
                      <a:pt x="438" y="147"/>
                    </a:lnTo>
                    <a:lnTo>
                      <a:pt x="472" y="138"/>
                    </a:lnTo>
                    <a:lnTo>
                      <a:pt x="492" y="151"/>
                    </a:lnTo>
                    <a:lnTo>
                      <a:pt x="511" y="170"/>
                    </a:lnTo>
                    <a:lnTo>
                      <a:pt x="534" y="170"/>
                    </a:lnTo>
                    <a:lnTo>
                      <a:pt x="550" y="174"/>
                    </a:lnTo>
                    <a:lnTo>
                      <a:pt x="557" y="181"/>
                    </a:lnTo>
                    <a:lnTo>
                      <a:pt x="550" y="192"/>
                    </a:lnTo>
                    <a:lnTo>
                      <a:pt x="550" y="208"/>
                    </a:lnTo>
                    <a:lnTo>
                      <a:pt x="611" y="250"/>
                    </a:lnTo>
                    <a:lnTo>
                      <a:pt x="645" y="277"/>
                    </a:lnTo>
                    <a:lnTo>
                      <a:pt x="661" y="273"/>
                    </a:lnTo>
                    <a:lnTo>
                      <a:pt x="679" y="269"/>
                    </a:lnTo>
                    <a:lnTo>
                      <a:pt x="738" y="296"/>
                    </a:lnTo>
                    <a:lnTo>
                      <a:pt x="745" y="316"/>
                    </a:lnTo>
                    <a:lnTo>
                      <a:pt x="753" y="323"/>
                    </a:lnTo>
                    <a:lnTo>
                      <a:pt x="772" y="327"/>
                    </a:lnTo>
                    <a:lnTo>
                      <a:pt x="784" y="335"/>
                    </a:lnTo>
                    <a:lnTo>
                      <a:pt x="800" y="335"/>
                    </a:lnTo>
                    <a:lnTo>
                      <a:pt x="816" y="335"/>
                    </a:lnTo>
                    <a:lnTo>
                      <a:pt x="831" y="339"/>
                    </a:lnTo>
                    <a:lnTo>
                      <a:pt x="835" y="335"/>
                    </a:lnTo>
                    <a:lnTo>
                      <a:pt x="843" y="350"/>
                    </a:lnTo>
                    <a:lnTo>
                      <a:pt x="843" y="370"/>
                    </a:lnTo>
                    <a:lnTo>
                      <a:pt x="831" y="381"/>
                    </a:lnTo>
                    <a:lnTo>
                      <a:pt x="769" y="427"/>
                    </a:lnTo>
                    <a:lnTo>
                      <a:pt x="742" y="427"/>
                    </a:lnTo>
                    <a:lnTo>
                      <a:pt x="665" y="446"/>
                    </a:lnTo>
                    <a:lnTo>
                      <a:pt x="638" y="450"/>
                    </a:lnTo>
                    <a:lnTo>
                      <a:pt x="638" y="473"/>
                    </a:lnTo>
                    <a:lnTo>
                      <a:pt x="622" y="473"/>
                    </a:lnTo>
                    <a:lnTo>
                      <a:pt x="607" y="484"/>
                    </a:lnTo>
                    <a:lnTo>
                      <a:pt x="591" y="504"/>
                    </a:lnTo>
                    <a:lnTo>
                      <a:pt x="576" y="518"/>
                    </a:lnTo>
                    <a:lnTo>
                      <a:pt x="557" y="522"/>
                    </a:lnTo>
                    <a:lnTo>
                      <a:pt x="541" y="542"/>
                    </a:lnTo>
                    <a:lnTo>
                      <a:pt x="541" y="569"/>
                    </a:lnTo>
                    <a:lnTo>
                      <a:pt x="553" y="584"/>
                    </a:lnTo>
                    <a:lnTo>
                      <a:pt x="557" y="595"/>
                    </a:lnTo>
                    <a:lnTo>
                      <a:pt x="557" y="615"/>
                    </a:lnTo>
                    <a:lnTo>
                      <a:pt x="553" y="622"/>
                    </a:lnTo>
                    <a:lnTo>
                      <a:pt x="537" y="626"/>
                    </a:lnTo>
                    <a:lnTo>
                      <a:pt x="514" y="646"/>
                    </a:lnTo>
                    <a:lnTo>
                      <a:pt x="484" y="673"/>
                    </a:lnTo>
                    <a:lnTo>
                      <a:pt x="472" y="684"/>
                    </a:lnTo>
                    <a:lnTo>
                      <a:pt x="465" y="691"/>
                    </a:lnTo>
                    <a:lnTo>
                      <a:pt x="465" y="703"/>
                    </a:lnTo>
                    <a:lnTo>
                      <a:pt x="430" y="703"/>
                    </a:lnTo>
                    <a:lnTo>
                      <a:pt x="411" y="707"/>
                    </a:lnTo>
                    <a:lnTo>
                      <a:pt x="395" y="711"/>
                    </a:lnTo>
                    <a:lnTo>
                      <a:pt x="388" y="718"/>
                    </a:lnTo>
                    <a:lnTo>
                      <a:pt x="376" y="734"/>
                    </a:lnTo>
                    <a:lnTo>
                      <a:pt x="357" y="741"/>
                    </a:lnTo>
                    <a:lnTo>
                      <a:pt x="345" y="741"/>
                    </a:lnTo>
                    <a:lnTo>
                      <a:pt x="322" y="738"/>
                    </a:lnTo>
                    <a:lnTo>
                      <a:pt x="284" y="734"/>
                    </a:lnTo>
                    <a:lnTo>
                      <a:pt x="216" y="707"/>
                    </a:lnTo>
                    <a:lnTo>
                      <a:pt x="189" y="703"/>
                    </a:lnTo>
                    <a:lnTo>
                      <a:pt x="162" y="711"/>
                    </a:lnTo>
                    <a:lnTo>
                      <a:pt x="143" y="723"/>
                    </a:lnTo>
                    <a:lnTo>
                      <a:pt x="120" y="726"/>
                    </a:lnTo>
                    <a:lnTo>
                      <a:pt x="100" y="738"/>
                    </a:lnTo>
                    <a:lnTo>
                      <a:pt x="89" y="745"/>
                    </a:lnTo>
                    <a:lnTo>
                      <a:pt x="46" y="700"/>
                    </a:lnTo>
                    <a:lnTo>
                      <a:pt x="46" y="634"/>
                    </a:lnTo>
                    <a:lnTo>
                      <a:pt x="27" y="611"/>
                    </a:lnTo>
                    <a:lnTo>
                      <a:pt x="4" y="592"/>
                    </a:lnTo>
                    <a:lnTo>
                      <a:pt x="0" y="580"/>
                    </a:lnTo>
                    <a:lnTo>
                      <a:pt x="0" y="557"/>
                    </a:lnTo>
                    <a:lnTo>
                      <a:pt x="12" y="545"/>
                    </a:lnTo>
                    <a:lnTo>
                      <a:pt x="43" y="534"/>
                    </a:lnTo>
                    <a:lnTo>
                      <a:pt x="50" y="526"/>
                    </a:lnTo>
                    <a:lnTo>
                      <a:pt x="39" y="511"/>
                    </a:lnTo>
                    <a:lnTo>
                      <a:pt x="35" y="484"/>
                    </a:lnTo>
                    <a:lnTo>
                      <a:pt x="46" y="461"/>
                    </a:lnTo>
                    <a:lnTo>
                      <a:pt x="70" y="438"/>
                    </a:lnTo>
                    <a:lnTo>
                      <a:pt x="70" y="420"/>
                    </a:lnTo>
                    <a:lnTo>
                      <a:pt x="62" y="404"/>
                    </a:lnTo>
                    <a:lnTo>
                      <a:pt x="70" y="377"/>
                    </a:lnTo>
                    <a:lnTo>
                      <a:pt x="73" y="374"/>
                    </a:lnTo>
                    <a:lnTo>
                      <a:pt x="84" y="374"/>
                    </a:lnTo>
                    <a:lnTo>
                      <a:pt x="93" y="385"/>
                    </a:lnTo>
                    <a:lnTo>
                      <a:pt x="104" y="370"/>
                    </a:lnTo>
                    <a:lnTo>
                      <a:pt x="108" y="327"/>
                    </a:lnTo>
                    <a:lnTo>
                      <a:pt x="138" y="300"/>
                    </a:lnTo>
                    <a:lnTo>
                      <a:pt x="138" y="285"/>
                    </a:lnTo>
                    <a:lnTo>
                      <a:pt x="138" y="273"/>
                    </a:lnTo>
                    <a:lnTo>
                      <a:pt x="170" y="255"/>
                    </a:lnTo>
                    <a:lnTo>
                      <a:pt x="194" y="250"/>
                    </a:lnTo>
                    <a:lnTo>
                      <a:pt x="202" y="242"/>
                    </a:lnTo>
                    <a:lnTo>
                      <a:pt x="182" y="223"/>
                    </a:lnTo>
                    <a:lnTo>
                      <a:pt x="165" y="192"/>
                    </a:lnTo>
                    <a:lnTo>
                      <a:pt x="158" y="185"/>
                    </a:lnTo>
                    <a:lnTo>
                      <a:pt x="135" y="197"/>
                    </a:lnTo>
                    <a:lnTo>
                      <a:pt x="120" y="189"/>
                    </a:lnTo>
                    <a:lnTo>
                      <a:pt x="97" y="181"/>
                    </a:lnTo>
                    <a:lnTo>
                      <a:pt x="89" y="185"/>
                    </a:lnTo>
                    <a:lnTo>
                      <a:pt x="81" y="177"/>
                    </a:lnTo>
                    <a:lnTo>
                      <a:pt x="81" y="162"/>
                    </a:lnTo>
                    <a:lnTo>
                      <a:pt x="70" y="147"/>
                    </a:lnTo>
                    <a:lnTo>
                      <a:pt x="62" y="143"/>
                    </a:lnTo>
                    <a:lnTo>
                      <a:pt x="43" y="147"/>
                    </a:lnTo>
                    <a:close/>
                  </a:path>
                </a:pathLst>
              </a:custGeom>
              <a:solidFill>
                <a:srgbClr val="993366">
                  <a:alpha val="78038"/>
                </a:srgbClr>
              </a:solidFill>
              <a:ln w="1270" cap="rnd">
                <a:solidFill>
                  <a:srgbClr val="333333"/>
                </a:solidFill>
                <a:round/>
                <a:headEnd/>
                <a:tailEnd/>
              </a:ln>
            </p:spPr>
            <p:txBody>
              <a:bodyPr/>
              <a:lstStyle/>
              <a:p>
                <a:endParaRPr lang="de-DE"/>
              </a:p>
            </p:txBody>
          </p:sp>
          <p:sp>
            <p:nvSpPr>
              <p:cNvPr id="17473" name="Freeform 761"/>
              <p:cNvSpPr>
                <a:spLocks/>
              </p:cNvSpPr>
              <p:nvPr/>
            </p:nvSpPr>
            <p:spPr bwMode="auto">
              <a:xfrm>
                <a:off x="1116" y="2085"/>
                <a:ext cx="843" cy="745"/>
              </a:xfrm>
              <a:custGeom>
                <a:avLst/>
                <a:gdLst>
                  <a:gd name="T0" fmla="*/ 39 w 843"/>
                  <a:gd name="T1" fmla="*/ 135 h 745"/>
                  <a:gd name="T2" fmla="*/ 66 w 843"/>
                  <a:gd name="T3" fmla="*/ 81 h 745"/>
                  <a:gd name="T4" fmla="*/ 59 w 843"/>
                  <a:gd name="T5" fmla="*/ 62 h 745"/>
                  <a:gd name="T6" fmla="*/ 46 w 843"/>
                  <a:gd name="T7" fmla="*/ 43 h 745"/>
                  <a:gd name="T8" fmla="*/ 93 w 843"/>
                  <a:gd name="T9" fmla="*/ 20 h 745"/>
                  <a:gd name="T10" fmla="*/ 127 w 843"/>
                  <a:gd name="T11" fmla="*/ 12 h 745"/>
                  <a:gd name="T12" fmla="*/ 162 w 843"/>
                  <a:gd name="T13" fmla="*/ 5 h 745"/>
                  <a:gd name="T14" fmla="*/ 232 w 843"/>
                  <a:gd name="T15" fmla="*/ 59 h 745"/>
                  <a:gd name="T16" fmla="*/ 281 w 843"/>
                  <a:gd name="T17" fmla="*/ 62 h 745"/>
                  <a:gd name="T18" fmla="*/ 415 w 843"/>
                  <a:gd name="T19" fmla="*/ 124 h 745"/>
                  <a:gd name="T20" fmla="*/ 472 w 843"/>
                  <a:gd name="T21" fmla="*/ 138 h 745"/>
                  <a:gd name="T22" fmla="*/ 511 w 843"/>
                  <a:gd name="T23" fmla="*/ 170 h 745"/>
                  <a:gd name="T24" fmla="*/ 550 w 843"/>
                  <a:gd name="T25" fmla="*/ 174 h 745"/>
                  <a:gd name="T26" fmla="*/ 550 w 843"/>
                  <a:gd name="T27" fmla="*/ 192 h 745"/>
                  <a:gd name="T28" fmla="*/ 611 w 843"/>
                  <a:gd name="T29" fmla="*/ 250 h 745"/>
                  <a:gd name="T30" fmla="*/ 661 w 843"/>
                  <a:gd name="T31" fmla="*/ 273 h 745"/>
                  <a:gd name="T32" fmla="*/ 738 w 843"/>
                  <a:gd name="T33" fmla="*/ 296 h 745"/>
                  <a:gd name="T34" fmla="*/ 753 w 843"/>
                  <a:gd name="T35" fmla="*/ 323 h 745"/>
                  <a:gd name="T36" fmla="*/ 784 w 843"/>
                  <a:gd name="T37" fmla="*/ 335 h 745"/>
                  <a:gd name="T38" fmla="*/ 816 w 843"/>
                  <a:gd name="T39" fmla="*/ 335 h 745"/>
                  <a:gd name="T40" fmla="*/ 835 w 843"/>
                  <a:gd name="T41" fmla="*/ 335 h 745"/>
                  <a:gd name="T42" fmla="*/ 843 w 843"/>
                  <a:gd name="T43" fmla="*/ 370 h 745"/>
                  <a:gd name="T44" fmla="*/ 769 w 843"/>
                  <a:gd name="T45" fmla="*/ 427 h 745"/>
                  <a:gd name="T46" fmla="*/ 665 w 843"/>
                  <a:gd name="T47" fmla="*/ 446 h 745"/>
                  <a:gd name="T48" fmla="*/ 638 w 843"/>
                  <a:gd name="T49" fmla="*/ 473 h 745"/>
                  <a:gd name="T50" fmla="*/ 607 w 843"/>
                  <a:gd name="T51" fmla="*/ 484 h 745"/>
                  <a:gd name="T52" fmla="*/ 576 w 843"/>
                  <a:gd name="T53" fmla="*/ 518 h 745"/>
                  <a:gd name="T54" fmla="*/ 541 w 843"/>
                  <a:gd name="T55" fmla="*/ 542 h 745"/>
                  <a:gd name="T56" fmla="*/ 553 w 843"/>
                  <a:gd name="T57" fmla="*/ 584 h 745"/>
                  <a:gd name="T58" fmla="*/ 557 w 843"/>
                  <a:gd name="T59" fmla="*/ 615 h 745"/>
                  <a:gd name="T60" fmla="*/ 537 w 843"/>
                  <a:gd name="T61" fmla="*/ 626 h 745"/>
                  <a:gd name="T62" fmla="*/ 484 w 843"/>
                  <a:gd name="T63" fmla="*/ 673 h 745"/>
                  <a:gd name="T64" fmla="*/ 465 w 843"/>
                  <a:gd name="T65" fmla="*/ 691 h 745"/>
                  <a:gd name="T66" fmla="*/ 430 w 843"/>
                  <a:gd name="T67" fmla="*/ 703 h 745"/>
                  <a:gd name="T68" fmla="*/ 395 w 843"/>
                  <a:gd name="T69" fmla="*/ 711 h 745"/>
                  <a:gd name="T70" fmla="*/ 376 w 843"/>
                  <a:gd name="T71" fmla="*/ 734 h 745"/>
                  <a:gd name="T72" fmla="*/ 345 w 843"/>
                  <a:gd name="T73" fmla="*/ 741 h 745"/>
                  <a:gd name="T74" fmla="*/ 284 w 843"/>
                  <a:gd name="T75" fmla="*/ 734 h 745"/>
                  <a:gd name="T76" fmla="*/ 189 w 843"/>
                  <a:gd name="T77" fmla="*/ 703 h 745"/>
                  <a:gd name="T78" fmla="*/ 143 w 843"/>
                  <a:gd name="T79" fmla="*/ 723 h 745"/>
                  <a:gd name="T80" fmla="*/ 100 w 843"/>
                  <a:gd name="T81" fmla="*/ 738 h 745"/>
                  <a:gd name="T82" fmla="*/ 46 w 843"/>
                  <a:gd name="T83" fmla="*/ 700 h 745"/>
                  <a:gd name="T84" fmla="*/ 27 w 843"/>
                  <a:gd name="T85" fmla="*/ 611 h 745"/>
                  <a:gd name="T86" fmla="*/ 0 w 843"/>
                  <a:gd name="T87" fmla="*/ 580 h 745"/>
                  <a:gd name="T88" fmla="*/ 12 w 843"/>
                  <a:gd name="T89" fmla="*/ 545 h 745"/>
                  <a:gd name="T90" fmla="*/ 50 w 843"/>
                  <a:gd name="T91" fmla="*/ 526 h 745"/>
                  <a:gd name="T92" fmla="*/ 35 w 843"/>
                  <a:gd name="T93" fmla="*/ 484 h 745"/>
                  <a:gd name="T94" fmla="*/ 70 w 843"/>
                  <a:gd name="T95" fmla="*/ 438 h 745"/>
                  <a:gd name="T96" fmla="*/ 62 w 843"/>
                  <a:gd name="T97" fmla="*/ 404 h 745"/>
                  <a:gd name="T98" fmla="*/ 73 w 843"/>
                  <a:gd name="T99" fmla="*/ 374 h 745"/>
                  <a:gd name="T100" fmla="*/ 93 w 843"/>
                  <a:gd name="T101" fmla="*/ 385 h 745"/>
                  <a:gd name="T102" fmla="*/ 108 w 843"/>
                  <a:gd name="T103" fmla="*/ 327 h 745"/>
                  <a:gd name="T104" fmla="*/ 138 w 843"/>
                  <a:gd name="T105" fmla="*/ 285 h 745"/>
                  <a:gd name="T106" fmla="*/ 170 w 843"/>
                  <a:gd name="T107" fmla="*/ 255 h 745"/>
                  <a:gd name="T108" fmla="*/ 202 w 843"/>
                  <a:gd name="T109" fmla="*/ 242 h 745"/>
                  <a:gd name="T110" fmla="*/ 165 w 843"/>
                  <a:gd name="T111" fmla="*/ 192 h 745"/>
                  <a:gd name="T112" fmla="*/ 135 w 843"/>
                  <a:gd name="T113" fmla="*/ 197 h 745"/>
                  <a:gd name="T114" fmla="*/ 97 w 843"/>
                  <a:gd name="T115" fmla="*/ 181 h 745"/>
                  <a:gd name="T116" fmla="*/ 81 w 843"/>
                  <a:gd name="T117" fmla="*/ 177 h 745"/>
                  <a:gd name="T118" fmla="*/ 70 w 843"/>
                  <a:gd name="T119" fmla="*/ 147 h 745"/>
                  <a:gd name="T120" fmla="*/ 43 w 843"/>
                  <a:gd name="T121" fmla="*/ 147 h 74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843"/>
                  <a:gd name="T184" fmla="*/ 0 h 745"/>
                  <a:gd name="T185" fmla="*/ 843 w 843"/>
                  <a:gd name="T186" fmla="*/ 745 h 74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843" h="745">
                    <a:moveTo>
                      <a:pt x="43" y="147"/>
                    </a:moveTo>
                    <a:lnTo>
                      <a:pt x="39" y="135"/>
                    </a:lnTo>
                    <a:lnTo>
                      <a:pt x="43" y="120"/>
                    </a:lnTo>
                    <a:lnTo>
                      <a:pt x="66" y="81"/>
                    </a:lnTo>
                    <a:lnTo>
                      <a:pt x="54" y="73"/>
                    </a:lnTo>
                    <a:lnTo>
                      <a:pt x="59" y="62"/>
                    </a:lnTo>
                    <a:lnTo>
                      <a:pt x="46" y="59"/>
                    </a:lnTo>
                    <a:lnTo>
                      <a:pt x="46" y="43"/>
                    </a:lnTo>
                    <a:lnTo>
                      <a:pt x="54" y="32"/>
                    </a:lnTo>
                    <a:lnTo>
                      <a:pt x="93" y="20"/>
                    </a:lnTo>
                    <a:lnTo>
                      <a:pt x="124" y="23"/>
                    </a:lnTo>
                    <a:lnTo>
                      <a:pt x="127" y="12"/>
                    </a:lnTo>
                    <a:lnTo>
                      <a:pt x="150" y="0"/>
                    </a:lnTo>
                    <a:lnTo>
                      <a:pt x="162" y="5"/>
                    </a:lnTo>
                    <a:lnTo>
                      <a:pt x="189" y="39"/>
                    </a:lnTo>
                    <a:lnTo>
                      <a:pt x="232" y="59"/>
                    </a:lnTo>
                    <a:lnTo>
                      <a:pt x="270" y="59"/>
                    </a:lnTo>
                    <a:lnTo>
                      <a:pt x="281" y="62"/>
                    </a:lnTo>
                    <a:lnTo>
                      <a:pt x="383" y="120"/>
                    </a:lnTo>
                    <a:lnTo>
                      <a:pt x="415" y="124"/>
                    </a:lnTo>
                    <a:lnTo>
                      <a:pt x="438" y="147"/>
                    </a:lnTo>
                    <a:lnTo>
                      <a:pt x="472" y="138"/>
                    </a:lnTo>
                    <a:lnTo>
                      <a:pt x="492" y="151"/>
                    </a:lnTo>
                    <a:lnTo>
                      <a:pt x="511" y="170"/>
                    </a:lnTo>
                    <a:lnTo>
                      <a:pt x="534" y="170"/>
                    </a:lnTo>
                    <a:lnTo>
                      <a:pt x="550" y="174"/>
                    </a:lnTo>
                    <a:lnTo>
                      <a:pt x="557" y="181"/>
                    </a:lnTo>
                    <a:lnTo>
                      <a:pt x="550" y="192"/>
                    </a:lnTo>
                    <a:lnTo>
                      <a:pt x="550" y="208"/>
                    </a:lnTo>
                    <a:lnTo>
                      <a:pt x="611" y="250"/>
                    </a:lnTo>
                    <a:lnTo>
                      <a:pt x="645" y="277"/>
                    </a:lnTo>
                    <a:lnTo>
                      <a:pt x="661" y="273"/>
                    </a:lnTo>
                    <a:lnTo>
                      <a:pt x="679" y="269"/>
                    </a:lnTo>
                    <a:lnTo>
                      <a:pt x="738" y="296"/>
                    </a:lnTo>
                    <a:lnTo>
                      <a:pt x="745" y="316"/>
                    </a:lnTo>
                    <a:lnTo>
                      <a:pt x="753" y="323"/>
                    </a:lnTo>
                    <a:lnTo>
                      <a:pt x="772" y="327"/>
                    </a:lnTo>
                    <a:lnTo>
                      <a:pt x="784" y="335"/>
                    </a:lnTo>
                    <a:lnTo>
                      <a:pt x="800" y="335"/>
                    </a:lnTo>
                    <a:lnTo>
                      <a:pt x="816" y="335"/>
                    </a:lnTo>
                    <a:lnTo>
                      <a:pt x="831" y="339"/>
                    </a:lnTo>
                    <a:lnTo>
                      <a:pt x="835" y="335"/>
                    </a:lnTo>
                    <a:lnTo>
                      <a:pt x="843" y="350"/>
                    </a:lnTo>
                    <a:lnTo>
                      <a:pt x="843" y="370"/>
                    </a:lnTo>
                    <a:lnTo>
                      <a:pt x="831" y="381"/>
                    </a:lnTo>
                    <a:lnTo>
                      <a:pt x="769" y="427"/>
                    </a:lnTo>
                    <a:lnTo>
                      <a:pt x="742" y="427"/>
                    </a:lnTo>
                    <a:lnTo>
                      <a:pt x="665" y="446"/>
                    </a:lnTo>
                    <a:lnTo>
                      <a:pt x="638" y="450"/>
                    </a:lnTo>
                    <a:lnTo>
                      <a:pt x="638" y="473"/>
                    </a:lnTo>
                    <a:lnTo>
                      <a:pt x="622" y="473"/>
                    </a:lnTo>
                    <a:lnTo>
                      <a:pt x="607" y="484"/>
                    </a:lnTo>
                    <a:lnTo>
                      <a:pt x="591" y="504"/>
                    </a:lnTo>
                    <a:lnTo>
                      <a:pt x="576" y="518"/>
                    </a:lnTo>
                    <a:lnTo>
                      <a:pt x="557" y="522"/>
                    </a:lnTo>
                    <a:lnTo>
                      <a:pt x="541" y="542"/>
                    </a:lnTo>
                    <a:lnTo>
                      <a:pt x="541" y="569"/>
                    </a:lnTo>
                    <a:lnTo>
                      <a:pt x="553" y="584"/>
                    </a:lnTo>
                    <a:lnTo>
                      <a:pt x="557" y="595"/>
                    </a:lnTo>
                    <a:lnTo>
                      <a:pt x="557" y="615"/>
                    </a:lnTo>
                    <a:lnTo>
                      <a:pt x="553" y="622"/>
                    </a:lnTo>
                    <a:lnTo>
                      <a:pt x="537" y="626"/>
                    </a:lnTo>
                    <a:lnTo>
                      <a:pt x="514" y="646"/>
                    </a:lnTo>
                    <a:lnTo>
                      <a:pt x="484" y="673"/>
                    </a:lnTo>
                    <a:lnTo>
                      <a:pt x="472" y="684"/>
                    </a:lnTo>
                    <a:lnTo>
                      <a:pt x="465" y="691"/>
                    </a:lnTo>
                    <a:lnTo>
                      <a:pt x="465" y="703"/>
                    </a:lnTo>
                    <a:lnTo>
                      <a:pt x="430" y="703"/>
                    </a:lnTo>
                    <a:lnTo>
                      <a:pt x="411" y="707"/>
                    </a:lnTo>
                    <a:lnTo>
                      <a:pt x="395" y="711"/>
                    </a:lnTo>
                    <a:lnTo>
                      <a:pt x="388" y="718"/>
                    </a:lnTo>
                    <a:lnTo>
                      <a:pt x="376" y="734"/>
                    </a:lnTo>
                    <a:lnTo>
                      <a:pt x="357" y="741"/>
                    </a:lnTo>
                    <a:lnTo>
                      <a:pt x="345" y="741"/>
                    </a:lnTo>
                    <a:lnTo>
                      <a:pt x="322" y="738"/>
                    </a:lnTo>
                    <a:lnTo>
                      <a:pt x="284" y="734"/>
                    </a:lnTo>
                    <a:lnTo>
                      <a:pt x="216" y="707"/>
                    </a:lnTo>
                    <a:lnTo>
                      <a:pt x="189" y="703"/>
                    </a:lnTo>
                    <a:lnTo>
                      <a:pt x="162" y="711"/>
                    </a:lnTo>
                    <a:lnTo>
                      <a:pt x="143" y="723"/>
                    </a:lnTo>
                    <a:lnTo>
                      <a:pt x="120" y="726"/>
                    </a:lnTo>
                    <a:lnTo>
                      <a:pt x="100" y="738"/>
                    </a:lnTo>
                    <a:lnTo>
                      <a:pt x="89" y="745"/>
                    </a:lnTo>
                    <a:lnTo>
                      <a:pt x="46" y="700"/>
                    </a:lnTo>
                    <a:lnTo>
                      <a:pt x="46" y="634"/>
                    </a:lnTo>
                    <a:lnTo>
                      <a:pt x="27" y="611"/>
                    </a:lnTo>
                    <a:lnTo>
                      <a:pt x="4" y="592"/>
                    </a:lnTo>
                    <a:lnTo>
                      <a:pt x="0" y="580"/>
                    </a:lnTo>
                    <a:lnTo>
                      <a:pt x="0" y="557"/>
                    </a:lnTo>
                    <a:lnTo>
                      <a:pt x="12" y="545"/>
                    </a:lnTo>
                    <a:lnTo>
                      <a:pt x="43" y="534"/>
                    </a:lnTo>
                    <a:lnTo>
                      <a:pt x="50" y="526"/>
                    </a:lnTo>
                    <a:lnTo>
                      <a:pt x="39" y="511"/>
                    </a:lnTo>
                    <a:lnTo>
                      <a:pt x="35" y="484"/>
                    </a:lnTo>
                    <a:lnTo>
                      <a:pt x="46" y="461"/>
                    </a:lnTo>
                    <a:lnTo>
                      <a:pt x="70" y="438"/>
                    </a:lnTo>
                    <a:lnTo>
                      <a:pt x="70" y="420"/>
                    </a:lnTo>
                    <a:lnTo>
                      <a:pt x="62" y="404"/>
                    </a:lnTo>
                    <a:lnTo>
                      <a:pt x="70" y="377"/>
                    </a:lnTo>
                    <a:lnTo>
                      <a:pt x="73" y="374"/>
                    </a:lnTo>
                    <a:lnTo>
                      <a:pt x="84" y="374"/>
                    </a:lnTo>
                    <a:lnTo>
                      <a:pt x="93" y="385"/>
                    </a:lnTo>
                    <a:lnTo>
                      <a:pt x="104" y="370"/>
                    </a:lnTo>
                    <a:lnTo>
                      <a:pt x="108" y="327"/>
                    </a:lnTo>
                    <a:lnTo>
                      <a:pt x="138" y="300"/>
                    </a:lnTo>
                    <a:lnTo>
                      <a:pt x="138" y="285"/>
                    </a:lnTo>
                    <a:lnTo>
                      <a:pt x="138" y="273"/>
                    </a:lnTo>
                    <a:lnTo>
                      <a:pt x="170" y="255"/>
                    </a:lnTo>
                    <a:lnTo>
                      <a:pt x="194" y="250"/>
                    </a:lnTo>
                    <a:lnTo>
                      <a:pt x="202" y="242"/>
                    </a:lnTo>
                    <a:lnTo>
                      <a:pt x="182" y="223"/>
                    </a:lnTo>
                    <a:lnTo>
                      <a:pt x="165" y="192"/>
                    </a:lnTo>
                    <a:lnTo>
                      <a:pt x="158" y="185"/>
                    </a:lnTo>
                    <a:lnTo>
                      <a:pt x="135" y="197"/>
                    </a:lnTo>
                    <a:lnTo>
                      <a:pt x="120" y="189"/>
                    </a:lnTo>
                    <a:lnTo>
                      <a:pt x="97" y="181"/>
                    </a:lnTo>
                    <a:lnTo>
                      <a:pt x="89" y="185"/>
                    </a:lnTo>
                    <a:lnTo>
                      <a:pt x="81" y="177"/>
                    </a:lnTo>
                    <a:lnTo>
                      <a:pt x="81" y="162"/>
                    </a:lnTo>
                    <a:lnTo>
                      <a:pt x="70" y="147"/>
                    </a:lnTo>
                    <a:lnTo>
                      <a:pt x="62" y="143"/>
                    </a:lnTo>
                    <a:lnTo>
                      <a:pt x="43" y="147"/>
                    </a:lnTo>
                    <a:close/>
                  </a:path>
                </a:pathLst>
              </a:custGeom>
              <a:solidFill>
                <a:srgbClr val="993366">
                  <a:alpha val="78038"/>
                </a:srgbClr>
              </a:solidFill>
              <a:ln w="1270" cap="rnd">
                <a:solidFill>
                  <a:srgbClr val="333333"/>
                </a:solidFill>
                <a:round/>
                <a:headEnd/>
                <a:tailEnd/>
              </a:ln>
            </p:spPr>
            <p:txBody>
              <a:bodyPr/>
              <a:lstStyle/>
              <a:p>
                <a:endParaRPr lang="de-DE"/>
              </a:p>
            </p:txBody>
          </p:sp>
        </p:grpSp>
        <p:sp>
          <p:nvSpPr>
            <p:cNvPr id="17463" name="Freeform 762"/>
            <p:cNvSpPr>
              <a:spLocks/>
            </p:cNvSpPr>
            <p:nvPr/>
          </p:nvSpPr>
          <p:spPr bwMode="auto">
            <a:xfrm>
              <a:off x="477" y="1171"/>
              <a:ext cx="237" cy="232"/>
            </a:xfrm>
            <a:custGeom>
              <a:avLst/>
              <a:gdLst>
                <a:gd name="T0" fmla="*/ 47 w 315"/>
                <a:gd name="T1" fmla="*/ 63 h 288"/>
                <a:gd name="T2" fmla="*/ 47 w 315"/>
                <a:gd name="T3" fmla="*/ 76 h 288"/>
                <a:gd name="T4" fmla="*/ 38 w 315"/>
                <a:gd name="T5" fmla="*/ 74 h 288"/>
                <a:gd name="T6" fmla="*/ 28 w 315"/>
                <a:gd name="T7" fmla="*/ 91 h 288"/>
                <a:gd name="T8" fmla="*/ 15 w 315"/>
                <a:gd name="T9" fmla="*/ 104 h 288"/>
                <a:gd name="T10" fmla="*/ 6 w 315"/>
                <a:gd name="T11" fmla="*/ 106 h 288"/>
                <a:gd name="T12" fmla="*/ 3 w 315"/>
                <a:gd name="T13" fmla="*/ 109 h 288"/>
                <a:gd name="T14" fmla="*/ 5 w 315"/>
                <a:gd name="T15" fmla="*/ 120 h 288"/>
                <a:gd name="T16" fmla="*/ 2 w 315"/>
                <a:gd name="T17" fmla="*/ 133 h 288"/>
                <a:gd name="T18" fmla="*/ 10 w 315"/>
                <a:gd name="T19" fmla="*/ 129 h 288"/>
                <a:gd name="T20" fmla="*/ 9 w 315"/>
                <a:gd name="T21" fmla="*/ 136 h 288"/>
                <a:gd name="T22" fmla="*/ 13 w 315"/>
                <a:gd name="T23" fmla="*/ 144 h 288"/>
                <a:gd name="T24" fmla="*/ 26 w 315"/>
                <a:gd name="T25" fmla="*/ 147 h 288"/>
                <a:gd name="T26" fmla="*/ 39 w 315"/>
                <a:gd name="T27" fmla="*/ 148 h 288"/>
                <a:gd name="T28" fmla="*/ 60 w 315"/>
                <a:gd name="T29" fmla="*/ 146 h 288"/>
                <a:gd name="T30" fmla="*/ 95 w 315"/>
                <a:gd name="T31" fmla="*/ 143 h 288"/>
                <a:gd name="T32" fmla="*/ 108 w 315"/>
                <a:gd name="T33" fmla="*/ 127 h 288"/>
                <a:gd name="T34" fmla="*/ 113 w 315"/>
                <a:gd name="T35" fmla="*/ 112 h 288"/>
                <a:gd name="T36" fmla="*/ 123 w 315"/>
                <a:gd name="T37" fmla="*/ 91 h 288"/>
                <a:gd name="T38" fmla="*/ 134 w 315"/>
                <a:gd name="T39" fmla="*/ 65 h 288"/>
                <a:gd name="T40" fmla="*/ 125 w 315"/>
                <a:gd name="T41" fmla="*/ 47 h 288"/>
                <a:gd name="T42" fmla="*/ 116 w 315"/>
                <a:gd name="T43" fmla="*/ 42 h 288"/>
                <a:gd name="T44" fmla="*/ 102 w 315"/>
                <a:gd name="T45" fmla="*/ 25 h 288"/>
                <a:gd name="T46" fmla="*/ 122 w 315"/>
                <a:gd name="T47" fmla="*/ 5 h 288"/>
                <a:gd name="T48" fmla="*/ 115 w 315"/>
                <a:gd name="T49" fmla="*/ 2 h 288"/>
                <a:gd name="T50" fmla="*/ 93 w 315"/>
                <a:gd name="T51" fmla="*/ 7 h 288"/>
                <a:gd name="T52" fmla="*/ 84 w 315"/>
                <a:gd name="T53" fmla="*/ 10 h 288"/>
                <a:gd name="T54" fmla="*/ 82 w 315"/>
                <a:gd name="T55" fmla="*/ 18 h 288"/>
                <a:gd name="T56" fmla="*/ 84 w 315"/>
                <a:gd name="T57" fmla="*/ 25 h 288"/>
                <a:gd name="T58" fmla="*/ 60 w 315"/>
                <a:gd name="T59" fmla="*/ 23 h 288"/>
                <a:gd name="T60" fmla="*/ 47 w 315"/>
                <a:gd name="T61" fmla="*/ 20 h 288"/>
                <a:gd name="T62" fmla="*/ 45 w 315"/>
                <a:gd name="T63" fmla="*/ 35 h 288"/>
                <a:gd name="T64" fmla="*/ 38 w 315"/>
                <a:gd name="T65" fmla="*/ 39 h 288"/>
                <a:gd name="T66" fmla="*/ 38 w 315"/>
                <a:gd name="T67" fmla="*/ 51 h 288"/>
                <a:gd name="T68" fmla="*/ 37 w 315"/>
                <a:gd name="T69" fmla="*/ 69 h 288"/>
                <a:gd name="T70" fmla="*/ 49 w 315"/>
                <a:gd name="T71" fmla="*/ 56 h 28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15"/>
                <a:gd name="T109" fmla="*/ 0 h 288"/>
                <a:gd name="T110" fmla="*/ 315 w 315"/>
                <a:gd name="T111" fmla="*/ 288 h 28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15" h="288">
                  <a:moveTo>
                    <a:pt x="116" y="108"/>
                  </a:moveTo>
                  <a:lnTo>
                    <a:pt x="112" y="120"/>
                  </a:lnTo>
                  <a:lnTo>
                    <a:pt x="116" y="135"/>
                  </a:lnTo>
                  <a:lnTo>
                    <a:pt x="110" y="145"/>
                  </a:lnTo>
                  <a:lnTo>
                    <a:pt x="101" y="139"/>
                  </a:lnTo>
                  <a:lnTo>
                    <a:pt x="89" y="141"/>
                  </a:lnTo>
                  <a:lnTo>
                    <a:pt x="89" y="152"/>
                  </a:lnTo>
                  <a:lnTo>
                    <a:pt x="65" y="174"/>
                  </a:lnTo>
                  <a:lnTo>
                    <a:pt x="52" y="179"/>
                  </a:lnTo>
                  <a:lnTo>
                    <a:pt x="34" y="199"/>
                  </a:lnTo>
                  <a:lnTo>
                    <a:pt x="23" y="204"/>
                  </a:lnTo>
                  <a:lnTo>
                    <a:pt x="13" y="203"/>
                  </a:lnTo>
                  <a:lnTo>
                    <a:pt x="9" y="206"/>
                  </a:lnTo>
                  <a:lnTo>
                    <a:pt x="6" y="209"/>
                  </a:lnTo>
                  <a:lnTo>
                    <a:pt x="11" y="217"/>
                  </a:lnTo>
                  <a:lnTo>
                    <a:pt x="11" y="230"/>
                  </a:lnTo>
                  <a:lnTo>
                    <a:pt x="0" y="243"/>
                  </a:lnTo>
                  <a:lnTo>
                    <a:pt x="4" y="255"/>
                  </a:lnTo>
                  <a:lnTo>
                    <a:pt x="18" y="255"/>
                  </a:lnTo>
                  <a:lnTo>
                    <a:pt x="23" y="246"/>
                  </a:lnTo>
                  <a:lnTo>
                    <a:pt x="31" y="254"/>
                  </a:lnTo>
                  <a:lnTo>
                    <a:pt x="21" y="261"/>
                  </a:lnTo>
                  <a:lnTo>
                    <a:pt x="25" y="273"/>
                  </a:lnTo>
                  <a:lnTo>
                    <a:pt x="31" y="275"/>
                  </a:lnTo>
                  <a:lnTo>
                    <a:pt x="56" y="279"/>
                  </a:lnTo>
                  <a:lnTo>
                    <a:pt x="60" y="281"/>
                  </a:lnTo>
                  <a:lnTo>
                    <a:pt x="83" y="288"/>
                  </a:lnTo>
                  <a:lnTo>
                    <a:pt x="92" y="284"/>
                  </a:lnTo>
                  <a:lnTo>
                    <a:pt x="112" y="273"/>
                  </a:lnTo>
                  <a:lnTo>
                    <a:pt x="141" y="279"/>
                  </a:lnTo>
                  <a:lnTo>
                    <a:pt x="193" y="279"/>
                  </a:lnTo>
                  <a:lnTo>
                    <a:pt x="222" y="273"/>
                  </a:lnTo>
                  <a:lnTo>
                    <a:pt x="236" y="252"/>
                  </a:lnTo>
                  <a:lnTo>
                    <a:pt x="253" y="243"/>
                  </a:lnTo>
                  <a:lnTo>
                    <a:pt x="259" y="230"/>
                  </a:lnTo>
                  <a:lnTo>
                    <a:pt x="265" y="213"/>
                  </a:lnTo>
                  <a:lnTo>
                    <a:pt x="278" y="203"/>
                  </a:lnTo>
                  <a:lnTo>
                    <a:pt x="290" y="174"/>
                  </a:lnTo>
                  <a:lnTo>
                    <a:pt x="288" y="141"/>
                  </a:lnTo>
                  <a:lnTo>
                    <a:pt x="315" y="125"/>
                  </a:lnTo>
                  <a:lnTo>
                    <a:pt x="299" y="112"/>
                  </a:lnTo>
                  <a:lnTo>
                    <a:pt x="294" y="89"/>
                  </a:lnTo>
                  <a:lnTo>
                    <a:pt x="284" y="79"/>
                  </a:lnTo>
                  <a:lnTo>
                    <a:pt x="272" y="79"/>
                  </a:lnTo>
                  <a:lnTo>
                    <a:pt x="261" y="73"/>
                  </a:lnTo>
                  <a:lnTo>
                    <a:pt x="240" y="48"/>
                  </a:lnTo>
                  <a:lnTo>
                    <a:pt x="249" y="43"/>
                  </a:lnTo>
                  <a:lnTo>
                    <a:pt x="286" y="10"/>
                  </a:lnTo>
                  <a:lnTo>
                    <a:pt x="282" y="0"/>
                  </a:lnTo>
                  <a:lnTo>
                    <a:pt x="270" y="2"/>
                  </a:lnTo>
                  <a:lnTo>
                    <a:pt x="232" y="4"/>
                  </a:lnTo>
                  <a:lnTo>
                    <a:pt x="218" y="14"/>
                  </a:lnTo>
                  <a:lnTo>
                    <a:pt x="209" y="20"/>
                  </a:lnTo>
                  <a:lnTo>
                    <a:pt x="195" y="18"/>
                  </a:lnTo>
                  <a:lnTo>
                    <a:pt x="187" y="23"/>
                  </a:lnTo>
                  <a:lnTo>
                    <a:pt x="193" y="33"/>
                  </a:lnTo>
                  <a:lnTo>
                    <a:pt x="212" y="46"/>
                  </a:lnTo>
                  <a:lnTo>
                    <a:pt x="198" y="48"/>
                  </a:lnTo>
                  <a:lnTo>
                    <a:pt x="164" y="52"/>
                  </a:lnTo>
                  <a:lnTo>
                    <a:pt x="141" y="43"/>
                  </a:lnTo>
                  <a:lnTo>
                    <a:pt x="117" y="33"/>
                  </a:lnTo>
                  <a:lnTo>
                    <a:pt x="110" y="39"/>
                  </a:lnTo>
                  <a:lnTo>
                    <a:pt x="104" y="56"/>
                  </a:lnTo>
                  <a:lnTo>
                    <a:pt x="106" y="66"/>
                  </a:lnTo>
                  <a:lnTo>
                    <a:pt x="103" y="70"/>
                  </a:lnTo>
                  <a:lnTo>
                    <a:pt x="89" y="75"/>
                  </a:lnTo>
                  <a:lnTo>
                    <a:pt x="90" y="93"/>
                  </a:lnTo>
                  <a:lnTo>
                    <a:pt x="89" y="97"/>
                  </a:lnTo>
                  <a:lnTo>
                    <a:pt x="75" y="116"/>
                  </a:lnTo>
                  <a:lnTo>
                    <a:pt x="87" y="133"/>
                  </a:lnTo>
                  <a:lnTo>
                    <a:pt x="92" y="131"/>
                  </a:lnTo>
                  <a:lnTo>
                    <a:pt x="116" y="108"/>
                  </a:lnTo>
                  <a:close/>
                </a:path>
              </a:pathLst>
            </a:custGeom>
            <a:solidFill>
              <a:srgbClr val="993366">
                <a:alpha val="90979"/>
              </a:srgbClr>
            </a:solidFill>
            <a:ln w="1270" cap="rnd">
              <a:solidFill>
                <a:srgbClr val="333333"/>
              </a:solidFill>
              <a:round/>
              <a:headEnd/>
              <a:tailEnd/>
            </a:ln>
          </p:spPr>
          <p:txBody>
            <a:bodyPr/>
            <a:lstStyle/>
            <a:p>
              <a:endParaRPr lang="de-DE"/>
            </a:p>
          </p:txBody>
        </p:sp>
        <p:sp>
          <p:nvSpPr>
            <p:cNvPr id="17464" name="Freeform 763"/>
            <p:cNvSpPr>
              <a:spLocks/>
            </p:cNvSpPr>
            <p:nvPr/>
          </p:nvSpPr>
          <p:spPr bwMode="auto">
            <a:xfrm>
              <a:off x="1781" y="805"/>
              <a:ext cx="321" cy="249"/>
            </a:xfrm>
            <a:custGeom>
              <a:avLst/>
              <a:gdLst>
                <a:gd name="T0" fmla="*/ 42 w 424"/>
                <a:gd name="T1" fmla="*/ 159 h 311"/>
                <a:gd name="T2" fmla="*/ 40 w 424"/>
                <a:gd name="T3" fmla="*/ 143 h 311"/>
                <a:gd name="T4" fmla="*/ 33 w 424"/>
                <a:gd name="T5" fmla="*/ 135 h 311"/>
                <a:gd name="T6" fmla="*/ 29 w 424"/>
                <a:gd name="T7" fmla="*/ 132 h 311"/>
                <a:gd name="T8" fmla="*/ 20 w 424"/>
                <a:gd name="T9" fmla="*/ 128 h 311"/>
                <a:gd name="T10" fmla="*/ 13 w 424"/>
                <a:gd name="T11" fmla="*/ 128 h 311"/>
                <a:gd name="T12" fmla="*/ 10 w 424"/>
                <a:gd name="T13" fmla="*/ 120 h 311"/>
                <a:gd name="T14" fmla="*/ 13 w 424"/>
                <a:gd name="T15" fmla="*/ 90 h 311"/>
                <a:gd name="T16" fmla="*/ 11 w 424"/>
                <a:gd name="T17" fmla="*/ 73 h 311"/>
                <a:gd name="T18" fmla="*/ 6 w 424"/>
                <a:gd name="T19" fmla="*/ 65 h 311"/>
                <a:gd name="T20" fmla="*/ 3 w 424"/>
                <a:gd name="T21" fmla="*/ 61 h 311"/>
                <a:gd name="T22" fmla="*/ 5 w 424"/>
                <a:gd name="T23" fmla="*/ 45 h 311"/>
                <a:gd name="T24" fmla="*/ 3 w 424"/>
                <a:gd name="T25" fmla="*/ 34 h 311"/>
                <a:gd name="T26" fmla="*/ 0 w 424"/>
                <a:gd name="T27" fmla="*/ 27 h 311"/>
                <a:gd name="T28" fmla="*/ 5 w 424"/>
                <a:gd name="T29" fmla="*/ 10 h 311"/>
                <a:gd name="T30" fmla="*/ 10 w 424"/>
                <a:gd name="T31" fmla="*/ 10 h 311"/>
                <a:gd name="T32" fmla="*/ 16 w 424"/>
                <a:gd name="T33" fmla="*/ 1 h 311"/>
                <a:gd name="T34" fmla="*/ 184 w 424"/>
                <a:gd name="T35" fmla="*/ 0 h 311"/>
                <a:gd name="T36" fmla="*/ 177 w 424"/>
                <a:gd name="T37" fmla="*/ 37 h 311"/>
                <a:gd name="T38" fmla="*/ 174 w 424"/>
                <a:gd name="T39" fmla="*/ 40 h 311"/>
                <a:gd name="T40" fmla="*/ 177 w 424"/>
                <a:gd name="T41" fmla="*/ 49 h 311"/>
                <a:gd name="T42" fmla="*/ 169 w 424"/>
                <a:gd name="T43" fmla="*/ 62 h 311"/>
                <a:gd name="T44" fmla="*/ 158 w 424"/>
                <a:gd name="T45" fmla="*/ 68 h 311"/>
                <a:gd name="T46" fmla="*/ 158 w 424"/>
                <a:gd name="T47" fmla="*/ 75 h 311"/>
                <a:gd name="T48" fmla="*/ 144 w 424"/>
                <a:gd name="T49" fmla="*/ 98 h 311"/>
                <a:gd name="T50" fmla="*/ 133 w 424"/>
                <a:gd name="T51" fmla="*/ 105 h 311"/>
                <a:gd name="T52" fmla="*/ 132 w 424"/>
                <a:gd name="T53" fmla="*/ 118 h 311"/>
                <a:gd name="T54" fmla="*/ 122 w 424"/>
                <a:gd name="T55" fmla="*/ 118 h 311"/>
                <a:gd name="T56" fmla="*/ 117 w 424"/>
                <a:gd name="T57" fmla="*/ 122 h 311"/>
                <a:gd name="T58" fmla="*/ 108 w 424"/>
                <a:gd name="T59" fmla="*/ 127 h 311"/>
                <a:gd name="T60" fmla="*/ 93 w 424"/>
                <a:gd name="T61" fmla="*/ 124 h 311"/>
                <a:gd name="T62" fmla="*/ 84 w 424"/>
                <a:gd name="T63" fmla="*/ 134 h 311"/>
                <a:gd name="T64" fmla="*/ 72 w 424"/>
                <a:gd name="T65" fmla="*/ 143 h 311"/>
                <a:gd name="T66" fmla="*/ 60 w 424"/>
                <a:gd name="T67" fmla="*/ 146 h 311"/>
                <a:gd name="T68" fmla="*/ 51 w 424"/>
                <a:gd name="T69" fmla="*/ 154 h 311"/>
                <a:gd name="T70" fmla="*/ 42 w 424"/>
                <a:gd name="T71" fmla="*/ 159 h 31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424"/>
                <a:gd name="T109" fmla="*/ 0 h 311"/>
                <a:gd name="T110" fmla="*/ 424 w 424"/>
                <a:gd name="T111" fmla="*/ 311 h 31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424" h="311">
                  <a:moveTo>
                    <a:pt x="96" y="311"/>
                  </a:moveTo>
                  <a:lnTo>
                    <a:pt x="93" y="280"/>
                  </a:lnTo>
                  <a:lnTo>
                    <a:pt x="77" y="264"/>
                  </a:lnTo>
                  <a:lnTo>
                    <a:pt x="66" y="257"/>
                  </a:lnTo>
                  <a:lnTo>
                    <a:pt x="46" y="250"/>
                  </a:lnTo>
                  <a:lnTo>
                    <a:pt x="30" y="250"/>
                  </a:lnTo>
                  <a:lnTo>
                    <a:pt x="23" y="234"/>
                  </a:lnTo>
                  <a:lnTo>
                    <a:pt x="30" y="176"/>
                  </a:lnTo>
                  <a:lnTo>
                    <a:pt x="27" y="142"/>
                  </a:lnTo>
                  <a:lnTo>
                    <a:pt x="15" y="126"/>
                  </a:lnTo>
                  <a:lnTo>
                    <a:pt x="7" y="119"/>
                  </a:lnTo>
                  <a:lnTo>
                    <a:pt x="11" y="88"/>
                  </a:lnTo>
                  <a:lnTo>
                    <a:pt x="7" y="68"/>
                  </a:lnTo>
                  <a:lnTo>
                    <a:pt x="0" y="53"/>
                  </a:lnTo>
                  <a:lnTo>
                    <a:pt x="11" y="19"/>
                  </a:lnTo>
                  <a:lnTo>
                    <a:pt x="23" y="19"/>
                  </a:lnTo>
                  <a:lnTo>
                    <a:pt x="37" y="1"/>
                  </a:lnTo>
                  <a:lnTo>
                    <a:pt x="424" y="0"/>
                  </a:lnTo>
                  <a:lnTo>
                    <a:pt x="408" y="72"/>
                  </a:lnTo>
                  <a:lnTo>
                    <a:pt x="401" y="79"/>
                  </a:lnTo>
                  <a:lnTo>
                    <a:pt x="408" y="95"/>
                  </a:lnTo>
                  <a:lnTo>
                    <a:pt x="389" y="122"/>
                  </a:lnTo>
                  <a:lnTo>
                    <a:pt x="365" y="133"/>
                  </a:lnTo>
                  <a:lnTo>
                    <a:pt x="365" y="146"/>
                  </a:lnTo>
                  <a:lnTo>
                    <a:pt x="331" y="192"/>
                  </a:lnTo>
                  <a:lnTo>
                    <a:pt x="308" y="203"/>
                  </a:lnTo>
                  <a:lnTo>
                    <a:pt x="304" y="230"/>
                  </a:lnTo>
                  <a:lnTo>
                    <a:pt x="281" y="230"/>
                  </a:lnTo>
                  <a:lnTo>
                    <a:pt x="270" y="238"/>
                  </a:lnTo>
                  <a:lnTo>
                    <a:pt x="247" y="246"/>
                  </a:lnTo>
                  <a:lnTo>
                    <a:pt x="215" y="242"/>
                  </a:lnTo>
                  <a:lnTo>
                    <a:pt x="193" y="261"/>
                  </a:lnTo>
                  <a:lnTo>
                    <a:pt x="166" y="277"/>
                  </a:lnTo>
                  <a:lnTo>
                    <a:pt x="139" y="284"/>
                  </a:lnTo>
                  <a:lnTo>
                    <a:pt x="119" y="300"/>
                  </a:lnTo>
                  <a:lnTo>
                    <a:pt x="96" y="311"/>
                  </a:lnTo>
                  <a:close/>
                </a:path>
              </a:pathLst>
            </a:custGeom>
            <a:solidFill>
              <a:srgbClr val="C0C0C0"/>
            </a:solidFill>
            <a:ln w="1270" cap="rnd">
              <a:solidFill>
                <a:srgbClr val="333333"/>
              </a:solidFill>
              <a:round/>
              <a:headEnd/>
              <a:tailEnd/>
            </a:ln>
          </p:spPr>
          <p:txBody>
            <a:bodyPr/>
            <a:lstStyle/>
            <a:p>
              <a:endParaRPr lang="de-DE"/>
            </a:p>
          </p:txBody>
        </p:sp>
        <p:grpSp>
          <p:nvGrpSpPr>
            <p:cNvPr id="11" name="Group 764"/>
            <p:cNvGrpSpPr>
              <a:grpSpLocks/>
            </p:cNvGrpSpPr>
            <p:nvPr/>
          </p:nvGrpSpPr>
          <p:grpSpPr bwMode="auto">
            <a:xfrm>
              <a:off x="623" y="980"/>
              <a:ext cx="352" cy="621"/>
              <a:chOff x="1940" y="1170"/>
              <a:chExt cx="513" cy="811"/>
            </a:xfrm>
          </p:grpSpPr>
          <p:sp>
            <p:nvSpPr>
              <p:cNvPr id="17470" name="Freeform 765"/>
              <p:cNvSpPr>
                <a:spLocks/>
              </p:cNvSpPr>
              <p:nvPr/>
            </p:nvSpPr>
            <p:spPr bwMode="auto">
              <a:xfrm>
                <a:off x="1940" y="1170"/>
                <a:ext cx="513" cy="811"/>
              </a:xfrm>
              <a:custGeom>
                <a:avLst/>
                <a:gdLst>
                  <a:gd name="T0" fmla="*/ 199 w 469"/>
                  <a:gd name="T1" fmla="*/ 617 h 773"/>
                  <a:gd name="T2" fmla="*/ 130 w 469"/>
                  <a:gd name="T3" fmla="*/ 658 h 773"/>
                  <a:gd name="T4" fmla="*/ 114 w 469"/>
                  <a:gd name="T5" fmla="*/ 696 h 773"/>
                  <a:gd name="T6" fmla="*/ 153 w 469"/>
                  <a:gd name="T7" fmla="*/ 714 h 773"/>
                  <a:gd name="T8" fmla="*/ 186 w 469"/>
                  <a:gd name="T9" fmla="*/ 729 h 773"/>
                  <a:gd name="T10" fmla="*/ 243 w 469"/>
                  <a:gd name="T11" fmla="*/ 739 h 773"/>
                  <a:gd name="T12" fmla="*/ 206 w 469"/>
                  <a:gd name="T13" fmla="*/ 780 h 773"/>
                  <a:gd name="T14" fmla="*/ 117 w 469"/>
                  <a:gd name="T15" fmla="*/ 757 h 773"/>
                  <a:gd name="T16" fmla="*/ 55 w 469"/>
                  <a:gd name="T17" fmla="*/ 804 h 773"/>
                  <a:gd name="T18" fmla="*/ 2 w 469"/>
                  <a:gd name="T19" fmla="*/ 828 h 773"/>
                  <a:gd name="T20" fmla="*/ 28 w 469"/>
                  <a:gd name="T21" fmla="*/ 849 h 773"/>
                  <a:gd name="T22" fmla="*/ 80 w 469"/>
                  <a:gd name="T23" fmla="*/ 841 h 773"/>
                  <a:gd name="T24" fmla="*/ 150 w 469"/>
                  <a:gd name="T25" fmla="*/ 867 h 773"/>
                  <a:gd name="T26" fmla="*/ 200 w 469"/>
                  <a:gd name="T27" fmla="*/ 826 h 773"/>
                  <a:gd name="T28" fmla="*/ 247 w 469"/>
                  <a:gd name="T29" fmla="*/ 851 h 773"/>
                  <a:gd name="T30" fmla="*/ 311 w 469"/>
                  <a:gd name="T31" fmla="*/ 859 h 773"/>
                  <a:gd name="T32" fmla="*/ 360 w 469"/>
                  <a:gd name="T33" fmla="*/ 855 h 773"/>
                  <a:gd name="T34" fmla="*/ 429 w 469"/>
                  <a:gd name="T35" fmla="*/ 879 h 773"/>
                  <a:gd name="T36" fmla="*/ 485 w 469"/>
                  <a:gd name="T37" fmla="*/ 885 h 773"/>
                  <a:gd name="T38" fmla="*/ 540 w 469"/>
                  <a:gd name="T39" fmla="*/ 867 h 773"/>
                  <a:gd name="T40" fmla="*/ 517 w 469"/>
                  <a:gd name="T41" fmla="*/ 826 h 773"/>
                  <a:gd name="T42" fmla="*/ 520 w 469"/>
                  <a:gd name="T43" fmla="*/ 799 h 773"/>
                  <a:gd name="T44" fmla="*/ 592 w 469"/>
                  <a:gd name="T45" fmla="*/ 757 h 773"/>
                  <a:gd name="T46" fmla="*/ 614 w 469"/>
                  <a:gd name="T47" fmla="*/ 700 h 773"/>
                  <a:gd name="T48" fmla="*/ 560 w 469"/>
                  <a:gd name="T49" fmla="*/ 668 h 773"/>
                  <a:gd name="T50" fmla="*/ 522 w 469"/>
                  <a:gd name="T51" fmla="*/ 666 h 773"/>
                  <a:gd name="T52" fmla="*/ 535 w 469"/>
                  <a:gd name="T53" fmla="*/ 611 h 773"/>
                  <a:gd name="T54" fmla="*/ 535 w 469"/>
                  <a:gd name="T55" fmla="*/ 536 h 773"/>
                  <a:gd name="T56" fmla="*/ 480 w 469"/>
                  <a:gd name="T57" fmla="*/ 448 h 773"/>
                  <a:gd name="T58" fmla="*/ 480 w 469"/>
                  <a:gd name="T59" fmla="*/ 380 h 773"/>
                  <a:gd name="T60" fmla="*/ 463 w 469"/>
                  <a:gd name="T61" fmla="*/ 326 h 773"/>
                  <a:gd name="T62" fmla="*/ 405 w 469"/>
                  <a:gd name="T63" fmla="*/ 297 h 773"/>
                  <a:gd name="T64" fmla="*/ 399 w 469"/>
                  <a:gd name="T65" fmla="*/ 276 h 773"/>
                  <a:gd name="T66" fmla="*/ 448 w 469"/>
                  <a:gd name="T67" fmla="*/ 282 h 773"/>
                  <a:gd name="T68" fmla="*/ 528 w 469"/>
                  <a:gd name="T69" fmla="*/ 197 h 773"/>
                  <a:gd name="T70" fmla="*/ 522 w 469"/>
                  <a:gd name="T71" fmla="*/ 143 h 773"/>
                  <a:gd name="T72" fmla="*/ 448 w 469"/>
                  <a:gd name="T73" fmla="*/ 118 h 773"/>
                  <a:gd name="T74" fmla="*/ 403 w 469"/>
                  <a:gd name="T75" fmla="*/ 109 h 773"/>
                  <a:gd name="T76" fmla="*/ 463 w 469"/>
                  <a:gd name="T77" fmla="*/ 63 h 773"/>
                  <a:gd name="T78" fmla="*/ 534 w 469"/>
                  <a:gd name="T79" fmla="*/ 28 h 773"/>
                  <a:gd name="T80" fmla="*/ 434 w 469"/>
                  <a:gd name="T81" fmla="*/ 14 h 773"/>
                  <a:gd name="T82" fmla="*/ 378 w 469"/>
                  <a:gd name="T83" fmla="*/ 40 h 773"/>
                  <a:gd name="T84" fmla="*/ 315 w 469"/>
                  <a:gd name="T85" fmla="*/ 65 h 773"/>
                  <a:gd name="T86" fmla="*/ 292 w 469"/>
                  <a:gd name="T87" fmla="*/ 125 h 773"/>
                  <a:gd name="T88" fmla="*/ 254 w 469"/>
                  <a:gd name="T89" fmla="*/ 183 h 773"/>
                  <a:gd name="T90" fmla="*/ 290 w 469"/>
                  <a:gd name="T91" fmla="*/ 197 h 773"/>
                  <a:gd name="T92" fmla="*/ 219 w 469"/>
                  <a:gd name="T93" fmla="*/ 299 h 773"/>
                  <a:gd name="T94" fmla="*/ 269 w 469"/>
                  <a:gd name="T95" fmla="*/ 263 h 773"/>
                  <a:gd name="T96" fmla="*/ 290 w 469"/>
                  <a:gd name="T97" fmla="*/ 333 h 773"/>
                  <a:gd name="T98" fmla="*/ 238 w 469"/>
                  <a:gd name="T99" fmla="*/ 376 h 773"/>
                  <a:gd name="T100" fmla="*/ 311 w 469"/>
                  <a:gd name="T101" fmla="*/ 412 h 773"/>
                  <a:gd name="T102" fmla="*/ 315 w 469"/>
                  <a:gd name="T103" fmla="*/ 439 h 773"/>
                  <a:gd name="T104" fmla="*/ 359 w 469"/>
                  <a:gd name="T105" fmla="*/ 488 h 773"/>
                  <a:gd name="T106" fmla="*/ 315 w 469"/>
                  <a:gd name="T107" fmla="*/ 534 h 773"/>
                  <a:gd name="T108" fmla="*/ 267 w 469"/>
                  <a:gd name="T109" fmla="*/ 546 h 773"/>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469"/>
                  <a:gd name="T166" fmla="*/ 0 h 773"/>
                  <a:gd name="T167" fmla="*/ 469 w 469"/>
                  <a:gd name="T168" fmla="*/ 773 h 773"/>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469" h="773">
                    <a:moveTo>
                      <a:pt x="140" y="496"/>
                    </a:moveTo>
                    <a:lnTo>
                      <a:pt x="162" y="516"/>
                    </a:lnTo>
                    <a:lnTo>
                      <a:pt x="152" y="534"/>
                    </a:lnTo>
                    <a:lnTo>
                      <a:pt x="139" y="550"/>
                    </a:lnTo>
                    <a:lnTo>
                      <a:pt x="117" y="560"/>
                    </a:lnTo>
                    <a:lnTo>
                      <a:pt x="100" y="570"/>
                    </a:lnTo>
                    <a:lnTo>
                      <a:pt x="83" y="572"/>
                    </a:lnTo>
                    <a:lnTo>
                      <a:pt x="73" y="579"/>
                    </a:lnTo>
                    <a:lnTo>
                      <a:pt x="87" y="602"/>
                    </a:lnTo>
                    <a:lnTo>
                      <a:pt x="108" y="602"/>
                    </a:lnTo>
                    <a:lnTo>
                      <a:pt x="117" y="604"/>
                    </a:lnTo>
                    <a:lnTo>
                      <a:pt x="117" y="619"/>
                    </a:lnTo>
                    <a:lnTo>
                      <a:pt x="128" y="619"/>
                    </a:lnTo>
                    <a:lnTo>
                      <a:pt x="137" y="615"/>
                    </a:lnTo>
                    <a:lnTo>
                      <a:pt x="142" y="631"/>
                    </a:lnTo>
                    <a:lnTo>
                      <a:pt x="153" y="644"/>
                    </a:lnTo>
                    <a:lnTo>
                      <a:pt x="173" y="644"/>
                    </a:lnTo>
                    <a:lnTo>
                      <a:pt x="186" y="640"/>
                    </a:lnTo>
                    <a:lnTo>
                      <a:pt x="198" y="644"/>
                    </a:lnTo>
                    <a:lnTo>
                      <a:pt x="169" y="669"/>
                    </a:lnTo>
                    <a:lnTo>
                      <a:pt x="157" y="675"/>
                    </a:lnTo>
                    <a:lnTo>
                      <a:pt x="142" y="669"/>
                    </a:lnTo>
                    <a:lnTo>
                      <a:pt x="108" y="656"/>
                    </a:lnTo>
                    <a:lnTo>
                      <a:pt x="90" y="656"/>
                    </a:lnTo>
                    <a:lnTo>
                      <a:pt x="74" y="669"/>
                    </a:lnTo>
                    <a:lnTo>
                      <a:pt x="54" y="687"/>
                    </a:lnTo>
                    <a:lnTo>
                      <a:pt x="42" y="696"/>
                    </a:lnTo>
                    <a:lnTo>
                      <a:pt x="29" y="700"/>
                    </a:lnTo>
                    <a:lnTo>
                      <a:pt x="13" y="708"/>
                    </a:lnTo>
                    <a:lnTo>
                      <a:pt x="2" y="717"/>
                    </a:lnTo>
                    <a:lnTo>
                      <a:pt x="0" y="723"/>
                    </a:lnTo>
                    <a:lnTo>
                      <a:pt x="13" y="725"/>
                    </a:lnTo>
                    <a:lnTo>
                      <a:pt x="22" y="735"/>
                    </a:lnTo>
                    <a:lnTo>
                      <a:pt x="36" y="741"/>
                    </a:lnTo>
                    <a:lnTo>
                      <a:pt x="49" y="735"/>
                    </a:lnTo>
                    <a:lnTo>
                      <a:pt x="61" y="728"/>
                    </a:lnTo>
                    <a:lnTo>
                      <a:pt x="74" y="730"/>
                    </a:lnTo>
                    <a:lnTo>
                      <a:pt x="94" y="742"/>
                    </a:lnTo>
                    <a:lnTo>
                      <a:pt x="114" y="750"/>
                    </a:lnTo>
                    <a:lnTo>
                      <a:pt x="126" y="742"/>
                    </a:lnTo>
                    <a:lnTo>
                      <a:pt x="133" y="727"/>
                    </a:lnTo>
                    <a:lnTo>
                      <a:pt x="153" y="715"/>
                    </a:lnTo>
                    <a:lnTo>
                      <a:pt x="167" y="715"/>
                    </a:lnTo>
                    <a:lnTo>
                      <a:pt x="179" y="728"/>
                    </a:lnTo>
                    <a:lnTo>
                      <a:pt x="189" y="737"/>
                    </a:lnTo>
                    <a:lnTo>
                      <a:pt x="204" y="737"/>
                    </a:lnTo>
                    <a:lnTo>
                      <a:pt x="225" y="739"/>
                    </a:lnTo>
                    <a:lnTo>
                      <a:pt x="238" y="744"/>
                    </a:lnTo>
                    <a:lnTo>
                      <a:pt x="252" y="735"/>
                    </a:lnTo>
                    <a:lnTo>
                      <a:pt x="263" y="735"/>
                    </a:lnTo>
                    <a:lnTo>
                      <a:pt x="275" y="741"/>
                    </a:lnTo>
                    <a:lnTo>
                      <a:pt x="289" y="755"/>
                    </a:lnTo>
                    <a:lnTo>
                      <a:pt x="307" y="757"/>
                    </a:lnTo>
                    <a:lnTo>
                      <a:pt x="327" y="762"/>
                    </a:lnTo>
                    <a:lnTo>
                      <a:pt x="340" y="769"/>
                    </a:lnTo>
                    <a:lnTo>
                      <a:pt x="357" y="773"/>
                    </a:lnTo>
                    <a:lnTo>
                      <a:pt x="370" y="766"/>
                    </a:lnTo>
                    <a:lnTo>
                      <a:pt x="388" y="755"/>
                    </a:lnTo>
                    <a:lnTo>
                      <a:pt x="399" y="753"/>
                    </a:lnTo>
                    <a:lnTo>
                      <a:pt x="413" y="750"/>
                    </a:lnTo>
                    <a:lnTo>
                      <a:pt x="426" y="739"/>
                    </a:lnTo>
                    <a:lnTo>
                      <a:pt x="417" y="727"/>
                    </a:lnTo>
                    <a:lnTo>
                      <a:pt x="395" y="715"/>
                    </a:lnTo>
                    <a:lnTo>
                      <a:pt x="388" y="708"/>
                    </a:lnTo>
                    <a:lnTo>
                      <a:pt x="388" y="700"/>
                    </a:lnTo>
                    <a:lnTo>
                      <a:pt x="397" y="692"/>
                    </a:lnTo>
                    <a:lnTo>
                      <a:pt x="413" y="690"/>
                    </a:lnTo>
                    <a:lnTo>
                      <a:pt x="428" y="683"/>
                    </a:lnTo>
                    <a:lnTo>
                      <a:pt x="453" y="656"/>
                    </a:lnTo>
                    <a:lnTo>
                      <a:pt x="465" y="642"/>
                    </a:lnTo>
                    <a:lnTo>
                      <a:pt x="469" y="619"/>
                    </a:lnTo>
                    <a:lnTo>
                      <a:pt x="469" y="606"/>
                    </a:lnTo>
                    <a:lnTo>
                      <a:pt x="457" y="597"/>
                    </a:lnTo>
                    <a:lnTo>
                      <a:pt x="442" y="585"/>
                    </a:lnTo>
                    <a:lnTo>
                      <a:pt x="428" y="579"/>
                    </a:lnTo>
                    <a:lnTo>
                      <a:pt x="413" y="581"/>
                    </a:lnTo>
                    <a:lnTo>
                      <a:pt x="404" y="586"/>
                    </a:lnTo>
                    <a:lnTo>
                      <a:pt x="399" y="577"/>
                    </a:lnTo>
                    <a:lnTo>
                      <a:pt x="408" y="561"/>
                    </a:lnTo>
                    <a:lnTo>
                      <a:pt x="411" y="550"/>
                    </a:lnTo>
                    <a:lnTo>
                      <a:pt x="409" y="529"/>
                    </a:lnTo>
                    <a:lnTo>
                      <a:pt x="408" y="500"/>
                    </a:lnTo>
                    <a:lnTo>
                      <a:pt x="413" y="477"/>
                    </a:lnTo>
                    <a:lnTo>
                      <a:pt x="409" y="464"/>
                    </a:lnTo>
                    <a:lnTo>
                      <a:pt x="399" y="447"/>
                    </a:lnTo>
                    <a:lnTo>
                      <a:pt x="376" y="407"/>
                    </a:lnTo>
                    <a:lnTo>
                      <a:pt x="367" y="388"/>
                    </a:lnTo>
                    <a:lnTo>
                      <a:pt x="363" y="365"/>
                    </a:lnTo>
                    <a:lnTo>
                      <a:pt x="361" y="352"/>
                    </a:lnTo>
                    <a:lnTo>
                      <a:pt x="367" y="329"/>
                    </a:lnTo>
                    <a:lnTo>
                      <a:pt x="367" y="311"/>
                    </a:lnTo>
                    <a:lnTo>
                      <a:pt x="363" y="292"/>
                    </a:lnTo>
                    <a:lnTo>
                      <a:pt x="354" y="282"/>
                    </a:lnTo>
                    <a:lnTo>
                      <a:pt x="336" y="265"/>
                    </a:lnTo>
                    <a:lnTo>
                      <a:pt x="322" y="259"/>
                    </a:lnTo>
                    <a:lnTo>
                      <a:pt x="309" y="257"/>
                    </a:lnTo>
                    <a:lnTo>
                      <a:pt x="300" y="255"/>
                    </a:lnTo>
                    <a:lnTo>
                      <a:pt x="300" y="246"/>
                    </a:lnTo>
                    <a:lnTo>
                      <a:pt x="305" y="239"/>
                    </a:lnTo>
                    <a:lnTo>
                      <a:pt x="320" y="237"/>
                    </a:lnTo>
                    <a:lnTo>
                      <a:pt x="334" y="242"/>
                    </a:lnTo>
                    <a:lnTo>
                      <a:pt x="343" y="244"/>
                    </a:lnTo>
                    <a:lnTo>
                      <a:pt x="349" y="234"/>
                    </a:lnTo>
                    <a:lnTo>
                      <a:pt x="347" y="223"/>
                    </a:lnTo>
                    <a:lnTo>
                      <a:pt x="404" y="171"/>
                    </a:lnTo>
                    <a:lnTo>
                      <a:pt x="413" y="160"/>
                    </a:lnTo>
                    <a:lnTo>
                      <a:pt x="413" y="136"/>
                    </a:lnTo>
                    <a:lnTo>
                      <a:pt x="399" y="124"/>
                    </a:lnTo>
                    <a:lnTo>
                      <a:pt x="384" y="122"/>
                    </a:lnTo>
                    <a:lnTo>
                      <a:pt x="370" y="102"/>
                    </a:lnTo>
                    <a:lnTo>
                      <a:pt x="343" y="102"/>
                    </a:lnTo>
                    <a:lnTo>
                      <a:pt x="318" y="106"/>
                    </a:lnTo>
                    <a:lnTo>
                      <a:pt x="313" y="104"/>
                    </a:lnTo>
                    <a:lnTo>
                      <a:pt x="307" y="94"/>
                    </a:lnTo>
                    <a:lnTo>
                      <a:pt x="318" y="86"/>
                    </a:lnTo>
                    <a:lnTo>
                      <a:pt x="330" y="75"/>
                    </a:lnTo>
                    <a:lnTo>
                      <a:pt x="354" y="54"/>
                    </a:lnTo>
                    <a:lnTo>
                      <a:pt x="372" y="52"/>
                    </a:lnTo>
                    <a:lnTo>
                      <a:pt x="390" y="38"/>
                    </a:lnTo>
                    <a:lnTo>
                      <a:pt x="408" y="25"/>
                    </a:lnTo>
                    <a:lnTo>
                      <a:pt x="368" y="15"/>
                    </a:lnTo>
                    <a:lnTo>
                      <a:pt x="352" y="14"/>
                    </a:lnTo>
                    <a:lnTo>
                      <a:pt x="332" y="11"/>
                    </a:lnTo>
                    <a:lnTo>
                      <a:pt x="309" y="0"/>
                    </a:lnTo>
                    <a:lnTo>
                      <a:pt x="288" y="23"/>
                    </a:lnTo>
                    <a:lnTo>
                      <a:pt x="289" y="34"/>
                    </a:lnTo>
                    <a:lnTo>
                      <a:pt x="277" y="38"/>
                    </a:lnTo>
                    <a:lnTo>
                      <a:pt x="258" y="50"/>
                    </a:lnTo>
                    <a:lnTo>
                      <a:pt x="240" y="56"/>
                    </a:lnTo>
                    <a:lnTo>
                      <a:pt x="240" y="73"/>
                    </a:lnTo>
                    <a:lnTo>
                      <a:pt x="238" y="86"/>
                    </a:lnTo>
                    <a:lnTo>
                      <a:pt x="223" y="108"/>
                    </a:lnTo>
                    <a:lnTo>
                      <a:pt x="198" y="135"/>
                    </a:lnTo>
                    <a:lnTo>
                      <a:pt x="189" y="148"/>
                    </a:lnTo>
                    <a:lnTo>
                      <a:pt x="194" y="158"/>
                    </a:lnTo>
                    <a:lnTo>
                      <a:pt x="220" y="156"/>
                    </a:lnTo>
                    <a:lnTo>
                      <a:pt x="221" y="161"/>
                    </a:lnTo>
                    <a:lnTo>
                      <a:pt x="221" y="171"/>
                    </a:lnTo>
                    <a:lnTo>
                      <a:pt x="186" y="215"/>
                    </a:lnTo>
                    <a:lnTo>
                      <a:pt x="175" y="239"/>
                    </a:lnTo>
                    <a:lnTo>
                      <a:pt x="167" y="259"/>
                    </a:lnTo>
                    <a:lnTo>
                      <a:pt x="175" y="269"/>
                    </a:lnTo>
                    <a:lnTo>
                      <a:pt x="191" y="250"/>
                    </a:lnTo>
                    <a:lnTo>
                      <a:pt x="206" y="228"/>
                    </a:lnTo>
                    <a:lnTo>
                      <a:pt x="218" y="234"/>
                    </a:lnTo>
                    <a:lnTo>
                      <a:pt x="220" y="267"/>
                    </a:lnTo>
                    <a:lnTo>
                      <a:pt x="221" y="288"/>
                    </a:lnTo>
                    <a:lnTo>
                      <a:pt x="200" y="300"/>
                    </a:lnTo>
                    <a:lnTo>
                      <a:pt x="186" y="313"/>
                    </a:lnTo>
                    <a:lnTo>
                      <a:pt x="182" y="325"/>
                    </a:lnTo>
                    <a:lnTo>
                      <a:pt x="209" y="348"/>
                    </a:lnTo>
                    <a:lnTo>
                      <a:pt x="233" y="343"/>
                    </a:lnTo>
                    <a:lnTo>
                      <a:pt x="238" y="357"/>
                    </a:lnTo>
                    <a:lnTo>
                      <a:pt x="263" y="341"/>
                    </a:lnTo>
                    <a:lnTo>
                      <a:pt x="261" y="354"/>
                    </a:lnTo>
                    <a:lnTo>
                      <a:pt x="240" y="379"/>
                    </a:lnTo>
                    <a:lnTo>
                      <a:pt x="250" y="406"/>
                    </a:lnTo>
                    <a:lnTo>
                      <a:pt x="252" y="420"/>
                    </a:lnTo>
                    <a:lnTo>
                      <a:pt x="274" y="422"/>
                    </a:lnTo>
                    <a:lnTo>
                      <a:pt x="275" y="436"/>
                    </a:lnTo>
                    <a:lnTo>
                      <a:pt x="250" y="466"/>
                    </a:lnTo>
                    <a:lnTo>
                      <a:pt x="240" y="462"/>
                    </a:lnTo>
                    <a:lnTo>
                      <a:pt x="231" y="471"/>
                    </a:lnTo>
                    <a:lnTo>
                      <a:pt x="229" y="487"/>
                    </a:lnTo>
                    <a:lnTo>
                      <a:pt x="204" y="473"/>
                    </a:lnTo>
                    <a:lnTo>
                      <a:pt x="140" y="496"/>
                    </a:lnTo>
                    <a:close/>
                  </a:path>
                </a:pathLst>
              </a:custGeom>
              <a:solidFill>
                <a:srgbClr val="666699"/>
              </a:solidFill>
              <a:ln w="3175" cap="rnd">
                <a:solidFill>
                  <a:srgbClr val="333333"/>
                </a:solidFill>
                <a:round/>
                <a:headEnd/>
                <a:tailEnd/>
              </a:ln>
            </p:spPr>
            <p:txBody>
              <a:bodyPr/>
              <a:lstStyle/>
              <a:p>
                <a:endParaRPr lang="de-DE"/>
              </a:p>
            </p:txBody>
          </p:sp>
          <p:sp>
            <p:nvSpPr>
              <p:cNvPr id="17471" name="Freeform 766"/>
              <p:cNvSpPr>
                <a:spLocks/>
              </p:cNvSpPr>
              <p:nvPr/>
            </p:nvSpPr>
            <p:spPr bwMode="auto">
              <a:xfrm>
                <a:off x="1989" y="1446"/>
                <a:ext cx="111" cy="107"/>
              </a:xfrm>
              <a:custGeom>
                <a:avLst/>
                <a:gdLst>
                  <a:gd name="T0" fmla="*/ 46 w 101"/>
                  <a:gd name="T1" fmla="*/ 0 h 102"/>
                  <a:gd name="T2" fmla="*/ 77 w 101"/>
                  <a:gd name="T3" fmla="*/ 0 h 102"/>
                  <a:gd name="T4" fmla="*/ 101 w 101"/>
                  <a:gd name="T5" fmla="*/ 4 h 102"/>
                  <a:gd name="T6" fmla="*/ 116 w 101"/>
                  <a:gd name="T7" fmla="*/ 24 h 102"/>
                  <a:gd name="T8" fmla="*/ 132 w 101"/>
                  <a:gd name="T9" fmla="*/ 54 h 102"/>
                  <a:gd name="T10" fmla="*/ 134 w 101"/>
                  <a:gd name="T11" fmla="*/ 81 h 102"/>
                  <a:gd name="T12" fmla="*/ 119 w 101"/>
                  <a:gd name="T13" fmla="*/ 93 h 102"/>
                  <a:gd name="T14" fmla="*/ 112 w 101"/>
                  <a:gd name="T15" fmla="*/ 112 h 102"/>
                  <a:gd name="T16" fmla="*/ 98 w 101"/>
                  <a:gd name="T17" fmla="*/ 117 h 102"/>
                  <a:gd name="T18" fmla="*/ 82 w 101"/>
                  <a:gd name="T19" fmla="*/ 102 h 102"/>
                  <a:gd name="T20" fmla="*/ 69 w 101"/>
                  <a:gd name="T21" fmla="*/ 73 h 102"/>
                  <a:gd name="T22" fmla="*/ 59 w 101"/>
                  <a:gd name="T23" fmla="*/ 64 h 102"/>
                  <a:gd name="T24" fmla="*/ 33 w 101"/>
                  <a:gd name="T25" fmla="*/ 61 h 102"/>
                  <a:gd name="T26" fmla="*/ 0 w 101"/>
                  <a:gd name="T27" fmla="*/ 30 h 102"/>
                  <a:gd name="T28" fmla="*/ 46 w 101"/>
                  <a:gd name="T29" fmla="*/ 0 h 10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1"/>
                  <a:gd name="T46" fmla="*/ 0 h 102"/>
                  <a:gd name="T47" fmla="*/ 101 w 101"/>
                  <a:gd name="T48" fmla="*/ 102 h 10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1" h="102">
                    <a:moveTo>
                      <a:pt x="35" y="0"/>
                    </a:moveTo>
                    <a:lnTo>
                      <a:pt x="58" y="0"/>
                    </a:lnTo>
                    <a:lnTo>
                      <a:pt x="76" y="4"/>
                    </a:lnTo>
                    <a:lnTo>
                      <a:pt x="87" y="21"/>
                    </a:lnTo>
                    <a:lnTo>
                      <a:pt x="99" y="47"/>
                    </a:lnTo>
                    <a:lnTo>
                      <a:pt x="101" y="70"/>
                    </a:lnTo>
                    <a:lnTo>
                      <a:pt x="89" y="81"/>
                    </a:lnTo>
                    <a:lnTo>
                      <a:pt x="85" y="97"/>
                    </a:lnTo>
                    <a:lnTo>
                      <a:pt x="74" y="102"/>
                    </a:lnTo>
                    <a:lnTo>
                      <a:pt x="62" y="88"/>
                    </a:lnTo>
                    <a:lnTo>
                      <a:pt x="52" y="64"/>
                    </a:lnTo>
                    <a:lnTo>
                      <a:pt x="45" y="55"/>
                    </a:lnTo>
                    <a:lnTo>
                      <a:pt x="25" y="52"/>
                    </a:lnTo>
                    <a:lnTo>
                      <a:pt x="0" y="27"/>
                    </a:lnTo>
                    <a:lnTo>
                      <a:pt x="35" y="0"/>
                    </a:lnTo>
                    <a:close/>
                  </a:path>
                </a:pathLst>
              </a:custGeom>
              <a:solidFill>
                <a:srgbClr val="666699"/>
              </a:solidFill>
              <a:ln w="3175" cap="rnd">
                <a:solidFill>
                  <a:srgbClr val="333333"/>
                </a:solidFill>
                <a:round/>
                <a:headEnd/>
                <a:tailEnd/>
              </a:ln>
            </p:spPr>
            <p:txBody>
              <a:bodyPr/>
              <a:lstStyle/>
              <a:p>
                <a:endParaRPr lang="de-DE"/>
              </a:p>
            </p:txBody>
          </p:sp>
        </p:grpSp>
        <p:grpSp>
          <p:nvGrpSpPr>
            <p:cNvPr id="12" name="Group 767"/>
            <p:cNvGrpSpPr>
              <a:grpSpLocks/>
            </p:cNvGrpSpPr>
            <p:nvPr/>
          </p:nvGrpSpPr>
          <p:grpSpPr bwMode="auto">
            <a:xfrm>
              <a:off x="1433" y="801"/>
              <a:ext cx="284" cy="602"/>
              <a:chOff x="3118" y="936"/>
              <a:chExt cx="411" cy="786"/>
            </a:xfrm>
          </p:grpSpPr>
          <p:sp>
            <p:nvSpPr>
              <p:cNvPr id="17468" name="Freeform 768"/>
              <p:cNvSpPr>
                <a:spLocks/>
              </p:cNvSpPr>
              <p:nvPr/>
            </p:nvSpPr>
            <p:spPr bwMode="auto">
              <a:xfrm>
                <a:off x="3273" y="1691"/>
                <a:ext cx="18" cy="31"/>
              </a:xfrm>
              <a:custGeom>
                <a:avLst/>
                <a:gdLst>
                  <a:gd name="T0" fmla="*/ 8 w 16"/>
                  <a:gd name="T1" fmla="*/ 0 h 30"/>
                  <a:gd name="T2" fmla="*/ 0 w 16"/>
                  <a:gd name="T3" fmla="*/ 5 h 30"/>
                  <a:gd name="T4" fmla="*/ 0 w 16"/>
                  <a:gd name="T5" fmla="*/ 24 h 30"/>
                  <a:gd name="T6" fmla="*/ 16 w 16"/>
                  <a:gd name="T7" fmla="*/ 33 h 30"/>
                  <a:gd name="T8" fmla="*/ 23 w 16"/>
                  <a:gd name="T9" fmla="*/ 20 h 30"/>
                  <a:gd name="T10" fmla="*/ 8 w 16"/>
                  <a:gd name="T11" fmla="*/ 0 h 30"/>
                  <a:gd name="T12" fmla="*/ 0 60000 65536"/>
                  <a:gd name="T13" fmla="*/ 0 60000 65536"/>
                  <a:gd name="T14" fmla="*/ 0 60000 65536"/>
                  <a:gd name="T15" fmla="*/ 0 60000 65536"/>
                  <a:gd name="T16" fmla="*/ 0 60000 65536"/>
                  <a:gd name="T17" fmla="*/ 0 60000 65536"/>
                  <a:gd name="T18" fmla="*/ 0 w 16"/>
                  <a:gd name="T19" fmla="*/ 0 h 30"/>
                  <a:gd name="T20" fmla="*/ 16 w 16"/>
                  <a:gd name="T21" fmla="*/ 30 h 30"/>
                </a:gdLst>
                <a:ahLst/>
                <a:cxnLst>
                  <a:cxn ang="T12">
                    <a:pos x="T0" y="T1"/>
                  </a:cxn>
                  <a:cxn ang="T13">
                    <a:pos x="T2" y="T3"/>
                  </a:cxn>
                  <a:cxn ang="T14">
                    <a:pos x="T4" y="T5"/>
                  </a:cxn>
                  <a:cxn ang="T15">
                    <a:pos x="T6" y="T7"/>
                  </a:cxn>
                  <a:cxn ang="T16">
                    <a:pos x="T8" y="T9"/>
                  </a:cxn>
                  <a:cxn ang="T17">
                    <a:pos x="T10" y="T11"/>
                  </a:cxn>
                </a:cxnLst>
                <a:rect l="T18" t="T19" r="T20" b="T21"/>
                <a:pathLst>
                  <a:path w="16" h="30">
                    <a:moveTo>
                      <a:pt x="5" y="0"/>
                    </a:moveTo>
                    <a:lnTo>
                      <a:pt x="0" y="5"/>
                    </a:lnTo>
                    <a:lnTo>
                      <a:pt x="0" y="21"/>
                    </a:lnTo>
                    <a:lnTo>
                      <a:pt x="11" y="30"/>
                    </a:lnTo>
                    <a:lnTo>
                      <a:pt x="16" y="17"/>
                    </a:lnTo>
                    <a:lnTo>
                      <a:pt x="5" y="0"/>
                    </a:lnTo>
                    <a:close/>
                  </a:path>
                </a:pathLst>
              </a:custGeom>
              <a:solidFill>
                <a:srgbClr val="FFFFFF"/>
              </a:solidFill>
              <a:ln w="1270" cap="rnd">
                <a:solidFill>
                  <a:srgbClr val="333333"/>
                </a:solidFill>
                <a:round/>
                <a:headEnd/>
                <a:tailEnd/>
              </a:ln>
            </p:spPr>
            <p:txBody>
              <a:bodyPr/>
              <a:lstStyle/>
              <a:p>
                <a:endParaRPr lang="de-DE"/>
              </a:p>
            </p:txBody>
          </p:sp>
          <p:sp>
            <p:nvSpPr>
              <p:cNvPr id="17469" name="Freeform 769"/>
              <p:cNvSpPr>
                <a:spLocks/>
              </p:cNvSpPr>
              <p:nvPr/>
            </p:nvSpPr>
            <p:spPr bwMode="auto">
              <a:xfrm>
                <a:off x="3118" y="936"/>
                <a:ext cx="411" cy="746"/>
              </a:xfrm>
              <a:custGeom>
                <a:avLst/>
                <a:gdLst>
                  <a:gd name="T0" fmla="*/ 466 w 376"/>
                  <a:gd name="T1" fmla="*/ 4 h 711"/>
                  <a:gd name="T2" fmla="*/ 432 w 376"/>
                  <a:gd name="T3" fmla="*/ 45 h 711"/>
                  <a:gd name="T4" fmla="*/ 416 w 376"/>
                  <a:gd name="T5" fmla="*/ 81 h 711"/>
                  <a:gd name="T6" fmla="*/ 394 w 376"/>
                  <a:gd name="T7" fmla="*/ 97 h 711"/>
                  <a:gd name="T8" fmla="*/ 398 w 376"/>
                  <a:gd name="T9" fmla="*/ 155 h 711"/>
                  <a:gd name="T10" fmla="*/ 368 w 376"/>
                  <a:gd name="T11" fmla="*/ 205 h 711"/>
                  <a:gd name="T12" fmla="*/ 384 w 376"/>
                  <a:gd name="T13" fmla="*/ 271 h 711"/>
                  <a:gd name="T14" fmla="*/ 435 w 376"/>
                  <a:gd name="T15" fmla="*/ 325 h 711"/>
                  <a:gd name="T16" fmla="*/ 461 w 376"/>
                  <a:gd name="T17" fmla="*/ 368 h 711"/>
                  <a:gd name="T18" fmla="*/ 432 w 376"/>
                  <a:gd name="T19" fmla="*/ 400 h 711"/>
                  <a:gd name="T20" fmla="*/ 403 w 376"/>
                  <a:gd name="T21" fmla="*/ 382 h 711"/>
                  <a:gd name="T22" fmla="*/ 379 w 376"/>
                  <a:gd name="T23" fmla="*/ 400 h 711"/>
                  <a:gd name="T24" fmla="*/ 303 w 376"/>
                  <a:gd name="T25" fmla="*/ 396 h 711"/>
                  <a:gd name="T26" fmla="*/ 322 w 376"/>
                  <a:gd name="T27" fmla="*/ 419 h 711"/>
                  <a:gd name="T28" fmla="*/ 373 w 376"/>
                  <a:gd name="T29" fmla="*/ 422 h 711"/>
                  <a:gd name="T30" fmla="*/ 425 w 376"/>
                  <a:gd name="T31" fmla="*/ 434 h 711"/>
                  <a:gd name="T32" fmla="*/ 388 w 376"/>
                  <a:gd name="T33" fmla="*/ 440 h 711"/>
                  <a:gd name="T34" fmla="*/ 388 w 376"/>
                  <a:gd name="T35" fmla="*/ 463 h 711"/>
                  <a:gd name="T36" fmla="*/ 349 w 376"/>
                  <a:gd name="T37" fmla="*/ 496 h 711"/>
                  <a:gd name="T38" fmla="*/ 328 w 376"/>
                  <a:gd name="T39" fmla="*/ 508 h 711"/>
                  <a:gd name="T40" fmla="*/ 322 w 376"/>
                  <a:gd name="T41" fmla="*/ 541 h 711"/>
                  <a:gd name="T42" fmla="*/ 313 w 376"/>
                  <a:gd name="T43" fmla="*/ 596 h 711"/>
                  <a:gd name="T44" fmla="*/ 293 w 376"/>
                  <a:gd name="T45" fmla="*/ 653 h 711"/>
                  <a:gd name="T46" fmla="*/ 279 w 376"/>
                  <a:gd name="T47" fmla="*/ 698 h 711"/>
                  <a:gd name="T48" fmla="*/ 253 w 376"/>
                  <a:gd name="T49" fmla="*/ 752 h 711"/>
                  <a:gd name="T50" fmla="*/ 181 w 376"/>
                  <a:gd name="T51" fmla="*/ 747 h 711"/>
                  <a:gd name="T52" fmla="*/ 156 w 376"/>
                  <a:gd name="T53" fmla="*/ 765 h 711"/>
                  <a:gd name="T54" fmla="*/ 152 w 376"/>
                  <a:gd name="T55" fmla="*/ 785 h 711"/>
                  <a:gd name="T56" fmla="*/ 121 w 376"/>
                  <a:gd name="T57" fmla="*/ 822 h 711"/>
                  <a:gd name="T58" fmla="*/ 86 w 376"/>
                  <a:gd name="T59" fmla="*/ 822 h 711"/>
                  <a:gd name="T60" fmla="*/ 50 w 376"/>
                  <a:gd name="T61" fmla="*/ 808 h 711"/>
                  <a:gd name="T62" fmla="*/ 66 w 376"/>
                  <a:gd name="T63" fmla="*/ 773 h 711"/>
                  <a:gd name="T64" fmla="*/ 36 w 376"/>
                  <a:gd name="T65" fmla="*/ 721 h 711"/>
                  <a:gd name="T66" fmla="*/ 50 w 376"/>
                  <a:gd name="T67" fmla="*/ 710 h 711"/>
                  <a:gd name="T68" fmla="*/ 60 w 376"/>
                  <a:gd name="T69" fmla="*/ 694 h 711"/>
                  <a:gd name="T70" fmla="*/ 60 w 376"/>
                  <a:gd name="T71" fmla="*/ 676 h 711"/>
                  <a:gd name="T72" fmla="*/ 30 w 376"/>
                  <a:gd name="T73" fmla="*/ 632 h 711"/>
                  <a:gd name="T74" fmla="*/ 21 w 376"/>
                  <a:gd name="T75" fmla="*/ 582 h 711"/>
                  <a:gd name="T76" fmla="*/ 14 w 376"/>
                  <a:gd name="T77" fmla="*/ 546 h 711"/>
                  <a:gd name="T78" fmla="*/ 4 w 376"/>
                  <a:gd name="T79" fmla="*/ 479 h 711"/>
                  <a:gd name="T80" fmla="*/ 0 w 376"/>
                  <a:gd name="T81" fmla="*/ 445 h 711"/>
                  <a:gd name="T82" fmla="*/ 26 w 376"/>
                  <a:gd name="T83" fmla="*/ 422 h 711"/>
                  <a:gd name="T84" fmla="*/ 40 w 376"/>
                  <a:gd name="T85" fmla="*/ 345 h 711"/>
                  <a:gd name="T86" fmla="*/ 66 w 376"/>
                  <a:gd name="T87" fmla="*/ 320 h 711"/>
                  <a:gd name="T88" fmla="*/ 95 w 376"/>
                  <a:gd name="T89" fmla="*/ 280 h 711"/>
                  <a:gd name="T90" fmla="*/ 80 w 376"/>
                  <a:gd name="T91" fmla="*/ 205 h 711"/>
                  <a:gd name="T92" fmla="*/ 106 w 376"/>
                  <a:gd name="T93" fmla="*/ 177 h 711"/>
                  <a:gd name="T94" fmla="*/ 101 w 376"/>
                  <a:gd name="T95" fmla="*/ 142 h 711"/>
                  <a:gd name="T96" fmla="*/ 86 w 376"/>
                  <a:gd name="T97" fmla="*/ 85 h 711"/>
                  <a:gd name="T98" fmla="*/ 111 w 376"/>
                  <a:gd name="T99" fmla="*/ 23 h 711"/>
                  <a:gd name="T100" fmla="*/ 491 w 376"/>
                  <a:gd name="T101" fmla="*/ 0 h 71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76"/>
                  <a:gd name="T154" fmla="*/ 0 h 711"/>
                  <a:gd name="T155" fmla="*/ 376 w 376"/>
                  <a:gd name="T156" fmla="*/ 711 h 711"/>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76" h="711">
                    <a:moveTo>
                      <a:pt x="376" y="0"/>
                    </a:moveTo>
                    <a:lnTo>
                      <a:pt x="357" y="4"/>
                    </a:lnTo>
                    <a:lnTo>
                      <a:pt x="349" y="12"/>
                    </a:lnTo>
                    <a:lnTo>
                      <a:pt x="330" y="39"/>
                    </a:lnTo>
                    <a:lnTo>
                      <a:pt x="315" y="50"/>
                    </a:lnTo>
                    <a:lnTo>
                      <a:pt x="319" y="70"/>
                    </a:lnTo>
                    <a:lnTo>
                      <a:pt x="309" y="76"/>
                    </a:lnTo>
                    <a:lnTo>
                      <a:pt x="301" y="84"/>
                    </a:lnTo>
                    <a:lnTo>
                      <a:pt x="309" y="115"/>
                    </a:lnTo>
                    <a:lnTo>
                      <a:pt x="305" y="134"/>
                    </a:lnTo>
                    <a:lnTo>
                      <a:pt x="285" y="146"/>
                    </a:lnTo>
                    <a:lnTo>
                      <a:pt x="282" y="177"/>
                    </a:lnTo>
                    <a:lnTo>
                      <a:pt x="285" y="215"/>
                    </a:lnTo>
                    <a:lnTo>
                      <a:pt x="294" y="234"/>
                    </a:lnTo>
                    <a:lnTo>
                      <a:pt x="322" y="258"/>
                    </a:lnTo>
                    <a:lnTo>
                      <a:pt x="333" y="281"/>
                    </a:lnTo>
                    <a:lnTo>
                      <a:pt x="346" y="304"/>
                    </a:lnTo>
                    <a:lnTo>
                      <a:pt x="353" y="319"/>
                    </a:lnTo>
                    <a:lnTo>
                      <a:pt x="346" y="335"/>
                    </a:lnTo>
                    <a:lnTo>
                      <a:pt x="330" y="346"/>
                    </a:lnTo>
                    <a:lnTo>
                      <a:pt x="319" y="342"/>
                    </a:lnTo>
                    <a:lnTo>
                      <a:pt x="309" y="331"/>
                    </a:lnTo>
                    <a:lnTo>
                      <a:pt x="294" y="335"/>
                    </a:lnTo>
                    <a:lnTo>
                      <a:pt x="290" y="346"/>
                    </a:lnTo>
                    <a:lnTo>
                      <a:pt x="267" y="346"/>
                    </a:lnTo>
                    <a:lnTo>
                      <a:pt x="231" y="342"/>
                    </a:lnTo>
                    <a:lnTo>
                      <a:pt x="224" y="350"/>
                    </a:lnTo>
                    <a:lnTo>
                      <a:pt x="247" y="362"/>
                    </a:lnTo>
                    <a:lnTo>
                      <a:pt x="278" y="350"/>
                    </a:lnTo>
                    <a:lnTo>
                      <a:pt x="285" y="365"/>
                    </a:lnTo>
                    <a:lnTo>
                      <a:pt x="309" y="369"/>
                    </a:lnTo>
                    <a:lnTo>
                      <a:pt x="326" y="376"/>
                    </a:lnTo>
                    <a:lnTo>
                      <a:pt x="319" y="385"/>
                    </a:lnTo>
                    <a:lnTo>
                      <a:pt x="297" y="380"/>
                    </a:lnTo>
                    <a:lnTo>
                      <a:pt x="294" y="389"/>
                    </a:lnTo>
                    <a:lnTo>
                      <a:pt x="297" y="400"/>
                    </a:lnTo>
                    <a:lnTo>
                      <a:pt x="285" y="416"/>
                    </a:lnTo>
                    <a:lnTo>
                      <a:pt x="267" y="430"/>
                    </a:lnTo>
                    <a:lnTo>
                      <a:pt x="258" y="435"/>
                    </a:lnTo>
                    <a:lnTo>
                      <a:pt x="251" y="439"/>
                    </a:lnTo>
                    <a:lnTo>
                      <a:pt x="255" y="457"/>
                    </a:lnTo>
                    <a:lnTo>
                      <a:pt x="247" y="469"/>
                    </a:lnTo>
                    <a:lnTo>
                      <a:pt x="235" y="493"/>
                    </a:lnTo>
                    <a:lnTo>
                      <a:pt x="240" y="516"/>
                    </a:lnTo>
                    <a:lnTo>
                      <a:pt x="231" y="550"/>
                    </a:lnTo>
                    <a:lnTo>
                      <a:pt x="224" y="565"/>
                    </a:lnTo>
                    <a:lnTo>
                      <a:pt x="224" y="588"/>
                    </a:lnTo>
                    <a:lnTo>
                      <a:pt x="213" y="604"/>
                    </a:lnTo>
                    <a:lnTo>
                      <a:pt x="197" y="631"/>
                    </a:lnTo>
                    <a:lnTo>
                      <a:pt x="193" y="651"/>
                    </a:lnTo>
                    <a:lnTo>
                      <a:pt x="166" y="647"/>
                    </a:lnTo>
                    <a:lnTo>
                      <a:pt x="139" y="647"/>
                    </a:lnTo>
                    <a:lnTo>
                      <a:pt x="135" y="658"/>
                    </a:lnTo>
                    <a:lnTo>
                      <a:pt x="120" y="662"/>
                    </a:lnTo>
                    <a:lnTo>
                      <a:pt x="111" y="666"/>
                    </a:lnTo>
                    <a:lnTo>
                      <a:pt x="116" y="680"/>
                    </a:lnTo>
                    <a:lnTo>
                      <a:pt x="111" y="700"/>
                    </a:lnTo>
                    <a:lnTo>
                      <a:pt x="93" y="711"/>
                    </a:lnTo>
                    <a:lnTo>
                      <a:pt x="81" y="700"/>
                    </a:lnTo>
                    <a:lnTo>
                      <a:pt x="66" y="711"/>
                    </a:lnTo>
                    <a:lnTo>
                      <a:pt x="46" y="711"/>
                    </a:lnTo>
                    <a:lnTo>
                      <a:pt x="38" y="700"/>
                    </a:lnTo>
                    <a:lnTo>
                      <a:pt x="46" y="691"/>
                    </a:lnTo>
                    <a:lnTo>
                      <a:pt x="50" y="669"/>
                    </a:lnTo>
                    <a:lnTo>
                      <a:pt x="34" y="639"/>
                    </a:lnTo>
                    <a:lnTo>
                      <a:pt x="27" y="624"/>
                    </a:lnTo>
                    <a:lnTo>
                      <a:pt x="31" y="615"/>
                    </a:lnTo>
                    <a:lnTo>
                      <a:pt x="38" y="615"/>
                    </a:lnTo>
                    <a:lnTo>
                      <a:pt x="43" y="608"/>
                    </a:lnTo>
                    <a:lnTo>
                      <a:pt x="46" y="600"/>
                    </a:lnTo>
                    <a:lnTo>
                      <a:pt x="50" y="592"/>
                    </a:lnTo>
                    <a:lnTo>
                      <a:pt x="46" y="585"/>
                    </a:lnTo>
                    <a:lnTo>
                      <a:pt x="38" y="570"/>
                    </a:lnTo>
                    <a:lnTo>
                      <a:pt x="23" y="547"/>
                    </a:lnTo>
                    <a:lnTo>
                      <a:pt x="27" y="523"/>
                    </a:lnTo>
                    <a:lnTo>
                      <a:pt x="16" y="504"/>
                    </a:lnTo>
                    <a:lnTo>
                      <a:pt x="4" y="493"/>
                    </a:lnTo>
                    <a:lnTo>
                      <a:pt x="11" y="473"/>
                    </a:lnTo>
                    <a:lnTo>
                      <a:pt x="20" y="435"/>
                    </a:lnTo>
                    <a:lnTo>
                      <a:pt x="4" y="416"/>
                    </a:lnTo>
                    <a:lnTo>
                      <a:pt x="0" y="396"/>
                    </a:lnTo>
                    <a:lnTo>
                      <a:pt x="0" y="385"/>
                    </a:lnTo>
                    <a:lnTo>
                      <a:pt x="7" y="362"/>
                    </a:lnTo>
                    <a:lnTo>
                      <a:pt x="20" y="365"/>
                    </a:lnTo>
                    <a:lnTo>
                      <a:pt x="31" y="335"/>
                    </a:lnTo>
                    <a:lnTo>
                      <a:pt x="31" y="299"/>
                    </a:lnTo>
                    <a:lnTo>
                      <a:pt x="34" y="288"/>
                    </a:lnTo>
                    <a:lnTo>
                      <a:pt x="50" y="277"/>
                    </a:lnTo>
                    <a:lnTo>
                      <a:pt x="73" y="261"/>
                    </a:lnTo>
                    <a:lnTo>
                      <a:pt x="73" y="242"/>
                    </a:lnTo>
                    <a:lnTo>
                      <a:pt x="70" y="184"/>
                    </a:lnTo>
                    <a:lnTo>
                      <a:pt x="61" y="177"/>
                    </a:lnTo>
                    <a:lnTo>
                      <a:pt x="61" y="161"/>
                    </a:lnTo>
                    <a:lnTo>
                      <a:pt x="81" y="153"/>
                    </a:lnTo>
                    <a:lnTo>
                      <a:pt x="88" y="146"/>
                    </a:lnTo>
                    <a:lnTo>
                      <a:pt x="77" y="123"/>
                    </a:lnTo>
                    <a:lnTo>
                      <a:pt x="61" y="100"/>
                    </a:lnTo>
                    <a:lnTo>
                      <a:pt x="66" y="73"/>
                    </a:lnTo>
                    <a:lnTo>
                      <a:pt x="70" y="54"/>
                    </a:lnTo>
                    <a:lnTo>
                      <a:pt x="85" y="20"/>
                    </a:lnTo>
                    <a:lnTo>
                      <a:pt x="85" y="4"/>
                    </a:lnTo>
                    <a:lnTo>
                      <a:pt x="376" y="0"/>
                    </a:lnTo>
                    <a:close/>
                  </a:path>
                </a:pathLst>
              </a:custGeom>
              <a:solidFill>
                <a:srgbClr val="FFFFFF"/>
              </a:solidFill>
              <a:ln w="1270" cap="rnd">
                <a:solidFill>
                  <a:srgbClr val="333333"/>
                </a:solidFill>
                <a:round/>
                <a:headEnd/>
                <a:tailEnd/>
              </a:ln>
            </p:spPr>
            <p:txBody>
              <a:bodyPr/>
              <a:lstStyle/>
              <a:p>
                <a:endParaRPr lang="de-DE"/>
              </a:p>
            </p:txBody>
          </p:sp>
        </p:grpSp>
        <p:sp>
          <p:nvSpPr>
            <p:cNvPr id="17467" name="Freeform 770"/>
            <p:cNvSpPr>
              <a:spLocks/>
            </p:cNvSpPr>
            <p:nvPr/>
          </p:nvSpPr>
          <p:spPr bwMode="auto">
            <a:xfrm>
              <a:off x="1221" y="799"/>
              <a:ext cx="280" cy="347"/>
            </a:xfrm>
            <a:custGeom>
              <a:avLst/>
              <a:gdLst>
                <a:gd name="T0" fmla="*/ 123 w 372"/>
                <a:gd name="T1" fmla="*/ 186 h 434"/>
                <a:gd name="T2" fmla="*/ 130 w 372"/>
                <a:gd name="T3" fmla="*/ 178 h 434"/>
                <a:gd name="T4" fmla="*/ 134 w 372"/>
                <a:gd name="T5" fmla="*/ 167 h 434"/>
                <a:gd name="T6" fmla="*/ 134 w 372"/>
                <a:gd name="T7" fmla="*/ 147 h 434"/>
                <a:gd name="T8" fmla="*/ 150 w 372"/>
                <a:gd name="T9" fmla="*/ 138 h 434"/>
                <a:gd name="T10" fmla="*/ 150 w 372"/>
                <a:gd name="T11" fmla="*/ 111 h 434"/>
                <a:gd name="T12" fmla="*/ 149 w 372"/>
                <a:gd name="T13" fmla="*/ 96 h 434"/>
                <a:gd name="T14" fmla="*/ 148 w 372"/>
                <a:gd name="T15" fmla="*/ 82 h 434"/>
                <a:gd name="T16" fmla="*/ 159 w 372"/>
                <a:gd name="T17" fmla="*/ 77 h 434"/>
                <a:gd name="T18" fmla="*/ 149 w 372"/>
                <a:gd name="T19" fmla="*/ 53 h 434"/>
                <a:gd name="T20" fmla="*/ 149 w 372"/>
                <a:gd name="T21" fmla="*/ 36 h 434"/>
                <a:gd name="T22" fmla="*/ 155 w 372"/>
                <a:gd name="T23" fmla="*/ 11 h 434"/>
                <a:gd name="T24" fmla="*/ 70 w 372"/>
                <a:gd name="T25" fmla="*/ 3 h 434"/>
                <a:gd name="T26" fmla="*/ 59 w 372"/>
                <a:gd name="T27" fmla="*/ 0 h 434"/>
                <a:gd name="T28" fmla="*/ 53 w 372"/>
                <a:gd name="T29" fmla="*/ 13 h 434"/>
                <a:gd name="T30" fmla="*/ 44 w 372"/>
                <a:gd name="T31" fmla="*/ 13 h 434"/>
                <a:gd name="T32" fmla="*/ 39 w 372"/>
                <a:gd name="T33" fmla="*/ 22 h 434"/>
                <a:gd name="T34" fmla="*/ 25 w 372"/>
                <a:gd name="T35" fmla="*/ 21 h 434"/>
                <a:gd name="T36" fmla="*/ 20 w 372"/>
                <a:gd name="T37" fmla="*/ 30 h 434"/>
                <a:gd name="T38" fmla="*/ 17 w 372"/>
                <a:gd name="T39" fmla="*/ 51 h 434"/>
                <a:gd name="T40" fmla="*/ 13 w 372"/>
                <a:gd name="T41" fmla="*/ 82 h 434"/>
                <a:gd name="T42" fmla="*/ 9 w 372"/>
                <a:gd name="T43" fmla="*/ 105 h 434"/>
                <a:gd name="T44" fmla="*/ 20 w 372"/>
                <a:gd name="T45" fmla="*/ 106 h 434"/>
                <a:gd name="T46" fmla="*/ 26 w 372"/>
                <a:gd name="T47" fmla="*/ 114 h 434"/>
                <a:gd name="T48" fmla="*/ 17 w 372"/>
                <a:gd name="T49" fmla="*/ 130 h 434"/>
                <a:gd name="T50" fmla="*/ 8 w 372"/>
                <a:gd name="T51" fmla="*/ 134 h 434"/>
                <a:gd name="T52" fmla="*/ 9 w 372"/>
                <a:gd name="T53" fmla="*/ 148 h 434"/>
                <a:gd name="T54" fmla="*/ 20 w 372"/>
                <a:gd name="T55" fmla="*/ 151 h 434"/>
                <a:gd name="T56" fmla="*/ 15 w 372"/>
                <a:gd name="T57" fmla="*/ 158 h 434"/>
                <a:gd name="T58" fmla="*/ 8 w 372"/>
                <a:gd name="T59" fmla="*/ 167 h 434"/>
                <a:gd name="T60" fmla="*/ 5 w 372"/>
                <a:gd name="T61" fmla="*/ 173 h 434"/>
                <a:gd name="T62" fmla="*/ 0 w 372"/>
                <a:gd name="T63" fmla="*/ 180 h 434"/>
                <a:gd name="T64" fmla="*/ 15 w 372"/>
                <a:gd name="T65" fmla="*/ 199 h 434"/>
                <a:gd name="T66" fmla="*/ 27 w 372"/>
                <a:gd name="T67" fmla="*/ 215 h 434"/>
                <a:gd name="T68" fmla="*/ 49 w 372"/>
                <a:gd name="T69" fmla="*/ 221 h 434"/>
                <a:gd name="T70" fmla="*/ 78 w 372"/>
                <a:gd name="T71" fmla="*/ 197 h 434"/>
                <a:gd name="T72" fmla="*/ 93 w 372"/>
                <a:gd name="T73" fmla="*/ 174 h 434"/>
                <a:gd name="T74" fmla="*/ 104 w 372"/>
                <a:gd name="T75" fmla="*/ 176 h 434"/>
                <a:gd name="T76" fmla="*/ 107 w 372"/>
                <a:gd name="T77" fmla="*/ 158 h 434"/>
                <a:gd name="T78" fmla="*/ 111 w 372"/>
                <a:gd name="T79" fmla="*/ 160 h 434"/>
                <a:gd name="T80" fmla="*/ 113 w 372"/>
                <a:gd name="T81" fmla="*/ 167 h 434"/>
                <a:gd name="T82" fmla="*/ 117 w 372"/>
                <a:gd name="T83" fmla="*/ 187 h 434"/>
                <a:gd name="T84" fmla="*/ 121 w 372"/>
                <a:gd name="T85" fmla="*/ 187 h 43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72"/>
                <a:gd name="T130" fmla="*/ 0 h 434"/>
                <a:gd name="T131" fmla="*/ 372 w 372"/>
                <a:gd name="T132" fmla="*/ 434 h 43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72" h="434">
                  <a:moveTo>
                    <a:pt x="284" y="367"/>
                  </a:moveTo>
                  <a:lnTo>
                    <a:pt x="287" y="365"/>
                  </a:lnTo>
                  <a:lnTo>
                    <a:pt x="298" y="361"/>
                  </a:lnTo>
                  <a:lnTo>
                    <a:pt x="306" y="349"/>
                  </a:lnTo>
                  <a:lnTo>
                    <a:pt x="311" y="334"/>
                  </a:lnTo>
                  <a:lnTo>
                    <a:pt x="314" y="326"/>
                  </a:lnTo>
                  <a:lnTo>
                    <a:pt x="311" y="303"/>
                  </a:lnTo>
                  <a:lnTo>
                    <a:pt x="314" y="288"/>
                  </a:lnTo>
                  <a:lnTo>
                    <a:pt x="325" y="281"/>
                  </a:lnTo>
                  <a:lnTo>
                    <a:pt x="352" y="269"/>
                  </a:lnTo>
                  <a:lnTo>
                    <a:pt x="356" y="257"/>
                  </a:lnTo>
                  <a:lnTo>
                    <a:pt x="352" y="218"/>
                  </a:lnTo>
                  <a:lnTo>
                    <a:pt x="349" y="211"/>
                  </a:lnTo>
                  <a:lnTo>
                    <a:pt x="349" y="188"/>
                  </a:lnTo>
                  <a:lnTo>
                    <a:pt x="341" y="180"/>
                  </a:lnTo>
                  <a:lnTo>
                    <a:pt x="345" y="161"/>
                  </a:lnTo>
                  <a:lnTo>
                    <a:pt x="352" y="161"/>
                  </a:lnTo>
                  <a:lnTo>
                    <a:pt x="372" y="150"/>
                  </a:lnTo>
                  <a:lnTo>
                    <a:pt x="356" y="114"/>
                  </a:lnTo>
                  <a:lnTo>
                    <a:pt x="349" y="103"/>
                  </a:lnTo>
                  <a:lnTo>
                    <a:pt x="349" y="100"/>
                  </a:lnTo>
                  <a:lnTo>
                    <a:pt x="349" y="70"/>
                  </a:lnTo>
                  <a:lnTo>
                    <a:pt x="361" y="47"/>
                  </a:lnTo>
                  <a:lnTo>
                    <a:pt x="364" y="23"/>
                  </a:lnTo>
                  <a:lnTo>
                    <a:pt x="365" y="11"/>
                  </a:lnTo>
                  <a:lnTo>
                    <a:pt x="164" y="6"/>
                  </a:lnTo>
                  <a:lnTo>
                    <a:pt x="155" y="9"/>
                  </a:lnTo>
                  <a:lnTo>
                    <a:pt x="137" y="0"/>
                  </a:lnTo>
                  <a:lnTo>
                    <a:pt x="119" y="14"/>
                  </a:lnTo>
                  <a:lnTo>
                    <a:pt x="123" y="25"/>
                  </a:lnTo>
                  <a:lnTo>
                    <a:pt x="121" y="33"/>
                  </a:lnTo>
                  <a:lnTo>
                    <a:pt x="103" y="25"/>
                  </a:lnTo>
                  <a:lnTo>
                    <a:pt x="98" y="35"/>
                  </a:lnTo>
                  <a:lnTo>
                    <a:pt x="92" y="43"/>
                  </a:lnTo>
                  <a:lnTo>
                    <a:pt x="70" y="39"/>
                  </a:lnTo>
                  <a:lnTo>
                    <a:pt x="59" y="41"/>
                  </a:lnTo>
                  <a:lnTo>
                    <a:pt x="56" y="56"/>
                  </a:lnTo>
                  <a:lnTo>
                    <a:pt x="48" y="60"/>
                  </a:lnTo>
                  <a:lnTo>
                    <a:pt x="37" y="78"/>
                  </a:lnTo>
                  <a:lnTo>
                    <a:pt x="39" y="100"/>
                  </a:lnTo>
                  <a:lnTo>
                    <a:pt x="35" y="130"/>
                  </a:lnTo>
                  <a:lnTo>
                    <a:pt x="29" y="161"/>
                  </a:lnTo>
                  <a:lnTo>
                    <a:pt x="25" y="190"/>
                  </a:lnTo>
                  <a:lnTo>
                    <a:pt x="21" y="205"/>
                  </a:lnTo>
                  <a:lnTo>
                    <a:pt x="31" y="218"/>
                  </a:lnTo>
                  <a:lnTo>
                    <a:pt x="48" y="207"/>
                  </a:lnTo>
                  <a:lnTo>
                    <a:pt x="60" y="213"/>
                  </a:lnTo>
                  <a:lnTo>
                    <a:pt x="60" y="224"/>
                  </a:lnTo>
                  <a:lnTo>
                    <a:pt x="43" y="234"/>
                  </a:lnTo>
                  <a:lnTo>
                    <a:pt x="41" y="254"/>
                  </a:lnTo>
                  <a:lnTo>
                    <a:pt x="37" y="263"/>
                  </a:lnTo>
                  <a:lnTo>
                    <a:pt x="20" y="261"/>
                  </a:lnTo>
                  <a:lnTo>
                    <a:pt x="14" y="284"/>
                  </a:lnTo>
                  <a:lnTo>
                    <a:pt x="21" y="290"/>
                  </a:lnTo>
                  <a:lnTo>
                    <a:pt x="37" y="286"/>
                  </a:lnTo>
                  <a:lnTo>
                    <a:pt x="45" y="296"/>
                  </a:lnTo>
                  <a:lnTo>
                    <a:pt x="46" y="301"/>
                  </a:lnTo>
                  <a:lnTo>
                    <a:pt x="34" y="310"/>
                  </a:lnTo>
                  <a:lnTo>
                    <a:pt x="35" y="323"/>
                  </a:lnTo>
                  <a:lnTo>
                    <a:pt x="20" y="326"/>
                  </a:lnTo>
                  <a:lnTo>
                    <a:pt x="10" y="319"/>
                  </a:lnTo>
                  <a:lnTo>
                    <a:pt x="12" y="338"/>
                  </a:lnTo>
                  <a:lnTo>
                    <a:pt x="10" y="351"/>
                  </a:lnTo>
                  <a:lnTo>
                    <a:pt x="0" y="351"/>
                  </a:lnTo>
                  <a:lnTo>
                    <a:pt x="23" y="375"/>
                  </a:lnTo>
                  <a:lnTo>
                    <a:pt x="35" y="389"/>
                  </a:lnTo>
                  <a:lnTo>
                    <a:pt x="41" y="407"/>
                  </a:lnTo>
                  <a:lnTo>
                    <a:pt x="64" y="421"/>
                  </a:lnTo>
                  <a:lnTo>
                    <a:pt x="89" y="434"/>
                  </a:lnTo>
                  <a:lnTo>
                    <a:pt x="114" y="434"/>
                  </a:lnTo>
                  <a:lnTo>
                    <a:pt x="148" y="411"/>
                  </a:lnTo>
                  <a:lnTo>
                    <a:pt x="183" y="386"/>
                  </a:lnTo>
                  <a:lnTo>
                    <a:pt x="214" y="344"/>
                  </a:lnTo>
                  <a:lnTo>
                    <a:pt x="219" y="340"/>
                  </a:lnTo>
                  <a:lnTo>
                    <a:pt x="227" y="353"/>
                  </a:lnTo>
                  <a:lnTo>
                    <a:pt x="243" y="344"/>
                  </a:lnTo>
                  <a:lnTo>
                    <a:pt x="248" y="328"/>
                  </a:lnTo>
                  <a:lnTo>
                    <a:pt x="250" y="310"/>
                  </a:lnTo>
                  <a:lnTo>
                    <a:pt x="266" y="286"/>
                  </a:lnTo>
                  <a:lnTo>
                    <a:pt x="260" y="313"/>
                  </a:lnTo>
                  <a:lnTo>
                    <a:pt x="268" y="317"/>
                  </a:lnTo>
                  <a:lnTo>
                    <a:pt x="264" y="328"/>
                  </a:lnTo>
                  <a:lnTo>
                    <a:pt x="268" y="349"/>
                  </a:lnTo>
                  <a:lnTo>
                    <a:pt x="275" y="367"/>
                  </a:lnTo>
                  <a:lnTo>
                    <a:pt x="285" y="361"/>
                  </a:lnTo>
                  <a:lnTo>
                    <a:pt x="284" y="367"/>
                  </a:lnTo>
                  <a:close/>
                </a:path>
              </a:pathLst>
            </a:custGeom>
            <a:solidFill>
              <a:srgbClr val="C0C0C0">
                <a:alpha val="14117"/>
              </a:srgbClr>
            </a:solidFill>
            <a:ln w="1270" cap="rnd">
              <a:solidFill>
                <a:srgbClr val="333333"/>
              </a:solidFill>
              <a:round/>
              <a:headEnd/>
              <a:tailEnd/>
            </a:ln>
          </p:spPr>
          <p:txBody>
            <a:bodyPr/>
            <a:lstStyle/>
            <a:p>
              <a:endParaRPr lang="de-DE"/>
            </a:p>
          </p:txBody>
        </p:sp>
      </p:grpSp>
      <p:grpSp>
        <p:nvGrpSpPr>
          <p:cNvPr id="13" name="Group 3587"/>
          <p:cNvGrpSpPr>
            <a:grpSpLocks/>
          </p:cNvGrpSpPr>
          <p:nvPr/>
        </p:nvGrpSpPr>
        <p:grpSpPr bwMode="auto">
          <a:xfrm>
            <a:off x="5297488" y="4173538"/>
            <a:ext cx="5257800" cy="693737"/>
            <a:chOff x="1156" y="2478"/>
            <a:chExt cx="3312" cy="437"/>
          </a:xfrm>
        </p:grpSpPr>
        <p:sp>
          <p:nvSpPr>
            <p:cNvPr id="17416" name="Rectangle 772"/>
            <p:cNvSpPr>
              <a:spLocks noChangeArrowheads="1"/>
            </p:cNvSpPr>
            <p:nvPr/>
          </p:nvSpPr>
          <p:spPr bwMode="auto">
            <a:xfrm>
              <a:off x="1156" y="2513"/>
              <a:ext cx="94" cy="86"/>
            </a:xfrm>
            <a:prstGeom prst="rect">
              <a:avLst/>
            </a:prstGeom>
            <a:solidFill>
              <a:srgbClr val="666699"/>
            </a:solidFill>
            <a:ln w="3175" cap="rnd">
              <a:solidFill>
                <a:srgbClr val="808080"/>
              </a:solidFill>
              <a:miter lim="800000"/>
              <a:headEnd/>
              <a:tailEnd/>
            </a:ln>
          </p:spPr>
          <p:txBody>
            <a:bodyPr/>
            <a:lstStyle/>
            <a:p>
              <a:endParaRPr lang="de-DE"/>
            </a:p>
          </p:txBody>
        </p:sp>
        <p:sp>
          <p:nvSpPr>
            <p:cNvPr id="17417" name="Rectangle 773"/>
            <p:cNvSpPr>
              <a:spLocks noChangeArrowheads="1"/>
            </p:cNvSpPr>
            <p:nvPr/>
          </p:nvSpPr>
          <p:spPr bwMode="auto">
            <a:xfrm>
              <a:off x="1156" y="2645"/>
              <a:ext cx="94" cy="85"/>
            </a:xfrm>
            <a:prstGeom prst="rect">
              <a:avLst/>
            </a:prstGeom>
            <a:solidFill>
              <a:srgbClr val="CC99FF">
                <a:alpha val="56862"/>
              </a:srgbClr>
            </a:solidFill>
            <a:ln w="3175" cap="rnd">
              <a:solidFill>
                <a:srgbClr val="969696"/>
              </a:solidFill>
              <a:miter lim="800000"/>
              <a:headEnd/>
              <a:tailEnd/>
            </a:ln>
          </p:spPr>
          <p:txBody>
            <a:bodyPr/>
            <a:lstStyle/>
            <a:p>
              <a:endParaRPr lang="de-DE"/>
            </a:p>
          </p:txBody>
        </p:sp>
        <p:sp>
          <p:nvSpPr>
            <p:cNvPr id="17418" name="Rectangle 774"/>
            <p:cNvSpPr>
              <a:spLocks noChangeArrowheads="1"/>
            </p:cNvSpPr>
            <p:nvPr/>
          </p:nvSpPr>
          <p:spPr bwMode="auto">
            <a:xfrm>
              <a:off x="1156" y="2778"/>
              <a:ext cx="94" cy="86"/>
            </a:xfrm>
            <a:prstGeom prst="rect">
              <a:avLst/>
            </a:prstGeom>
            <a:solidFill>
              <a:srgbClr val="993366">
                <a:alpha val="96861"/>
              </a:srgbClr>
            </a:solidFill>
            <a:ln w="3175" cap="rnd">
              <a:solidFill>
                <a:srgbClr val="969696"/>
              </a:solidFill>
              <a:miter lim="800000"/>
              <a:headEnd/>
              <a:tailEnd/>
            </a:ln>
          </p:spPr>
          <p:txBody>
            <a:bodyPr/>
            <a:lstStyle/>
            <a:p>
              <a:endParaRPr lang="de-DE"/>
            </a:p>
          </p:txBody>
        </p:sp>
        <p:sp>
          <p:nvSpPr>
            <p:cNvPr id="17419" name="Text Box 775"/>
            <p:cNvSpPr txBox="1">
              <a:spLocks noChangeArrowheads="1"/>
            </p:cNvSpPr>
            <p:nvPr/>
          </p:nvSpPr>
          <p:spPr bwMode="auto">
            <a:xfrm>
              <a:off x="1250" y="2478"/>
              <a:ext cx="1584" cy="17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1400">
                  <a:solidFill>
                    <a:schemeClr val="tx1"/>
                  </a:solidFill>
                  <a:latin typeface="Arial" pitchFamily="34" charset="0"/>
                  <a:cs typeface="Arial" pitchFamily="34" charset="0"/>
                </a:defRPr>
              </a:lvl1pPr>
              <a:lvl2pPr marL="37931725" indent="-37474525" eaLnBrk="0" hangingPunct="0">
                <a:defRPr sz="1400">
                  <a:solidFill>
                    <a:schemeClr val="tx1"/>
                  </a:solidFill>
                  <a:latin typeface="Arial" pitchFamily="34" charset="0"/>
                  <a:cs typeface="Arial" pitchFamily="34" charset="0"/>
                </a:defRPr>
              </a:lvl2pPr>
              <a:lvl3pPr eaLnBrk="0" hangingPunct="0">
                <a:defRPr sz="1400">
                  <a:solidFill>
                    <a:schemeClr val="tx1"/>
                  </a:solidFill>
                  <a:latin typeface="Arial" pitchFamily="34" charset="0"/>
                  <a:cs typeface="Arial" pitchFamily="34" charset="0"/>
                </a:defRPr>
              </a:lvl3pPr>
              <a:lvl4pPr eaLnBrk="0" hangingPunct="0">
                <a:defRPr sz="1400">
                  <a:solidFill>
                    <a:schemeClr val="tx1"/>
                  </a:solidFill>
                  <a:latin typeface="Arial" pitchFamily="34" charset="0"/>
                  <a:cs typeface="Arial" pitchFamily="34" charset="0"/>
                </a:defRPr>
              </a:lvl4pPr>
              <a:lvl5pPr eaLnBrk="0" hangingPunct="0">
                <a:defRPr sz="1400">
                  <a:solidFill>
                    <a:schemeClr val="tx1"/>
                  </a:solidFill>
                  <a:latin typeface="Arial" pitchFamily="34" charset="0"/>
                  <a:cs typeface="Arial" pitchFamily="34" charset="0"/>
                </a:defRPr>
              </a:lvl5pPr>
              <a:lvl6pPr marL="457200" eaLnBrk="0" fontAlgn="base" hangingPunct="0">
                <a:spcBef>
                  <a:spcPct val="0"/>
                </a:spcBef>
                <a:spcAft>
                  <a:spcPct val="0"/>
                </a:spcAft>
                <a:defRPr sz="1400">
                  <a:solidFill>
                    <a:schemeClr val="tx1"/>
                  </a:solidFill>
                  <a:latin typeface="Arial" pitchFamily="34" charset="0"/>
                  <a:cs typeface="Arial" pitchFamily="34" charset="0"/>
                </a:defRPr>
              </a:lvl6pPr>
              <a:lvl7pPr marL="914400" eaLnBrk="0" fontAlgn="base" hangingPunct="0">
                <a:spcBef>
                  <a:spcPct val="0"/>
                </a:spcBef>
                <a:spcAft>
                  <a:spcPct val="0"/>
                </a:spcAft>
                <a:defRPr sz="1400">
                  <a:solidFill>
                    <a:schemeClr val="tx1"/>
                  </a:solidFill>
                  <a:latin typeface="Arial" pitchFamily="34" charset="0"/>
                  <a:cs typeface="Arial" pitchFamily="34" charset="0"/>
                </a:defRPr>
              </a:lvl7pPr>
              <a:lvl8pPr marL="1371600" eaLnBrk="0" fontAlgn="base" hangingPunct="0">
                <a:spcBef>
                  <a:spcPct val="0"/>
                </a:spcBef>
                <a:spcAft>
                  <a:spcPct val="0"/>
                </a:spcAft>
                <a:defRPr sz="1400">
                  <a:solidFill>
                    <a:schemeClr val="tx1"/>
                  </a:solidFill>
                  <a:latin typeface="Arial" pitchFamily="34" charset="0"/>
                  <a:cs typeface="Arial" pitchFamily="34" charset="0"/>
                </a:defRPr>
              </a:lvl8pPr>
              <a:lvl9pPr marL="1828800" eaLnBrk="0" fontAlgn="base" hangingPunct="0">
                <a:spcBef>
                  <a:spcPct val="0"/>
                </a:spcBef>
                <a:spcAft>
                  <a:spcPct val="0"/>
                </a:spcAft>
                <a:defRPr sz="1400">
                  <a:solidFill>
                    <a:schemeClr val="tx1"/>
                  </a:solidFill>
                  <a:latin typeface="Arial" pitchFamily="34" charset="0"/>
                  <a:cs typeface="Arial" pitchFamily="34" charset="0"/>
                </a:defRPr>
              </a:lvl9pPr>
            </a:lstStyle>
            <a:p>
              <a:pPr eaLnBrk="1" hangingPunct="1">
                <a:spcBef>
                  <a:spcPct val="50000"/>
                </a:spcBef>
              </a:pPr>
              <a:r>
                <a:rPr lang="it-IT" sz="1200">
                  <a:latin typeface="Calibri" pitchFamily="34" charset="0"/>
                </a:rPr>
                <a:t>Alignment with ENTSOG proposal</a:t>
              </a:r>
            </a:p>
          </p:txBody>
        </p:sp>
        <p:sp>
          <p:nvSpPr>
            <p:cNvPr id="17420" name="Text Box 776"/>
            <p:cNvSpPr txBox="1">
              <a:spLocks noChangeArrowheads="1"/>
            </p:cNvSpPr>
            <p:nvPr/>
          </p:nvSpPr>
          <p:spPr bwMode="auto">
            <a:xfrm>
              <a:off x="1250" y="2612"/>
              <a:ext cx="1211" cy="17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1400">
                  <a:solidFill>
                    <a:schemeClr val="tx1"/>
                  </a:solidFill>
                  <a:latin typeface="Arial" pitchFamily="34" charset="0"/>
                  <a:cs typeface="Arial" pitchFamily="34" charset="0"/>
                </a:defRPr>
              </a:lvl1pPr>
              <a:lvl2pPr marL="37931725" indent="-37474525" eaLnBrk="0" hangingPunct="0">
                <a:defRPr sz="1400">
                  <a:solidFill>
                    <a:schemeClr val="tx1"/>
                  </a:solidFill>
                  <a:latin typeface="Arial" pitchFamily="34" charset="0"/>
                  <a:cs typeface="Arial" pitchFamily="34" charset="0"/>
                </a:defRPr>
              </a:lvl2pPr>
              <a:lvl3pPr eaLnBrk="0" hangingPunct="0">
                <a:defRPr sz="1400">
                  <a:solidFill>
                    <a:schemeClr val="tx1"/>
                  </a:solidFill>
                  <a:latin typeface="Arial" pitchFamily="34" charset="0"/>
                  <a:cs typeface="Arial" pitchFamily="34" charset="0"/>
                </a:defRPr>
              </a:lvl3pPr>
              <a:lvl4pPr eaLnBrk="0" hangingPunct="0">
                <a:defRPr sz="1400">
                  <a:solidFill>
                    <a:schemeClr val="tx1"/>
                  </a:solidFill>
                  <a:latin typeface="Arial" pitchFamily="34" charset="0"/>
                  <a:cs typeface="Arial" pitchFamily="34" charset="0"/>
                </a:defRPr>
              </a:lvl4pPr>
              <a:lvl5pPr eaLnBrk="0" hangingPunct="0">
                <a:defRPr sz="1400">
                  <a:solidFill>
                    <a:schemeClr val="tx1"/>
                  </a:solidFill>
                  <a:latin typeface="Arial" pitchFamily="34" charset="0"/>
                  <a:cs typeface="Arial" pitchFamily="34" charset="0"/>
                </a:defRPr>
              </a:lvl5pPr>
              <a:lvl6pPr marL="457200" eaLnBrk="0" fontAlgn="base" hangingPunct="0">
                <a:spcBef>
                  <a:spcPct val="0"/>
                </a:spcBef>
                <a:spcAft>
                  <a:spcPct val="0"/>
                </a:spcAft>
                <a:defRPr sz="1400">
                  <a:solidFill>
                    <a:schemeClr val="tx1"/>
                  </a:solidFill>
                  <a:latin typeface="Arial" pitchFamily="34" charset="0"/>
                  <a:cs typeface="Arial" pitchFamily="34" charset="0"/>
                </a:defRPr>
              </a:lvl6pPr>
              <a:lvl7pPr marL="914400" eaLnBrk="0" fontAlgn="base" hangingPunct="0">
                <a:spcBef>
                  <a:spcPct val="0"/>
                </a:spcBef>
                <a:spcAft>
                  <a:spcPct val="0"/>
                </a:spcAft>
                <a:defRPr sz="1400">
                  <a:solidFill>
                    <a:schemeClr val="tx1"/>
                  </a:solidFill>
                  <a:latin typeface="Arial" pitchFamily="34" charset="0"/>
                  <a:cs typeface="Arial" pitchFamily="34" charset="0"/>
                </a:defRPr>
              </a:lvl7pPr>
              <a:lvl8pPr marL="1371600" eaLnBrk="0" fontAlgn="base" hangingPunct="0">
                <a:spcBef>
                  <a:spcPct val="0"/>
                </a:spcBef>
                <a:spcAft>
                  <a:spcPct val="0"/>
                </a:spcAft>
                <a:defRPr sz="1400">
                  <a:solidFill>
                    <a:schemeClr val="tx1"/>
                  </a:solidFill>
                  <a:latin typeface="Arial" pitchFamily="34" charset="0"/>
                  <a:cs typeface="Arial" pitchFamily="34" charset="0"/>
                </a:defRPr>
              </a:lvl8pPr>
              <a:lvl9pPr marL="1828800" eaLnBrk="0" fontAlgn="base" hangingPunct="0">
                <a:spcBef>
                  <a:spcPct val="0"/>
                </a:spcBef>
                <a:spcAft>
                  <a:spcPct val="0"/>
                </a:spcAft>
                <a:defRPr sz="1400">
                  <a:solidFill>
                    <a:schemeClr val="tx1"/>
                  </a:solidFill>
                  <a:latin typeface="Arial" pitchFamily="34" charset="0"/>
                  <a:cs typeface="Arial" pitchFamily="34" charset="0"/>
                </a:defRPr>
              </a:lvl9pPr>
            </a:lstStyle>
            <a:p>
              <a:pPr eaLnBrk="1" hangingPunct="1">
                <a:spcBef>
                  <a:spcPct val="50000"/>
                </a:spcBef>
              </a:pPr>
              <a:r>
                <a:rPr lang="it-IT" sz="1200">
                  <a:latin typeface="Calibri" pitchFamily="34" charset="0"/>
                </a:rPr>
                <a:t>Half and half</a:t>
              </a:r>
            </a:p>
          </p:txBody>
        </p:sp>
        <p:sp>
          <p:nvSpPr>
            <p:cNvPr id="17421" name="Text Box 777"/>
            <p:cNvSpPr txBox="1">
              <a:spLocks noChangeArrowheads="1"/>
            </p:cNvSpPr>
            <p:nvPr/>
          </p:nvSpPr>
          <p:spPr bwMode="auto">
            <a:xfrm>
              <a:off x="1250" y="2742"/>
              <a:ext cx="1584" cy="17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1400">
                  <a:solidFill>
                    <a:schemeClr val="tx1"/>
                  </a:solidFill>
                  <a:latin typeface="Arial" pitchFamily="34" charset="0"/>
                  <a:cs typeface="Arial" pitchFamily="34" charset="0"/>
                </a:defRPr>
              </a:lvl1pPr>
              <a:lvl2pPr marL="37931725" indent="-37474525" eaLnBrk="0" hangingPunct="0">
                <a:defRPr sz="1400">
                  <a:solidFill>
                    <a:schemeClr val="tx1"/>
                  </a:solidFill>
                  <a:latin typeface="Arial" pitchFamily="34" charset="0"/>
                  <a:cs typeface="Arial" pitchFamily="34" charset="0"/>
                </a:defRPr>
              </a:lvl2pPr>
              <a:lvl3pPr eaLnBrk="0" hangingPunct="0">
                <a:defRPr sz="1400">
                  <a:solidFill>
                    <a:schemeClr val="tx1"/>
                  </a:solidFill>
                  <a:latin typeface="Arial" pitchFamily="34" charset="0"/>
                  <a:cs typeface="Arial" pitchFamily="34" charset="0"/>
                </a:defRPr>
              </a:lvl3pPr>
              <a:lvl4pPr eaLnBrk="0" hangingPunct="0">
                <a:defRPr sz="1400">
                  <a:solidFill>
                    <a:schemeClr val="tx1"/>
                  </a:solidFill>
                  <a:latin typeface="Arial" pitchFamily="34" charset="0"/>
                  <a:cs typeface="Arial" pitchFamily="34" charset="0"/>
                </a:defRPr>
              </a:lvl4pPr>
              <a:lvl5pPr eaLnBrk="0" hangingPunct="0">
                <a:defRPr sz="1400">
                  <a:solidFill>
                    <a:schemeClr val="tx1"/>
                  </a:solidFill>
                  <a:latin typeface="Arial" pitchFamily="34" charset="0"/>
                  <a:cs typeface="Arial" pitchFamily="34" charset="0"/>
                </a:defRPr>
              </a:lvl5pPr>
              <a:lvl6pPr marL="457200" eaLnBrk="0" fontAlgn="base" hangingPunct="0">
                <a:spcBef>
                  <a:spcPct val="0"/>
                </a:spcBef>
                <a:spcAft>
                  <a:spcPct val="0"/>
                </a:spcAft>
                <a:defRPr sz="1400">
                  <a:solidFill>
                    <a:schemeClr val="tx1"/>
                  </a:solidFill>
                  <a:latin typeface="Arial" pitchFamily="34" charset="0"/>
                  <a:cs typeface="Arial" pitchFamily="34" charset="0"/>
                </a:defRPr>
              </a:lvl6pPr>
              <a:lvl7pPr marL="914400" eaLnBrk="0" fontAlgn="base" hangingPunct="0">
                <a:spcBef>
                  <a:spcPct val="0"/>
                </a:spcBef>
                <a:spcAft>
                  <a:spcPct val="0"/>
                </a:spcAft>
                <a:defRPr sz="1400">
                  <a:solidFill>
                    <a:schemeClr val="tx1"/>
                  </a:solidFill>
                  <a:latin typeface="Arial" pitchFamily="34" charset="0"/>
                  <a:cs typeface="Arial" pitchFamily="34" charset="0"/>
                </a:defRPr>
              </a:lvl7pPr>
              <a:lvl8pPr marL="1371600" eaLnBrk="0" fontAlgn="base" hangingPunct="0">
                <a:spcBef>
                  <a:spcPct val="0"/>
                </a:spcBef>
                <a:spcAft>
                  <a:spcPct val="0"/>
                </a:spcAft>
                <a:defRPr sz="1400">
                  <a:solidFill>
                    <a:schemeClr val="tx1"/>
                  </a:solidFill>
                  <a:latin typeface="Arial" pitchFamily="34" charset="0"/>
                  <a:cs typeface="Arial" pitchFamily="34" charset="0"/>
                </a:defRPr>
              </a:lvl8pPr>
              <a:lvl9pPr marL="1828800" eaLnBrk="0" fontAlgn="base" hangingPunct="0">
                <a:spcBef>
                  <a:spcPct val="0"/>
                </a:spcBef>
                <a:spcAft>
                  <a:spcPct val="0"/>
                </a:spcAft>
                <a:defRPr sz="1400">
                  <a:solidFill>
                    <a:schemeClr val="tx1"/>
                  </a:solidFill>
                  <a:latin typeface="Arial" pitchFamily="34" charset="0"/>
                  <a:cs typeface="Arial" pitchFamily="34" charset="0"/>
                </a:defRPr>
              </a:lvl9pPr>
            </a:lstStyle>
            <a:p>
              <a:pPr eaLnBrk="1" hangingPunct="1">
                <a:spcBef>
                  <a:spcPct val="50000"/>
                </a:spcBef>
              </a:pPr>
              <a:r>
                <a:rPr lang="it-IT" sz="1200">
                  <a:latin typeface="Calibri" pitchFamily="34" charset="0"/>
                </a:rPr>
                <a:t>Integration of annual products</a:t>
              </a:r>
            </a:p>
          </p:txBody>
        </p:sp>
        <p:sp>
          <p:nvSpPr>
            <p:cNvPr id="17422" name="Rectangle 778"/>
            <p:cNvSpPr>
              <a:spLocks noChangeArrowheads="1"/>
            </p:cNvSpPr>
            <p:nvPr/>
          </p:nvSpPr>
          <p:spPr bwMode="auto">
            <a:xfrm>
              <a:off x="2790" y="2644"/>
              <a:ext cx="94" cy="86"/>
            </a:xfrm>
            <a:prstGeom prst="rect">
              <a:avLst/>
            </a:prstGeom>
            <a:solidFill>
              <a:srgbClr val="FFFFFF"/>
            </a:solidFill>
            <a:ln w="1270" cap="rnd">
              <a:solidFill>
                <a:srgbClr val="808080"/>
              </a:solidFill>
              <a:miter lim="800000"/>
              <a:headEnd/>
              <a:tailEnd/>
            </a:ln>
          </p:spPr>
          <p:txBody>
            <a:bodyPr/>
            <a:lstStyle/>
            <a:p>
              <a:endParaRPr lang="de-DE"/>
            </a:p>
          </p:txBody>
        </p:sp>
        <p:sp>
          <p:nvSpPr>
            <p:cNvPr id="17423" name="Text Box 779"/>
            <p:cNvSpPr txBox="1">
              <a:spLocks noChangeArrowheads="1"/>
            </p:cNvSpPr>
            <p:nvPr/>
          </p:nvSpPr>
          <p:spPr bwMode="auto">
            <a:xfrm>
              <a:off x="2884" y="2609"/>
              <a:ext cx="1584" cy="17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1400">
                  <a:solidFill>
                    <a:schemeClr val="tx1"/>
                  </a:solidFill>
                  <a:latin typeface="Arial" pitchFamily="34" charset="0"/>
                  <a:cs typeface="Arial" pitchFamily="34" charset="0"/>
                </a:defRPr>
              </a:lvl1pPr>
              <a:lvl2pPr marL="37931725" indent="-37474525" eaLnBrk="0" hangingPunct="0">
                <a:defRPr sz="1400">
                  <a:solidFill>
                    <a:schemeClr val="tx1"/>
                  </a:solidFill>
                  <a:latin typeface="Arial" pitchFamily="34" charset="0"/>
                  <a:cs typeface="Arial" pitchFamily="34" charset="0"/>
                </a:defRPr>
              </a:lvl2pPr>
              <a:lvl3pPr eaLnBrk="0" hangingPunct="0">
                <a:defRPr sz="1400">
                  <a:solidFill>
                    <a:schemeClr val="tx1"/>
                  </a:solidFill>
                  <a:latin typeface="Arial" pitchFamily="34" charset="0"/>
                  <a:cs typeface="Arial" pitchFamily="34" charset="0"/>
                </a:defRPr>
              </a:lvl3pPr>
              <a:lvl4pPr eaLnBrk="0" hangingPunct="0">
                <a:defRPr sz="1400">
                  <a:solidFill>
                    <a:schemeClr val="tx1"/>
                  </a:solidFill>
                  <a:latin typeface="Arial" pitchFamily="34" charset="0"/>
                  <a:cs typeface="Arial" pitchFamily="34" charset="0"/>
                </a:defRPr>
              </a:lvl4pPr>
              <a:lvl5pPr eaLnBrk="0" hangingPunct="0">
                <a:defRPr sz="1400">
                  <a:solidFill>
                    <a:schemeClr val="tx1"/>
                  </a:solidFill>
                  <a:latin typeface="Arial" pitchFamily="34" charset="0"/>
                  <a:cs typeface="Arial" pitchFamily="34" charset="0"/>
                </a:defRPr>
              </a:lvl5pPr>
              <a:lvl6pPr marL="457200" eaLnBrk="0" fontAlgn="base" hangingPunct="0">
                <a:spcBef>
                  <a:spcPct val="0"/>
                </a:spcBef>
                <a:spcAft>
                  <a:spcPct val="0"/>
                </a:spcAft>
                <a:defRPr sz="1400">
                  <a:solidFill>
                    <a:schemeClr val="tx1"/>
                  </a:solidFill>
                  <a:latin typeface="Arial" pitchFamily="34" charset="0"/>
                  <a:cs typeface="Arial" pitchFamily="34" charset="0"/>
                </a:defRPr>
              </a:lvl6pPr>
              <a:lvl7pPr marL="914400" eaLnBrk="0" fontAlgn="base" hangingPunct="0">
                <a:spcBef>
                  <a:spcPct val="0"/>
                </a:spcBef>
                <a:spcAft>
                  <a:spcPct val="0"/>
                </a:spcAft>
                <a:defRPr sz="1400">
                  <a:solidFill>
                    <a:schemeClr val="tx1"/>
                  </a:solidFill>
                  <a:latin typeface="Arial" pitchFamily="34" charset="0"/>
                  <a:cs typeface="Arial" pitchFamily="34" charset="0"/>
                </a:defRPr>
              </a:lvl7pPr>
              <a:lvl8pPr marL="1371600" eaLnBrk="0" fontAlgn="base" hangingPunct="0">
                <a:spcBef>
                  <a:spcPct val="0"/>
                </a:spcBef>
                <a:spcAft>
                  <a:spcPct val="0"/>
                </a:spcAft>
                <a:defRPr sz="1400">
                  <a:solidFill>
                    <a:schemeClr val="tx1"/>
                  </a:solidFill>
                  <a:latin typeface="Arial" pitchFamily="34" charset="0"/>
                  <a:cs typeface="Arial" pitchFamily="34" charset="0"/>
                </a:defRPr>
              </a:lvl8pPr>
              <a:lvl9pPr marL="1828800" eaLnBrk="0" fontAlgn="base" hangingPunct="0">
                <a:spcBef>
                  <a:spcPct val="0"/>
                </a:spcBef>
                <a:spcAft>
                  <a:spcPct val="0"/>
                </a:spcAft>
                <a:defRPr sz="1400">
                  <a:solidFill>
                    <a:schemeClr val="tx1"/>
                  </a:solidFill>
                  <a:latin typeface="Arial" pitchFamily="34" charset="0"/>
                  <a:cs typeface="Arial" pitchFamily="34" charset="0"/>
                </a:defRPr>
              </a:lvl9pPr>
            </a:lstStyle>
            <a:p>
              <a:pPr eaLnBrk="1" hangingPunct="1">
                <a:spcBef>
                  <a:spcPct val="50000"/>
                </a:spcBef>
              </a:pPr>
              <a:r>
                <a:rPr lang="it-IT" sz="1200">
                  <a:latin typeface="Calibri" pitchFamily="34" charset="0"/>
                </a:rPr>
                <a:t>No response</a:t>
              </a:r>
            </a:p>
          </p:txBody>
        </p:sp>
        <p:sp>
          <p:nvSpPr>
            <p:cNvPr id="17424" name="Rectangle 780"/>
            <p:cNvSpPr>
              <a:spLocks noChangeArrowheads="1"/>
            </p:cNvSpPr>
            <p:nvPr/>
          </p:nvSpPr>
          <p:spPr bwMode="auto">
            <a:xfrm>
              <a:off x="2790" y="2511"/>
              <a:ext cx="94" cy="86"/>
            </a:xfrm>
            <a:prstGeom prst="rect">
              <a:avLst/>
            </a:prstGeom>
            <a:solidFill>
              <a:srgbClr val="C0C0C0"/>
            </a:solidFill>
            <a:ln w="1270" cap="rnd">
              <a:solidFill>
                <a:srgbClr val="808080"/>
              </a:solidFill>
              <a:miter lim="800000"/>
              <a:headEnd/>
              <a:tailEnd/>
            </a:ln>
          </p:spPr>
          <p:txBody>
            <a:bodyPr/>
            <a:lstStyle/>
            <a:p>
              <a:endParaRPr lang="de-DE"/>
            </a:p>
          </p:txBody>
        </p:sp>
        <p:sp>
          <p:nvSpPr>
            <p:cNvPr id="17425" name="Text Box 781"/>
            <p:cNvSpPr txBox="1">
              <a:spLocks noChangeArrowheads="1"/>
            </p:cNvSpPr>
            <p:nvPr/>
          </p:nvSpPr>
          <p:spPr bwMode="auto">
            <a:xfrm>
              <a:off x="2884" y="2478"/>
              <a:ext cx="1584" cy="17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1400">
                  <a:solidFill>
                    <a:schemeClr val="tx1"/>
                  </a:solidFill>
                  <a:latin typeface="Arial" pitchFamily="34" charset="0"/>
                  <a:cs typeface="Arial" pitchFamily="34" charset="0"/>
                </a:defRPr>
              </a:lvl1pPr>
              <a:lvl2pPr marL="37931725" indent="-37474525" eaLnBrk="0" hangingPunct="0">
                <a:defRPr sz="1400">
                  <a:solidFill>
                    <a:schemeClr val="tx1"/>
                  </a:solidFill>
                  <a:latin typeface="Arial" pitchFamily="34" charset="0"/>
                  <a:cs typeface="Arial" pitchFamily="34" charset="0"/>
                </a:defRPr>
              </a:lvl2pPr>
              <a:lvl3pPr eaLnBrk="0" hangingPunct="0">
                <a:defRPr sz="1400">
                  <a:solidFill>
                    <a:schemeClr val="tx1"/>
                  </a:solidFill>
                  <a:latin typeface="Arial" pitchFamily="34" charset="0"/>
                  <a:cs typeface="Arial" pitchFamily="34" charset="0"/>
                </a:defRPr>
              </a:lvl3pPr>
              <a:lvl4pPr eaLnBrk="0" hangingPunct="0">
                <a:defRPr sz="1400">
                  <a:solidFill>
                    <a:schemeClr val="tx1"/>
                  </a:solidFill>
                  <a:latin typeface="Arial" pitchFamily="34" charset="0"/>
                  <a:cs typeface="Arial" pitchFamily="34" charset="0"/>
                </a:defRPr>
              </a:lvl4pPr>
              <a:lvl5pPr eaLnBrk="0" hangingPunct="0">
                <a:defRPr sz="1400">
                  <a:solidFill>
                    <a:schemeClr val="tx1"/>
                  </a:solidFill>
                  <a:latin typeface="Arial" pitchFamily="34" charset="0"/>
                  <a:cs typeface="Arial" pitchFamily="34" charset="0"/>
                </a:defRPr>
              </a:lvl5pPr>
              <a:lvl6pPr marL="457200" eaLnBrk="0" fontAlgn="base" hangingPunct="0">
                <a:spcBef>
                  <a:spcPct val="0"/>
                </a:spcBef>
                <a:spcAft>
                  <a:spcPct val="0"/>
                </a:spcAft>
                <a:defRPr sz="1400">
                  <a:solidFill>
                    <a:schemeClr val="tx1"/>
                  </a:solidFill>
                  <a:latin typeface="Arial" pitchFamily="34" charset="0"/>
                  <a:cs typeface="Arial" pitchFamily="34" charset="0"/>
                </a:defRPr>
              </a:lvl6pPr>
              <a:lvl7pPr marL="914400" eaLnBrk="0" fontAlgn="base" hangingPunct="0">
                <a:spcBef>
                  <a:spcPct val="0"/>
                </a:spcBef>
                <a:spcAft>
                  <a:spcPct val="0"/>
                </a:spcAft>
                <a:defRPr sz="1400">
                  <a:solidFill>
                    <a:schemeClr val="tx1"/>
                  </a:solidFill>
                  <a:latin typeface="Arial" pitchFamily="34" charset="0"/>
                  <a:cs typeface="Arial" pitchFamily="34" charset="0"/>
                </a:defRPr>
              </a:lvl7pPr>
              <a:lvl8pPr marL="1371600" eaLnBrk="0" fontAlgn="base" hangingPunct="0">
                <a:spcBef>
                  <a:spcPct val="0"/>
                </a:spcBef>
                <a:spcAft>
                  <a:spcPct val="0"/>
                </a:spcAft>
                <a:defRPr sz="1400">
                  <a:solidFill>
                    <a:schemeClr val="tx1"/>
                  </a:solidFill>
                  <a:latin typeface="Arial" pitchFamily="34" charset="0"/>
                  <a:cs typeface="Arial" pitchFamily="34" charset="0"/>
                </a:defRPr>
              </a:lvl8pPr>
              <a:lvl9pPr marL="1828800" eaLnBrk="0" fontAlgn="base" hangingPunct="0">
                <a:spcBef>
                  <a:spcPct val="0"/>
                </a:spcBef>
                <a:spcAft>
                  <a:spcPct val="0"/>
                </a:spcAft>
                <a:defRPr sz="1400">
                  <a:solidFill>
                    <a:schemeClr val="tx1"/>
                  </a:solidFill>
                  <a:latin typeface="Arial" pitchFamily="34" charset="0"/>
                  <a:cs typeface="Arial" pitchFamily="34" charset="0"/>
                </a:defRPr>
              </a:lvl9pPr>
            </a:lstStyle>
            <a:p>
              <a:pPr eaLnBrk="1" hangingPunct="1">
                <a:spcBef>
                  <a:spcPct val="50000"/>
                </a:spcBef>
              </a:pPr>
              <a:r>
                <a:rPr lang="it-IT" sz="1200">
                  <a:latin typeface="Calibri" pitchFamily="34" charset="0"/>
                </a:rPr>
                <a:t>Not clear</a:t>
              </a:r>
            </a:p>
          </p:txBody>
        </p:sp>
      </p:grpSp>
      <p:sp>
        <p:nvSpPr>
          <p:cNvPr id="17413" name="Rectangle 15"/>
          <p:cNvSpPr>
            <a:spLocks noChangeArrowheads="1"/>
          </p:cNvSpPr>
          <p:nvPr/>
        </p:nvSpPr>
        <p:spPr bwMode="auto">
          <a:xfrm>
            <a:off x="1535500" y="5013176"/>
            <a:ext cx="5975350" cy="1008062"/>
          </a:xfrm>
          <a:prstGeom prst="roundRect">
            <a:avLst>
              <a:gd name="adj" fmla="val 16667"/>
            </a:avLst>
          </a:prstGeom>
          <a:solidFill>
            <a:srgbClr val="9BBB59"/>
          </a:solidFill>
          <a:ln w="25400">
            <a:solidFill>
              <a:srgbClr val="385D8A"/>
            </a:solidFill>
            <a:round/>
            <a:headEnd/>
            <a:tailEnd/>
          </a:ln>
        </p:spPr>
        <p:txBody>
          <a:bodyPr anchor="ctr"/>
          <a:lstStyle/>
          <a:p>
            <a:pPr marL="715963"/>
            <a:r>
              <a:rPr lang="de-DE" sz="1800" b="1" dirty="0">
                <a:latin typeface="Calibri" pitchFamily="34" charset="0"/>
              </a:rPr>
              <a:t>Stakeholders: </a:t>
            </a:r>
          </a:p>
          <a:p>
            <a:pPr marL="715963">
              <a:buFontTx/>
              <a:buChar char="•"/>
            </a:pPr>
            <a:r>
              <a:rPr lang="de-DE" sz="1800" b="1" dirty="0">
                <a:latin typeface="Calibri" pitchFamily="34" charset="0"/>
              </a:rPr>
              <a:t>  Yearly products should be </a:t>
            </a:r>
            <a:r>
              <a:rPr lang="de-DE" sz="1800" b="1" dirty="0" smtClean="0">
                <a:latin typeface="Calibri" pitchFamily="34" charset="0"/>
              </a:rPr>
              <a:t>included</a:t>
            </a:r>
            <a:endParaRPr lang="de-DE" sz="1800" b="1" dirty="0">
              <a:latin typeface="Calibri" pitchFamily="34" charset="0"/>
            </a:endParaRPr>
          </a:p>
          <a:p>
            <a:pPr marL="715963">
              <a:buFontTx/>
              <a:buChar char="•"/>
            </a:pPr>
            <a:r>
              <a:rPr lang="de-DE" sz="1800" b="1" dirty="0">
                <a:latin typeface="Calibri" pitchFamily="34" charset="0"/>
              </a:rPr>
              <a:t>  Not too many auctions, keep it simple </a:t>
            </a:r>
          </a:p>
        </p:txBody>
      </p:sp>
      <p:sp>
        <p:nvSpPr>
          <p:cNvPr id="17414" name="Title 1"/>
          <p:cNvSpPr>
            <a:spLocks/>
          </p:cNvSpPr>
          <p:nvPr/>
        </p:nvSpPr>
        <p:spPr bwMode="auto">
          <a:xfrm>
            <a:off x="457200" y="257175"/>
            <a:ext cx="8229600" cy="8683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0" hangingPunct="0"/>
            <a:r>
              <a:rPr lang="en-US" sz="3200" b="1">
                <a:solidFill>
                  <a:srgbClr val="2A3F82"/>
                </a:solidFill>
                <a:latin typeface="Calibri" pitchFamily="34" charset="0"/>
              </a:rPr>
              <a:t>Capacity products: consultation results</a:t>
            </a:r>
          </a:p>
        </p:txBody>
      </p:sp>
      <p:pic>
        <p:nvPicPr>
          <p:cNvPr id="17415" name="Picture 88"/>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92138" y="1009650"/>
            <a:ext cx="4675187" cy="3103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5875">
                <a:solidFill>
                  <a:srgbClr val="000000"/>
                </a:solidFill>
                <a:miter lim="800000"/>
                <a:headEnd/>
                <a:tailEnd/>
              </a14:hiddenLine>
            </a:ext>
          </a:extLst>
        </p:spPr>
      </p:pic>
    </p:spTree>
    <p:extLst>
      <p:ext uri="{BB962C8B-B14F-4D97-AF65-F5344CB8AC3E}">
        <p14:creationId xmlns:p14="http://schemas.microsoft.com/office/powerpoint/2010/main" xmlns="" val="280920997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Espace réservé du numéro de diapositive 5"/>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400">
                <a:solidFill>
                  <a:schemeClr val="tx1"/>
                </a:solidFill>
                <a:latin typeface="Arial" pitchFamily="34" charset="0"/>
                <a:cs typeface="Arial" pitchFamily="34" charset="0"/>
              </a:defRPr>
            </a:lvl1pPr>
            <a:lvl2pPr marL="37931725" indent="-37474525" eaLnBrk="0" hangingPunct="0">
              <a:defRPr sz="1400">
                <a:solidFill>
                  <a:schemeClr val="tx1"/>
                </a:solidFill>
                <a:latin typeface="Arial" pitchFamily="34" charset="0"/>
                <a:cs typeface="Arial" pitchFamily="34" charset="0"/>
              </a:defRPr>
            </a:lvl2pPr>
            <a:lvl3pPr eaLnBrk="0" hangingPunct="0">
              <a:defRPr sz="1400">
                <a:solidFill>
                  <a:schemeClr val="tx1"/>
                </a:solidFill>
                <a:latin typeface="Arial" pitchFamily="34" charset="0"/>
                <a:cs typeface="Arial" pitchFamily="34" charset="0"/>
              </a:defRPr>
            </a:lvl3pPr>
            <a:lvl4pPr eaLnBrk="0" hangingPunct="0">
              <a:defRPr sz="1400">
                <a:solidFill>
                  <a:schemeClr val="tx1"/>
                </a:solidFill>
                <a:latin typeface="Arial" pitchFamily="34" charset="0"/>
                <a:cs typeface="Arial" pitchFamily="34" charset="0"/>
              </a:defRPr>
            </a:lvl4pPr>
            <a:lvl5pPr eaLnBrk="0" hangingPunct="0">
              <a:defRPr sz="1400">
                <a:solidFill>
                  <a:schemeClr val="tx1"/>
                </a:solidFill>
                <a:latin typeface="Arial" pitchFamily="34" charset="0"/>
                <a:cs typeface="Arial" pitchFamily="34" charset="0"/>
              </a:defRPr>
            </a:lvl5pPr>
            <a:lvl6pPr marL="457200" eaLnBrk="0" fontAlgn="base" hangingPunct="0">
              <a:spcBef>
                <a:spcPct val="0"/>
              </a:spcBef>
              <a:spcAft>
                <a:spcPct val="0"/>
              </a:spcAft>
              <a:defRPr sz="1400">
                <a:solidFill>
                  <a:schemeClr val="tx1"/>
                </a:solidFill>
                <a:latin typeface="Arial" pitchFamily="34" charset="0"/>
                <a:cs typeface="Arial" pitchFamily="34" charset="0"/>
              </a:defRPr>
            </a:lvl6pPr>
            <a:lvl7pPr marL="914400" eaLnBrk="0" fontAlgn="base" hangingPunct="0">
              <a:spcBef>
                <a:spcPct val="0"/>
              </a:spcBef>
              <a:spcAft>
                <a:spcPct val="0"/>
              </a:spcAft>
              <a:defRPr sz="1400">
                <a:solidFill>
                  <a:schemeClr val="tx1"/>
                </a:solidFill>
                <a:latin typeface="Arial" pitchFamily="34" charset="0"/>
                <a:cs typeface="Arial" pitchFamily="34" charset="0"/>
              </a:defRPr>
            </a:lvl7pPr>
            <a:lvl8pPr marL="1371600" eaLnBrk="0" fontAlgn="base" hangingPunct="0">
              <a:spcBef>
                <a:spcPct val="0"/>
              </a:spcBef>
              <a:spcAft>
                <a:spcPct val="0"/>
              </a:spcAft>
              <a:defRPr sz="1400">
                <a:solidFill>
                  <a:schemeClr val="tx1"/>
                </a:solidFill>
                <a:latin typeface="Arial" pitchFamily="34" charset="0"/>
                <a:cs typeface="Arial" pitchFamily="34" charset="0"/>
              </a:defRPr>
            </a:lvl8pPr>
            <a:lvl9pPr marL="1828800" eaLnBrk="0" fontAlgn="base" hangingPunct="0">
              <a:spcBef>
                <a:spcPct val="0"/>
              </a:spcBef>
              <a:spcAft>
                <a:spcPct val="0"/>
              </a:spcAft>
              <a:defRPr sz="1400">
                <a:solidFill>
                  <a:schemeClr val="tx1"/>
                </a:solidFill>
                <a:latin typeface="Arial" pitchFamily="34" charset="0"/>
                <a:cs typeface="Arial" pitchFamily="34" charset="0"/>
              </a:defRPr>
            </a:lvl9pPr>
          </a:lstStyle>
          <a:p>
            <a:pPr eaLnBrk="1" hangingPunct="1"/>
            <a:fld id="{A5E2B4A0-5205-402A-9234-3ADFF8B811C8}" type="slidenum">
              <a:rPr lang="fr-BE" sz="1200">
                <a:solidFill>
                  <a:srgbClr val="666666"/>
                </a:solidFill>
                <a:latin typeface="Calibri" pitchFamily="34" charset="0"/>
              </a:rPr>
              <a:pPr eaLnBrk="1" hangingPunct="1"/>
              <a:t>19</a:t>
            </a:fld>
            <a:endParaRPr lang="fr-BE" sz="1200">
              <a:solidFill>
                <a:srgbClr val="666666"/>
              </a:solidFill>
              <a:latin typeface="Calibri" pitchFamily="34" charset="0"/>
            </a:endParaRPr>
          </a:p>
        </p:txBody>
      </p:sp>
      <p:sp>
        <p:nvSpPr>
          <p:cNvPr id="18435" name="Title 1"/>
          <p:cNvSpPr>
            <a:spLocks noGrp="1"/>
          </p:cNvSpPr>
          <p:nvPr>
            <p:ph type="title" idx="4294967295"/>
          </p:nvPr>
        </p:nvSpPr>
        <p:spPr bwMode="auto">
          <a:xfrm>
            <a:off x="457200" y="188913"/>
            <a:ext cx="8229600" cy="868362"/>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sz="3200" b="1" dirty="0" smtClean="0">
                <a:solidFill>
                  <a:srgbClr val="2A3F82"/>
                </a:solidFill>
                <a:ea typeface="ＭＳ Ｐゴシック" pitchFamily="34" charset="-128"/>
                <a:cs typeface="Arial" pitchFamily="34" charset="0"/>
              </a:rPr>
              <a:t>Options – Set of Products</a:t>
            </a:r>
          </a:p>
        </p:txBody>
      </p:sp>
      <p:sp>
        <p:nvSpPr>
          <p:cNvPr id="18436" name="Rectangle 14"/>
          <p:cNvSpPr>
            <a:spLocks noChangeArrowheads="1"/>
          </p:cNvSpPr>
          <p:nvPr/>
        </p:nvSpPr>
        <p:spPr bwMode="auto">
          <a:xfrm>
            <a:off x="3487688" y="1620043"/>
            <a:ext cx="5548808" cy="1416273"/>
          </a:xfrm>
          <a:prstGeom prst="rect">
            <a:avLst/>
          </a:prstGeom>
          <a:noFill/>
          <a:ln w="15875">
            <a:solidFill>
              <a:srgbClr val="666699"/>
            </a:solidFill>
            <a:miter lim="800000"/>
            <a:headEnd/>
            <a:tailEnd/>
          </a:ln>
          <a:extLst>
            <a:ext uri="{909E8E84-426E-40DD-AFC4-6F175D3DCCD1}">
              <a14:hiddenFill xmlns:a14="http://schemas.microsoft.com/office/drawing/2010/main" xmlns="">
                <a:solidFill>
                  <a:srgbClr val="FFFFFF"/>
                </a:solidFill>
              </a14:hiddenFill>
            </a:ext>
          </a:extLst>
        </p:spPr>
        <p:txBody>
          <a:bodyPr anchor="ctr"/>
          <a:lstStyle/>
          <a:p>
            <a:pPr marL="171450" lvl="0" indent="-171450">
              <a:buFont typeface="Arial" pitchFamily="34" charset="0"/>
              <a:buChar char="•"/>
            </a:pPr>
            <a:r>
              <a:rPr lang="en-US" sz="1400" dirty="0" smtClean="0">
                <a:latin typeface="+mj-lt"/>
              </a:rPr>
              <a:t>Allows </a:t>
            </a:r>
            <a:r>
              <a:rPr lang="en-US" sz="1400" dirty="0">
                <a:latin typeface="+mj-lt"/>
              </a:rPr>
              <a:t>seasonal profiling of products more than 1 year </a:t>
            </a:r>
            <a:r>
              <a:rPr lang="en-US" sz="1400" dirty="0" smtClean="0">
                <a:latin typeface="+mj-lt"/>
              </a:rPr>
              <a:t>ahead</a:t>
            </a:r>
            <a:endParaRPr lang="en-GB" sz="1400" dirty="0">
              <a:latin typeface="+mj-lt"/>
            </a:endParaRPr>
          </a:p>
          <a:p>
            <a:pPr marL="171450" lvl="0" indent="-171450">
              <a:buFont typeface="Arial" pitchFamily="34" charset="0"/>
              <a:buChar char="•"/>
            </a:pPr>
            <a:r>
              <a:rPr lang="en-US" sz="1400" dirty="0" smtClean="0">
                <a:latin typeface="+mj-lt"/>
              </a:rPr>
              <a:t>Can </a:t>
            </a:r>
            <a:r>
              <a:rPr lang="en-US" sz="1400" dirty="0">
                <a:latin typeface="+mj-lt"/>
              </a:rPr>
              <a:t>be used to build up a contract of any duration </a:t>
            </a:r>
            <a:endParaRPr lang="en-US" sz="1400" dirty="0" smtClean="0">
              <a:latin typeface="+mj-lt"/>
            </a:endParaRPr>
          </a:p>
          <a:p>
            <a:pPr marL="171450" lvl="0" indent="-171450">
              <a:buFont typeface="Arial" pitchFamily="34" charset="0"/>
              <a:buChar char="•"/>
            </a:pPr>
            <a:r>
              <a:rPr lang="en-US" sz="1400" dirty="0" smtClean="0">
                <a:latin typeface="+mj-lt"/>
              </a:rPr>
              <a:t>Does </a:t>
            </a:r>
            <a:r>
              <a:rPr lang="en-US" sz="1400" dirty="0">
                <a:latin typeface="+mj-lt"/>
              </a:rPr>
              <a:t>not answer consultation respondents’ requests for inclusion of yearly </a:t>
            </a:r>
            <a:r>
              <a:rPr lang="en-US" sz="1400" dirty="0" smtClean="0">
                <a:latin typeface="+mj-lt"/>
              </a:rPr>
              <a:t>product</a:t>
            </a:r>
            <a:endParaRPr lang="en-GB" sz="1400" dirty="0">
              <a:latin typeface="+mj-lt"/>
            </a:endParaRPr>
          </a:p>
          <a:p>
            <a:pPr marL="171450" lvl="0" indent="-171450">
              <a:buFont typeface="Arial" pitchFamily="34" charset="0"/>
              <a:buChar char="•"/>
            </a:pPr>
            <a:r>
              <a:rPr lang="en-US" sz="1400" dirty="0" smtClean="0">
                <a:latin typeface="+mj-lt"/>
              </a:rPr>
              <a:t>10</a:t>
            </a:r>
            <a:r>
              <a:rPr lang="en-US" sz="1400" dirty="0">
                <a:latin typeface="+mj-lt"/>
              </a:rPr>
              <a:t>% of capacity reserved for short term can be sold up to a year ahead. </a:t>
            </a:r>
            <a:endParaRPr lang="de-DE" sz="1400" dirty="0">
              <a:latin typeface="+mj-lt"/>
            </a:endParaRPr>
          </a:p>
        </p:txBody>
      </p:sp>
      <p:sp>
        <p:nvSpPr>
          <p:cNvPr id="18449" name="Rectangle 14"/>
          <p:cNvSpPr>
            <a:spLocks noChangeArrowheads="1"/>
          </p:cNvSpPr>
          <p:nvPr/>
        </p:nvSpPr>
        <p:spPr bwMode="auto">
          <a:xfrm>
            <a:off x="539750" y="1620043"/>
            <a:ext cx="2808114" cy="1416273"/>
          </a:xfrm>
          <a:prstGeom prst="rect">
            <a:avLst/>
          </a:prstGeom>
          <a:noFill/>
          <a:ln w="15875">
            <a:solidFill>
              <a:srgbClr val="4F81BD"/>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a:buFontTx/>
              <a:buChar char="•"/>
            </a:pPr>
            <a:r>
              <a:rPr lang="de-DE" sz="1400" dirty="0">
                <a:latin typeface="Calibri" pitchFamily="34" charset="0"/>
              </a:rPr>
              <a:t> Long-term QP</a:t>
            </a:r>
          </a:p>
          <a:p>
            <a:pPr>
              <a:buFontTx/>
              <a:buChar char="•"/>
            </a:pPr>
            <a:r>
              <a:rPr lang="de-DE" sz="1400" dirty="0">
                <a:latin typeface="Calibri" pitchFamily="34" charset="0"/>
              </a:rPr>
              <a:t> Annual MP</a:t>
            </a:r>
          </a:p>
          <a:p>
            <a:pPr>
              <a:buFontTx/>
              <a:buChar char="•"/>
            </a:pPr>
            <a:r>
              <a:rPr lang="de-DE" sz="1400" dirty="0">
                <a:latin typeface="Calibri" pitchFamily="34" charset="0"/>
              </a:rPr>
              <a:t> Rolling MP</a:t>
            </a:r>
          </a:p>
          <a:p>
            <a:pPr>
              <a:buFontTx/>
              <a:buChar char="•"/>
            </a:pPr>
            <a:r>
              <a:rPr lang="de-DE" sz="1400" dirty="0">
                <a:latin typeface="Calibri" pitchFamily="34" charset="0"/>
              </a:rPr>
              <a:t> Rolling DP</a:t>
            </a:r>
          </a:p>
        </p:txBody>
      </p:sp>
      <p:sp>
        <p:nvSpPr>
          <p:cNvPr id="18450" name="Text Box 49"/>
          <p:cNvSpPr txBox="1">
            <a:spLocks noChangeArrowheads="1"/>
          </p:cNvSpPr>
          <p:nvPr/>
        </p:nvSpPr>
        <p:spPr bwMode="auto">
          <a:xfrm>
            <a:off x="466725" y="1353344"/>
            <a:ext cx="2305075" cy="491480"/>
          </a:xfrm>
          <a:prstGeom prst="rect">
            <a:avLst/>
          </a:prstGeom>
          <a:solidFill>
            <a:srgbClr val="769DCC"/>
          </a:solidFill>
          <a:ln w="9525">
            <a:solidFill>
              <a:schemeClr val="tx1"/>
            </a:solidFill>
            <a:miter lim="800000"/>
            <a:headEnd/>
            <a:tailEnd/>
          </a:ln>
        </p:spPr>
        <p:txBody>
          <a:bodyPr wrap="none" anchor="ctr"/>
          <a:lstStyle>
            <a:lvl1pPr eaLnBrk="0" hangingPunct="0">
              <a:defRPr sz="1400">
                <a:solidFill>
                  <a:schemeClr val="tx1"/>
                </a:solidFill>
                <a:latin typeface="Arial" pitchFamily="34" charset="0"/>
                <a:cs typeface="Arial" pitchFamily="34" charset="0"/>
              </a:defRPr>
            </a:lvl1pPr>
            <a:lvl2pPr marL="37931725" indent="-37474525" eaLnBrk="0" hangingPunct="0">
              <a:defRPr sz="1400">
                <a:solidFill>
                  <a:schemeClr val="tx1"/>
                </a:solidFill>
                <a:latin typeface="Arial" pitchFamily="34" charset="0"/>
                <a:cs typeface="Arial" pitchFamily="34" charset="0"/>
              </a:defRPr>
            </a:lvl2pPr>
            <a:lvl3pPr eaLnBrk="0" hangingPunct="0">
              <a:defRPr sz="1400">
                <a:solidFill>
                  <a:schemeClr val="tx1"/>
                </a:solidFill>
                <a:latin typeface="Arial" pitchFamily="34" charset="0"/>
                <a:cs typeface="Arial" pitchFamily="34" charset="0"/>
              </a:defRPr>
            </a:lvl3pPr>
            <a:lvl4pPr eaLnBrk="0" hangingPunct="0">
              <a:defRPr sz="1400">
                <a:solidFill>
                  <a:schemeClr val="tx1"/>
                </a:solidFill>
                <a:latin typeface="Arial" pitchFamily="34" charset="0"/>
                <a:cs typeface="Arial" pitchFamily="34" charset="0"/>
              </a:defRPr>
            </a:lvl4pPr>
            <a:lvl5pPr eaLnBrk="0" hangingPunct="0">
              <a:defRPr sz="1400">
                <a:solidFill>
                  <a:schemeClr val="tx1"/>
                </a:solidFill>
                <a:latin typeface="Arial" pitchFamily="34" charset="0"/>
                <a:cs typeface="Arial" pitchFamily="34" charset="0"/>
              </a:defRPr>
            </a:lvl5pPr>
            <a:lvl6pPr marL="457200" eaLnBrk="0" fontAlgn="base" hangingPunct="0">
              <a:spcBef>
                <a:spcPct val="0"/>
              </a:spcBef>
              <a:spcAft>
                <a:spcPct val="0"/>
              </a:spcAft>
              <a:defRPr sz="1400">
                <a:solidFill>
                  <a:schemeClr val="tx1"/>
                </a:solidFill>
                <a:latin typeface="Arial" pitchFamily="34" charset="0"/>
                <a:cs typeface="Arial" pitchFamily="34" charset="0"/>
              </a:defRPr>
            </a:lvl6pPr>
            <a:lvl7pPr marL="914400" eaLnBrk="0" fontAlgn="base" hangingPunct="0">
              <a:spcBef>
                <a:spcPct val="0"/>
              </a:spcBef>
              <a:spcAft>
                <a:spcPct val="0"/>
              </a:spcAft>
              <a:defRPr sz="1400">
                <a:solidFill>
                  <a:schemeClr val="tx1"/>
                </a:solidFill>
                <a:latin typeface="Arial" pitchFamily="34" charset="0"/>
                <a:cs typeface="Arial" pitchFamily="34" charset="0"/>
              </a:defRPr>
            </a:lvl7pPr>
            <a:lvl8pPr marL="1371600" eaLnBrk="0" fontAlgn="base" hangingPunct="0">
              <a:spcBef>
                <a:spcPct val="0"/>
              </a:spcBef>
              <a:spcAft>
                <a:spcPct val="0"/>
              </a:spcAft>
              <a:defRPr sz="1400">
                <a:solidFill>
                  <a:schemeClr val="tx1"/>
                </a:solidFill>
                <a:latin typeface="Arial" pitchFamily="34" charset="0"/>
                <a:cs typeface="Arial" pitchFamily="34" charset="0"/>
              </a:defRPr>
            </a:lvl8pPr>
            <a:lvl9pPr marL="1828800" eaLnBrk="0" fontAlgn="base" hangingPunct="0">
              <a:spcBef>
                <a:spcPct val="0"/>
              </a:spcBef>
              <a:spcAft>
                <a:spcPct val="0"/>
              </a:spcAft>
              <a:defRPr sz="1400">
                <a:solidFill>
                  <a:schemeClr val="tx1"/>
                </a:solidFill>
                <a:latin typeface="Arial" pitchFamily="34" charset="0"/>
                <a:cs typeface="Arial" pitchFamily="34" charset="0"/>
              </a:defRPr>
            </a:lvl9pPr>
          </a:lstStyle>
          <a:p>
            <a:pPr eaLnBrk="1" hangingPunct="1">
              <a:spcBef>
                <a:spcPts val="0"/>
              </a:spcBef>
            </a:pPr>
            <a:r>
              <a:rPr lang="it-IT" b="1" dirty="0" smtClean="0">
                <a:solidFill>
                  <a:srgbClr val="FFFFFF"/>
                </a:solidFill>
                <a:latin typeface="Calibri" pitchFamily="34" charset="0"/>
              </a:rPr>
              <a:t>Long term capacity sold as </a:t>
            </a:r>
          </a:p>
          <a:p>
            <a:pPr eaLnBrk="1" hangingPunct="1">
              <a:spcBef>
                <a:spcPts val="0"/>
              </a:spcBef>
            </a:pPr>
            <a:r>
              <a:rPr lang="it-IT" b="1" dirty="0" smtClean="0">
                <a:solidFill>
                  <a:srgbClr val="FFFFFF"/>
                </a:solidFill>
                <a:latin typeface="Calibri" pitchFamily="34" charset="0"/>
              </a:rPr>
              <a:t>quarterly only</a:t>
            </a:r>
            <a:endParaRPr lang="it-IT" b="1" dirty="0">
              <a:solidFill>
                <a:srgbClr val="FFFFFF"/>
              </a:solidFill>
              <a:latin typeface="Calibri" pitchFamily="34" charset="0"/>
            </a:endParaRPr>
          </a:p>
        </p:txBody>
      </p:sp>
      <p:sp>
        <p:nvSpPr>
          <p:cNvPr id="18453" name="Rectangle 14"/>
          <p:cNvSpPr>
            <a:spLocks noChangeArrowheads="1"/>
          </p:cNvSpPr>
          <p:nvPr/>
        </p:nvSpPr>
        <p:spPr bwMode="auto">
          <a:xfrm>
            <a:off x="3432448" y="1353344"/>
            <a:ext cx="2376487" cy="344488"/>
          </a:xfrm>
          <a:prstGeom prst="rect">
            <a:avLst/>
          </a:prstGeom>
          <a:solidFill>
            <a:srgbClr val="666699"/>
          </a:solidFill>
          <a:ln w="15875">
            <a:solidFill>
              <a:srgbClr val="666699"/>
            </a:solidFill>
            <a:miter lim="800000"/>
            <a:headEnd/>
            <a:tailEnd/>
          </a:ln>
        </p:spPr>
        <p:txBody>
          <a:bodyPr wrap="none" anchor="ctr"/>
          <a:lstStyle/>
          <a:p>
            <a:r>
              <a:rPr lang="de-DE" b="1" dirty="0" smtClean="0">
                <a:solidFill>
                  <a:schemeClr val="bg1"/>
                </a:solidFill>
                <a:latin typeface="Calibri" pitchFamily="34" charset="0"/>
              </a:rPr>
              <a:t>Consequences</a:t>
            </a:r>
            <a:endParaRPr lang="de-DE" b="1" dirty="0">
              <a:solidFill>
                <a:schemeClr val="bg1"/>
              </a:solidFill>
              <a:latin typeface="Calibri" pitchFamily="34" charset="0"/>
            </a:endParaRPr>
          </a:p>
        </p:txBody>
      </p:sp>
      <p:sp>
        <p:nvSpPr>
          <p:cNvPr id="18454" name="Oval 64"/>
          <p:cNvSpPr>
            <a:spLocks noChangeArrowheads="1"/>
          </p:cNvSpPr>
          <p:nvPr/>
        </p:nvSpPr>
        <p:spPr bwMode="auto">
          <a:xfrm>
            <a:off x="323850" y="1124744"/>
            <a:ext cx="287338" cy="288925"/>
          </a:xfrm>
          <a:prstGeom prst="ellipse">
            <a:avLst/>
          </a:prstGeom>
          <a:solidFill>
            <a:srgbClr val="B4D13B"/>
          </a:solidFill>
          <a:ln>
            <a:noFill/>
          </a:ln>
          <a:extLst>
            <a:ext uri="{91240B29-F687-4F45-9708-019B960494DF}">
              <a14:hiddenLine xmlns:a14="http://schemas.microsoft.com/office/drawing/2010/main" xmlns="" w="15875">
                <a:solidFill>
                  <a:srgbClr val="000000"/>
                </a:solidFill>
                <a:round/>
                <a:headEnd/>
                <a:tailEnd/>
              </a14:hiddenLine>
            </a:ext>
          </a:extLst>
        </p:spPr>
        <p:txBody>
          <a:bodyPr wrap="none" anchor="ctr"/>
          <a:lstStyle/>
          <a:p>
            <a:pPr algn="ctr"/>
            <a:r>
              <a:rPr lang="it-IT" b="1">
                <a:solidFill>
                  <a:schemeClr val="bg1"/>
                </a:solidFill>
              </a:rPr>
              <a:t>1</a:t>
            </a:r>
          </a:p>
        </p:txBody>
      </p:sp>
      <p:sp>
        <p:nvSpPr>
          <p:cNvPr id="18458" name="Rectangle 14"/>
          <p:cNvSpPr>
            <a:spLocks noChangeArrowheads="1"/>
          </p:cNvSpPr>
          <p:nvPr/>
        </p:nvSpPr>
        <p:spPr bwMode="auto">
          <a:xfrm>
            <a:off x="449263" y="4509120"/>
            <a:ext cx="8280400" cy="13681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5875">
                <a:solidFill>
                  <a:srgbClr val="000000"/>
                </a:solidFill>
                <a:miter lim="800000"/>
                <a:headEnd/>
                <a:tailEnd/>
              </a14:hiddenLine>
            </a:ext>
          </a:extLst>
        </p:spPr>
        <p:txBody>
          <a:bodyPr wrap="none" anchor="ctr"/>
          <a:lstStyle/>
          <a:p>
            <a:endParaRPr lang="en-US" sz="1200" b="1" dirty="0" smtClean="0">
              <a:latin typeface="Calibri" pitchFamily="34" charset="0"/>
            </a:endParaRPr>
          </a:p>
          <a:p>
            <a:endParaRPr lang="en-US" sz="1200" b="1" dirty="0">
              <a:latin typeface="Calibri" pitchFamily="34" charset="0"/>
            </a:endParaRPr>
          </a:p>
          <a:p>
            <a:endParaRPr lang="en-US" sz="2000" dirty="0" smtClean="0">
              <a:latin typeface="Calibri" pitchFamily="34" charset="0"/>
            </a:endParaRPr>
          </a:p>
          <a:p>
            <a:endParaRPr lang="en-US" dirty="0">
              <a:latin typeface="Calibri" pitchFamily="34" charset="0"/>
            </a:endParaRPr>
          </a:p>
          <a:p>
            <a:pPr>
              <a:spcBef>
                <a:spcPts val="0"/>
              </a:spcBef>
              <a:spcAft>
                <a:spcPts val="0"/>
              </a:spcAft>
            </a:pPr>
            <a:r>
              <a:rPr lang="en-US" sz="1600" dirty="0" smtClean="0">
                <a:latin typeface="Calibri" pitchFamily="34" charset="0"/>
              </a:rPr>
              <a:t>Other possibilities not considered appropriate, for example:</a:t>
            </a:r>
          </a:p>
          <a:p>
            <a:pPr marL="171450" indent="-171450">
              <a:spcBef>
                <a:spcPts val="0"/>
              </a:spcBef>
              <a:spcAft>
                <a:spcPts val="0"/>
              </a:spcAft>
              <a:buFont typeface="Arial" pitchFamily="34" charset="0"/>
              <a:buChar char="•"/>
            </a:pPr>
            <a:r>
              <a:rPr lang="en-US" sz="1600" dirty="0" smtClean="0">
                <a:latin typeface="Calibri" pitchFamily="34" charset="0"/>
              </a:rPr>
              <a:t>Yearly product only, no quarterly</a:t>
            </a:r>
          </a:p>
          <a:p>
            <a:pPr marL="171450" indent="-171450">
              <a:spcBef>
                <a:spcPts val="0"/>
              </a:spcBef>
              <a:spcAft>
                <a:spcPts val="0"/>
              </a:spcAft>
              <a:buFont typeface="Arial" pitchFamily="34" charset="0"/>
              <a:buChar char="•"/>
            </a:pPr>
            <a:r>
              <a:rPr lang="en-US" sz="1600" dirty="0" smtClean="0">
                <a:latin typeface="Calibri" pitchFamily="34" charset="0"/>
              </a:rPr>
              <a:t>“Linked quarters”</a:t>
            </a:r>
          </a:p>
          <a:p>
            <a:pPr marL="171450" indent="-171450">
              <a:spcBef>
                <a:spcPts val="0"/>
              </a:spcBef>
              <a:spcAft>
                <a:spcPts val="0"/>
              </a:spcAft>
              <a:buFont typeface="Arial" pitchFamily="34" charset="0"/>
              <a:buChar char="•"/>
            </a:pPr>
            <a:r>
              <a:rPr lang="en-US" sz="1600" dirty="0" smtClean="0">
                <a:latin typeface="Calibri" pitchFamily="34" charset="0"/>
              </a:rPr>
              <a:t>Auction yearly and quarterly at same time </a:t>
            </a:r>
          </a:p>
          <a:p>
            <a:pPr marL="171450" indent="-171450">
              <a:spcBef>
                <a:spcPts val="0"/>
              </a:spcBef>
              <a:spcAft>
                <a:spcPts val="0"/>
              </a:spcAft>
              <a:buFont typeface="Arial" pitchFamily="34" charset="0"/>
              <a:buChar char="•"/>
            </a:pPr>
            <a:r>
              <a:rPr lang="en-US" sz="1600" dirty="0" smtClean="0">
                <a:latin typeface="Calibri" pitchFamily="34" charset="0"/>
              </a:rPr>
              <a:t>Auction quarterly for the next available years, then annual for later years</a:t>
            </a:r>
          </a:p>
          <a:p>
            <a:endParaRPr lang="en-US" sz="1100" b="1" dirty="0">
              <a:latin typeface="Calibri" pitchFamily="34" charset="0"/>
            </a:endParaRPr>
          </a:p>
          <a:p>
            <a:endParaRPr lang="en-US" sz="1100" b="1" dirty="0" smtClean="0">
              <a:latin typeface="Calibri" pitchFamily="34" charset="0"/>
            </a:endParaRPr>
          </a:p>
          <a:p>
            <a:endParaRPr lang="en-US" sz="1100" b="1" dirty="0">
              <a:latin typeface="Calibri" pitchFamily="34" charset="0"/>
            </a:endParaRPr>
          </a:p>
        </p:txBody>
      </p:sp>
      <p:sp>
        <p:nvSpPr>
          <p:cNvPr id="28" name="Rectangle 14"/>
          <p:cNvSpPr>
            <a:spLocks noChangeArrowheads="1"/>
          </p:cNvSpPr>
          <p:nvPr/>
        </p:nvSpPr>
        <p:spPr bwMode="auto">
          <a:xfrm>
            <a:off x="467519" y="870695"/>
            <a:ext cx="8280400" cy="4396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5875">
                <a:solidFill>
                  <a:srgbClr val="000000"/>
                </a:solidFill>
                <a:miter lim="800000"/>
                <a:headEnd/>
                <a:tailEnd/>
              </a14:hiddenLine>
            </a:ext>
          </a:extLst>
        </p:spPr>
        <p:txBody>
          <a:bodyPr wrap="none" anchor="ctr"/>
          <a:lstStyle/>
          <a:p>
            <a:r>
              <a:rPr lang="en-US" dirty="0" smtClean="0">
                <a:latin typeface="Calibri" pitchFamily="34" charset="0"/>
              </a:rPr>
              <a:t>New consultation to be launched on 24</a:t>
            </a:r>
            <a:r>
              <a:rPr lang="en-US" baseline="30000" dirty="0" smtClean="0">
                <a:latin typeface="Calibri" pitchFamily="34" charset="0"/>
              </a:rPr>
              <a:t>th</a:t>
            </a:r>
            <a:r>
              <a:rPr lang="en-US" dirty="0" smtClean="0">
                <a:latin typeface="Calibri" pitchFamily="34" charset="0"/>
              </a:rPr>
              <a:t> October 2011 will describe two options:</a:t>
            </a:r>
          </a:p>
          <a:p>
            <a:endParaRPr lang="en-US" sz="1200" b="1" dirty="0">
              <a:latin typeface="Calibri" pitchFamily="34" charset="0"/>
            </a:endParaRPr>
          </a:p>
        </p:txBody>
      </p:sp>
      <p:sp>
        <p:nvSpPr>
          <p:cNvPr id="29" name="Rectangle 14"/>
          <p:cNvSpPr>
            <a:spLocks noChangeArrowheads="1"/>
          </p:cNvSpPr>
          <p:nvPr/>
        </p:nvSpPr>
        <p:spPr bwMode="auto">
          <a:xfrm>
            <a:off x="539750" y="3284984"/>
            <a:ext cx="2808114" cy="1440160"/>
          </a:xfrm>
          <a:prstGeom prst="rect">
            <a:avLst/>
          </a:prstGeom>
          <a:noFill/>
          <a:ln w="15875">
            <a:solidFill>
              <a:srgbClr val="4F81BD"/>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a:buFontTx/>
              <a:buChar char="•"/>
            </a:pPr>
            <a:r>
              <a:rPr lang="de-DE" sz="1400" dirty="0">
                <a:latin typeface="Calibri" pitchFamily="34" charset="0"/>
              </a:rPr>
              <a:t> Long-term YP (substitute LT QP) </a:t>
            </a:r>
          </a:p>
          <a:p>
            <a:pPr>
              <a:buFontTx/>
              <a:buChar char="•"/>
            </a:pPr>
            <a:r>
              <a:rPr lang="de-DE" sz="1400" dirty="0">
                <a:latin typeface="Calibri" pitchFamily="34" charset="0"/>
              </a:rPr>
              <a:t> Annual QP (substitutes Annual MP)</a:t>
            </a:r>
          </a:p>
          <a:p>
            <a:pPr>
              <a:buFontTx/>
              <a:buChar char="•"/>
            </a:pPr>
            <a:r>
              <a:rPr lang="de-DE" sz="1400" dirty="0">
                <a:latin typeface="Calibri" pitchFamily="34" charset="0"/>
              </a:rPr>
              <a:t> Rolling MP</a:t>
            </a:r>
          </a:p>
          <a:p>
            <a:pPr>
              <a:buFontTx/>
              <a:buChar char="•"/>
            </a:pPr>
            <a:r>
              <a:rPr lang="de-DE" sz="1400" dirty="0">
                <a:latin typeface="Calibri" pitchFamily="34" charset="0"/>
              </a:rPr>
              <a:t> Rolling DP</a:t>
            </a:r>
          </a:p>
        </p:txBody>
      </p:sp>
      <p:sp>
        <p:nvSpPr>
          <p:cNvPr id="30" name="Text Box 35"/>
          <p:cNvSpPr txBox="1">
            <a:spLocks noChangeArrowheads="1"/>
          </p:cNvSpPr>
          <p:nvPr/>
        </p:nvSpPr>
        <p:spPr bwMode="auto">
          <a:xfrm>
            <a:off x="466725" y="3108325"/>
            <a:ext cx="2305075" cy="320675"/>
          </a:xfrm>
          <a:prstGeom prst="rect">
            <a:avLst/>
          </a:prstGeom>
          <a:solidFill>
            <a:srgbClr val="769DCC"/>
          </a:solidFill>
          <a:ln w="9525">
            <a:solidFill>
              <a:schemeClr val="tx1"/>
            </a:solidFill>
            <a:miter lim="800000"/>
            <a:headEnd/>
            <a:tailEnd/>
          </a:ln>
        </p:spPr>
        <p:txBody>
          <a:bodyPr wrap="none" anchor="ctr"/>
          <a:lstStyle>
            <a:lvl1pPr eaLnBrk="0" hangingPunct="0">
              <a:defRPr sz="1400">
                <a:solidFill>
                  <a:schemeClr val="tx1"/>
                </a:solidFill>
                <a:latin typeface="Arial" pitchFamily="34" charset="0"/>
                <a:cs typeface="Arial" pitchFamily="34" charset="0"/>
              </a:defRPr>
            </a:lvl1pPr>
            <a:lvl2pPr marL="37931725" indent="-37474525" eaLnBrk="0" hangingPunct="0">
              <a:defRPr sz="1400">
                <a:solidFill>
                  <a:schemeClr val="tx1"/>
                </a:solidFill>
                <a:latin typeface="Arial" pitchFamily="34" charset="0"/>
                <a:cs typeface="Arial" pitchFamily="34" charset="0"/>
              </a:defRPr>
            </a:lvl2pPr>
            <a:lvl3pPr eaLnBrk="0" hangingPunct="0">
              <a:defRPr sz="1400">
                <a:solidFill>
                  <a:schemeClr val="tx1"/>
                </a:solidFill>
                <a:latin typeface="Arial" pitchFamily="34" charset="0"/>
                <a:cs typeface="Arial" pitchFamily="34" charset="0"/>
              </a:defRPr>
            </a:lvl3pPr>
            <a:lvl4pPr eaLnBrk="0" hangingPunct="0">
              <a:defRPr sz="1400">
                <a:solidFill>
                  <a:schemeClr val="tx1"/>
                </a:solidFill>
                <a:latin typeface="Arial" pitchFamily="34" charset="0"/>
                <a:cs typeface="Arial" pitchFamily="34" charset="0"/>
              </a:defRPr>
            </a:lvl4pPr>
            <a:lvl5pPr eaLnBrk="0" hangingPunct="0">
              <a:defRPr sz="1400">
                <a:solidFill>
                  <a:schemeClr val="tx1"/>
                </a:solidFill>
                <a:latin typeface="Arial" pitchFamily="34" charset="0"/>
                <a:cs typeface="Arial" pitchFamily="34" charset="0"/>
              </a:defRPr>
            </a:lvl5pPr>
            <a:lvl6pPr marL="457200" eaLnBrk="0" fontAlgn="base" hangingPunct="0">
              <a:spcBef>
                <a:spcPct val="0"/>
              </a:spcBef>
              <a:spcAft>
                <a:spcPct val="0"/>
              </a:spcAft>
              <a:defRPr sz="1400">
                <a:solidFill>
                  <a:schemeClr val="tx1"/>
                </a:solidFill>
                <a:latin typeface="Arial" pitchFamily="34" charset="0"/>
                <a:cs typeface="Arial" pitchFamily="34" charset="0"/>
              </a:defRPr>
            </a:lvl6pPr>
            <a:lvl7pPr marL="914400" eaLnBrk="0" fontAlgn="base" hangingPunct="0">
              <a:spcBef>
                <a:spcPct val="0"/>
              </a:spcBef>
              <a:spcAft>
                <a:spcPct val="0"/>
              </a:spcAft>
              <a:defRPr sz="1400">
                <a:solidFill>
                  <a:schemeClr val="tx1"/>
                </a:solidFill>
                <a:latin typeface="Arial" pitchFamily="34" charset="0"/>
                <a:cs typeface="Arial" pitchFamily="34" charset="0"/>
              </a:defRPr>
            </a:lvl7pPr>
            <a:lvl8pPr marL="1371600" eaLnBrk="0" fontAlgn="base" hangingPunct="0">
              <a:spcBef>
                <a:spcPct val="0"/>
              </a:spcBef>
              <a:spcAft>
                <a:spcPct val="0"/>
              </a:spcAft>
              <a:defRPr sz="1400">
                <a:solidFill>
                  <a:schemeClr val="tx1"/>
                </a:solidFill>
                <a:latin typeface="Arial" pitchFamily="34" charset="0"/>
                <a:cs typeface="Arial" pitchFamily="34" charset="0"/>
              </a:defRPr>
            </a:lvl8pPr>
            <a:lvl9pPr marL="1828800" eaLnBrk="0" fontAlgn="base" hangingPunct="0">
              <a:spcBef>
                <a:spcPct val="0"/>
              </a:spcBef>
              <a:spcAft>
                <a:spcPct val="0"/>
              </a:spcAft>
              <a:defRPr sz="1400">
                <a:solidFill>
                  <a:schemeClr val="tx1"/>
                </a:solidFill>
                <a:latin typeface="Arial" pitchFamily="34" charset="0"/>
                <a:cs typeface="Arial" pitchFamily="34" charset="0"/>
              </a:defRPr>
            </a:lvl9pPr>
          </a:lstStyle>
          <a:p>
            <a:pPr eaLnBrk="1" hangingPunct="1">
              <a:spcBef>
                <a:spcPct val="50000"/>
              </a:spcBef>
            </a:pPr>
            <a:r>
              <a:rPr lang="it-IT" b="1" dirty="0">
                <a:solidFill>
                  <a:schemeClr val="bg1"/>
                </a:solidFill>
                <a:latin typeface="Calibri" pitchFamily="34" charset="0"/>
              </a:rPr>
              <a:t>Integration of </a:t>
            </a:r>
            <a:r>
              <a:rPr lang="it-IT" b="1" dirty="0" smtClean="0">
                <a:solidFill>
                  <a:schemeClr val="bg1"/>
                </a:solidFill>
                <a:latin typeface="Calibri" pitchFamily="34" charset="0"/>
              </a:rPr>
              <a:t>Yearly product</a:t>
            </a:r>
            <a:endParaRPr lang="it-IT" b="1" dirty="0">
              <a:solidFill>
                <a:schemeClr val="bg1"/>
              </a:solidFill>
              <a:latin typeface="Calibri" pitchFamily="34" charset="0"/>
            </a:endParaRPr>
          </a:p>
        </p:txBody>
      </p:sp>
      <p:sp>
        <p:nvSpPr>
          <p:cNvPr id="31" name="Rectangle 14"/>
          <p:cNvSpPr>
            <a:spLocks noChangeArrowheads="1"/>
          </p:cNvSpPr>
          <p:nvPr/>
        </p:nvSpPr>
        <p:spPr bwMode="auto">
          <a:xfrm>
            <a:off x="3487688" y="3284984"/>
            <a:ext cx="5544616" cy="1440160"/>
          </a:xfrm>
          <a:prstGeom prst="rect">
            <a:avLst/>
          </a:prstGeom>
          <a:noFill/>
          <a:ln w="15875">
            <a:solidFill>
              <a:srgbClr val="666699"/>
            </a:solidFill>
            <a:miter lim="800000"/>
            <a:headEnd/>
            <a:tailEnd/>
          </a:ln>
          <a:extLst>
            <a:ext uri="{909E8E84-426E-40DD-AFC4-6F175D3DCCD1}">
              <a14:hiddenFill xmlns:a14="http://schemas.microsoft.com/office/drawing/2010/main" xmlns="">
                <a:solidFill>
                  <a:srgbClr val="FFFFFF"/>
                </a:solidFill>
              </a14:hiddenFill>
            </a:ext>
          </a:extLst>
        </p:spPr>
        <p:txBody>
          <a:bodyPr anchor="ctr"/>
          <a:lstStyle/>
          <a:p>
            <a:pPr marL="171450" lvl="0" indent="-171450">
              <a:buFont typeface="Arial" pitchFamily="34" charset="0"/>
              <a:buChar char="•"/>
            </a:pPr>
            <a:r>
              <a:rPr lang="de-DE" sz="1400" dirty="0" smtClean="0">
                <a:latin typeface="+mj-lt"/>
              </a:rPr>
              <a:t>Answers </a:t>
            </a:r>
            <a:r>
              <a:rPr lang="en-US" sz="1400" dirty="0" smtClean="0">
                <a:latin typeface="+mj-lt"/>
              </a:rPr>
              <a:t>respondents</a:t>
            </a:r>
            <a:r>
              <a:rPr lang="en-US" sz="1400" dirty="0">
                <a:latin typeface="+mj-lt"/>
              </a:rPr>
              <a:t>’ requests for inclusion of yearly </a:t>
            </a:r>
            <a:r>
              <a:rPr lang="en-US" sz="1400" dirty="0" smtClean="0">
                <a:latin typeface="+mj-lt"/>
              </a:rPr>
              <a:t>product</a:t>
            </a:r>
            <a:endParaRPr lang="en-GB" sz="1400" dirty="0">
              <a:latin typeface="+mj-lt"/>
            </a:endParaRPr>
          </a:p>
          <a:p>
            <a:pPr marL="171450" lvl="0" indent="-171450">
              <a:buFont typeface="Arial" pitchFamily="34" charset="0"/>
              <a:buChar char="•"/>
            </a:pPr>
            <a:r>
              <a:rPr lang="de-DE" sz="1400" dirty="0" smtClean="0">
                <a:latin typeface="+mj-lt"/>
              </a:rPr>
              <a:t>Fewer </a:t>
            </a:r>
            <a:r>
              <a:rPr lang="de-DE" sz="1400" dirty="0">
                <a:latin typeface="+mj-lt"/>
              </a:rPr>
              <a:t>auctions </a:t>
            </a:r>
            <a:endParaRPr lang="de-DE" sz="1400" dirty="0" smtClean="0">
              <a:latin typeface="+mj-lt"/>
            </a:endParaRPr>
          </a:p>
          <a:p>
            <a:pPr marL="171450" lvl="0" indent="-171450">
              <a:buFont typeface="Arial" pitchFamily="34" charset="0"/>
              <a:buChar char="•"/>
            </a:pPr>
            <a:r>
              <a:rPr lang="en-US" sz="1400" dirty="0" smtClean="0">
                <a:latin typeface="+mj-lt"/>
              </a:rPr>
              <a:t>Some </a:t>
            </a:r>
            <a:r>
              <a:rPr lang="en-US" sz="1400" dirty="0">
                <a:latin typeface="+mj-lt"/>
              </a:rPr>
              <a:t>loss of flexibility </a:t>
            </a:r>
            <a:r>
              <a:rPr lang="en-US" sz="1400" dirty="0" smtClean="0">
                <a:latin typeface="+mj-lt"/>
              </a:rPr>
              <a:t>(can’t build </a:t>
            </a:r>
            <a:r>
              <a:rPr lang="en-US" sz="1400" dirty="0">
                <a:latin typeface="+mj-lt"/>
              </a:rPr>
              <a:t>seasonally profiled product more than a year </a:t>
            </a:r>
            <a:r>
              <a:rPr lang="en-US" sz="1400" dirty="0" smtClean="0">
                <a:latin typeface="+mj-lt"/>
              </a:rPr>
              <a:t>ahead)</a:t>
            </a:r>
          </a:p>
          <a:p>
            <a:pPr marL="171450" lvl="0" indent="-171450">
              <a:buFont typeface="Arial" pitchFamily="34" charset="0"/>
              <a:buChar char="•"/>
            </a:pPr>
            <a:r>
              <a:rPr lang="en-US" sz="1400" dirty="0" smtClean="0">
                <a:latin typeface="+mj-lt"/>
              </a:rPr>
              <a:t>Requires </a:t>
            </a:r>
            <a:r>
              <a:rPr lang="en-US" sz="1400" dirty="0">
                <a:latin typeface="+mj-lt"/>
              </a:rPr>
              <a:t>EU-wide harmonization of </a:t>
            </a:r>
            <a:r>
              <a:rPr lang="en-GB" sz="1400" dirty="0" smtClean="0">
                <a:latin typeface="+mj-lt"/>
              </a:rPr>
              <a:t>start date for yearly product</a:t>
            </a:r>
          </a:p>
          <a:p>
            <a:pPr marL="171450" lvl="0" indent="-171450">
              <a:buFont typeface="Arial" pitchFamily="34" charset="0"/>
              <a:buChar char="•"/>
            </a:pPr>
            <a:r>
              <a:rPr lang="en-US" sz="1400" dirty="0" smtClean="0">
                <a:latin typeface="+mj-lt"/>
              </a:rPr>
              <a:t>10</a:t>
            </a:r>
            <a:r>
              <a:rPr lang="en-US" sz="1400" dirty="0">
                <a:latin typeface="+mj-lt"/>
              </a:rPr>
              <a:t>% of capacity reserved for short term is sold </a:t>
            </a:r>
            <a:r>
              <a:rPr lang="en-US" sz="1400" dirty="0" smtClean="0">
                <a:latin typeface="+mj-lt"/>
              </a:rPr>
              <a:t>month ahead</a:t>
            </a:r>
            <a:r>
              <a:rPr lang="en-US" sz="1400" dirty="0">
                <a:latin typeface="+mj-lt"/>
              </a:rPr>
              <a:t>.</a:t>
            </a:r>
            <a:endParaRPr lang="de-DE" sz="1400" dirty="0">
              <a:solidFill>
                <a:srgbClr val="000000"/>
              </a:solidFill>
              <a:latin typeface="+mj-lt"/>
            </a:endParaRPr>
          </a:p>
        </p:txBody>
      </p:sp>
      <p:sp>
        <p:nvSpPr>
          <p:cNvPr id="33" name="Oval 67"/>
          <p:cNvSpPr>
            <a:spLocks noChangeArrowheads="1"/>
          </p:cNvSpPr>
          <p:nvPr/>
        </p:nvSpPr>
        <p:spPr bwMode="auto">
          <a:xfrm>
            <a:off x="323850" y="2963862"/>
            <a:ext cx="287338" cy="288925"/>
          </a:xfrm>
          <a:prstGeom prst="ellipse">
            <a:avLst/>
          </a:prstGeom>
          <a:solidFill>
            <a:srgbClr val="B4D13B"/>
          </a:solidFill>
          <a:ln>
            <a:noFill/>
          </a:ln>
          <a:extLst>
            <a:ext uri="{91240B29-F687-4F45-9708-019B960494DF}">
              <a14:hiddenLine xmlns:a14="http://schemas.microsoft.com/office/drawing/2010/main" xmlns="" w="15875">
                <a:solidFill>
                  <a:srgbClr val="000000"/>
                </a:solidFill>
                <a:round/>
                <a:headEnd/>
                <a:tailEnd/>
              </a14:hiddenLine>
            </a:ext>
          </a:extLst>
        </p:spPr>
        <p:txBody>
          <a:bodyPr wrap="none" anchor="ctr"/>
          <a:lstStyle/>
          <a:p>
            <a:pPr algn="ctr"/>
            <a:r>
              <a:rPr lang="it-IT" b="1" dirty="0" smtClean="0">
                <a:solidFill>
                  <a:schemeClr val="bg1"/>
                </a:solidFill>
              </a:rPr>
              <a:t>2</a:t>
            </a:r>
            <a:endParaRPr lang="it-IT" b="1" dirty="0">
              <a:solidFill>
                <a:schemeClr val="bg1"/>
              </a:solidFill>
            </a:endParaRPr>
          </a:p>
        </p:txBody>
      </p:sp>
    </p:spTree>
    <p:extLst>
      <p:ext uri="{BB962C8B-B14F-4D97-AF65-F5344CB8AC3E}">
        <p14:creationId xmlns:p14="http://schemas.microsoft.com/office/powerpoint/2010/main" xmlns="" val="4495702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Introduction - Objectives</a:t>
            </a:r>
            <a:endParaRPr lang="en-GB" dirty="0"/>
          </a:p>
        </p:txBody>
      </p:sp>
      <p:sp>
        <p:nvSpPr>
          <p:cNvPr id="3" name="Content Placeholder 2"/>
          <p:cNvSpPr>
            <a:spLocks noGrp="1"/>
          </p:cNvSpPr>
          <p:nvPr>
            <p:ph sz="quarter" idx="11"/>
          </p:nvPr>
        </p:nvSpPr>
        <p:spPr/>
        <p:txBody>
          <a:bodyPr/>
          <a:lstStyle/>
          <a:p>
            <a:pPr>
              <a:spcBef>
                <a:spcPts val="1200"/>
              </a:spcBef>
              <a:buFont typeface="Arial" pitchFamily="34" charset="0"/>
              <a:buChar char="•"/>
            </a:pPr>
            <a:r>
              <a:rPr lang="en-US" dirty="0" smtClean="0">
                <a:ea typeface="ＭＳ Ｐゴシック" pitchFamily="34" charset="-128"/>
              </a:rPr>
              <a:t>Describe </a:t>
            </a:r>
            <a:r>
              <a:rPr lang="en-US" dirty="0">
                <a:ea typeface="ＭＳ Ｐゴシック" pitchFamily="34" charset="-128"/>
              </a:rPr>
              <a:t>needed changes to be included into final NC from draft</a:t>
            </a:r>
          </a:p>
          <a:p>
            <a:pPr marL="800100" lvl="1" indent="-342900">
              <a:lnSpc>
                <a:spcPts val="3000"/>
              </a:lnSpc>
              <a:spcBef>
                <a:spcPct val="0"/>
              </a:spcBef>
              <a:buClr>
                <a:schemeClr val="tx1"/>
              </a:buClr>
              <a:buSzPct val="80000"/>
              <a:buFont typeface="Arial" pitchFamily="34" charset="0"/>
              <a:buChar char="•"/>
            </a:pPr>
            <a:r>
              <a:rPr lang="en-US" dirty="0">
                <a:ea typeface="ＭＳ Ｐゴシック" pitchFamily="34" charset="-128"/>
              </a:rPr>
              <a:t>As a result of final ACER FG</a:t>
            </a:r>
          </a:p>
          <a:p>
            <a:pPr marL="800100" lvl="1" indent="-342900">
              <a:lnSpc>
                <a:spcPts val="3000"/>
              </a:lnSpc>
              <a:spcBef>
                <a:spcPct val="0"/>
              </a:spcBef>
              <a:buClr>
                <a:schemeClr val="tx1"/>
              </a:buClr>
              <a:buSzPct val="80000"/>
              <a:buFont typeface="Arial" pitchFamily="34" charset="0"/>
              <a:buChar char="•"/>
            </a:pPr>
            <a:r>
              <a:rPr lang="en-US" dirty="0">
                <a:ea typeface="ＭＳ Ｐゴシック" pitchFamily="34" charset="-128"/>
              </a:rPr>
              <a:t>Following market consultation on draft </a:t>
            </a:r>
            <a:r>
              <a:rPr lang="en-US" dirty="0" smtClean="0">
                <a:ea typeface="ＭＳ Ｐゴシック" pitchFamily="34" charset="-128"/>
              </a:rPr>
              <a:t>NC</a:t>
            </a:r>
          </a:p>
          <a:p>
            <a:pPr>
              <a:lnSpc>
                <a:spcPts val="3000"/>
              </a:lnSpc>
              <a:spcBef>
                <a:spcPct val="0"/>
              </a:spcBef>
              <a:buClr>
                <a:schemeClr val="tx1"/>
              </a:buClr>
              <a:buSzPct val="80000"/>
              <a:buFont typeface="Arial" pitchFamily="34" charset="0"/>
              <a:buChar char="•"/>
            </a:pPr>
            <a:r>
              <a:rPr lang="en-US" dirty="0">
                <a:ea typeface="ＭＳ Ｐゴシック" pitchFamily="34" charset="-128"/>
              </a:rPr>
              <a:t>Update on progress regarding CAM NC </a:t>
            </a:r>
            <a:r>
              <a:rPr lang="en-US" dirty="0" smtClean="0">
                <a:ea typeface="ＭＳ Ｐゴシック" pitchFamily="34" charset="-128"/>
              </a:rPr>
              <a:t>development</a:t>
            </a:r>
          </a:p>
          <a:p>
            <a:pPr>
              <a:lnSpc>
                <a:spcPts val="3000"/>
              </a:lnSpc>
              <a:spcBef>
                <a:spcPct val="0"/>
              </a:spcBef>
              <a:buClr>
                <a:schemeClr val="tx1"/>
              </a:buClr>
              <a:buSzPct val="80000"/>
              <a:buFont typeface="Arial" pitchFamily="34" charset="0"/>
              <a:buChar char="•"/>
            </a:pPr>
            <a:r>
              <a:rPr lang="en-US" dirty="0" smtClean="0">
                <a:ea typeface="ＭＳ Ｐゴシック" pitchFamily="34" charset="-128"/>
              </a:rPr>
              <a:t>Explain next steps</a:t>
            </a:r>
            <a:endParaRPr lang="en-US" dirty="0">
              <a:ea typeface="ＭＳ Ｐゴシック" pitchFamily="34" charset="-128"/>
            </a:endParaRPr>
          </a:p>
          <a:p>
            <a:pPr>
              <a:buFont typeface="Arial" pitchFamily="34" charset="0"/>
              <a:buChar char="•"/>
            </a:pPr>
            <a:endParaRPr lang="en-GB" dirty="0" smtClean="0"/>
          </a:p>
          <a:p>
            <a:pPr>
              <a:buFont typeface="Arial" pitchFamily="34" charset="0"/>
              <a:buChar char="•"/>
            </a:pPr>
            <a:endParaRPr lang="en-GB" dirty="0"/>
          </a:p>
        </p:txBody>
      </p:sp>
      <p:sp>
        <p:nvSpPr>
          <p:cNvPr id="4" name="Slide Number Placeholder 3"/>
          <p:cNvSpPr>
            <a:spLocks noGrp="1"/>
          </p:cNvSpPr>
          <p:nvPr>
            <p:ph type="sldNum" sz="quarter" idx="12"/>
          </p:nvPr>
        </p:nvSpPr>
        <p:spPr/>
        <p:txBody>
          <a:bodyPr/>
          <a:lstStyle/>
          <a:p>
            <a:pPr>
              <a:defRPr/>
            </a:pPr>
            <a:fld id="{6FC5A35B-6DCF-4AC7-99CA-323817BDEDAB}" type="slidenum">
              <a:rPr lang="fr-BE" smtClean="0"/>
              <a:pPr>
                <a:defRPr/>
              </a:pPr>
              <a:t>2</a:t>
            </a:fld>
            <a:endParaRPr lang="fr-BE" dirty="0"/>
          </a:p>
        </p:txBody>
      </p:sp>
      <p:sp>
        <p:nvSpPr>
          <p:cNvPr id="5" name="Rounded Rectangle 4"/>
          <p:cNvSpPr/>
          <p:nvPr/>
        </p:nvSpPr>
        <p:spPr>
          <a:xfrm>
            <a:off x="467544" y="4077072"/>
            <a:ext cx="8352928" cy="921590"/>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000" dirty="0" smtClean="0">
                <a:solidFill>
                  <a:schemeClr val="tx1"/>
                </a:solidFill>
              </a:rPr>
              <a:t>Ensure participants are fully informed about the key issues and are well placed to engage in the CAM NC process</a:t>
            </a:r>
            <a:endParaRPr lang="en-US" sz="2000" dirty="0">
              <a:solidFill>
                <a:schemeClr val="tx1"/>
              </a:solidFill>
            </a:endParaRPr>
          </a:p>
        </p:txBody>
      </p:sp>
    </p:spTree>
    <p:extLst>
      <p:ext uri="{BB962C8B-B14F-4D97-AF65-F5344CB8AC3E}">
        <p14:creationId xmlns:p14="http://schemas.microsoft.com/office/powerpoint/2010/main" xmlns="" val="313768714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4"/>
          <p:cNvSpPr txBox="1">
            <a:spLocks noGrp="1"/>
          </p:cNvSpPr>
          <p:nvPr>
            <p:ph type="ctrTitle" idx="4294967295"/>
          </p:nvPr>
        </p:nvSpPr>
        <p:spPr bwMode="auto">
          <a:xfrm>
            <a:off x="567532" y="2132856"/>
            <a:ext cx="7929562" cy="85725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a:r>
              <a:rPr lang="en-GB" sz="3200" b="1" dirty="0" smtClean="0">
                <a:solidFill>
                  <a:srgbClr val="2A3F82"/>
                </a:solidFill>
                <a:ea typeface="ＭＳ Ｐゴシック" pitchFamily="34" charset="-128"/>
                <a:cs typeface="Arial" pitchFamily="34" charset="0"/>
              </a:rPr>
              <a:t>Recommendation: </a:t>
            </a:r>
          </a:p>
        </p:txBody>
      </p:sp>
      <p:sp>
        <p:nvSpPr>
          <p:cNvPr id="19459" name="Sous-titre 2"/>
          <p:cNvSpPr txBox="1">
            <a:spLocks noChangeArrowheads="1"/>
          </p:cNvSpPr>
          <p:nvPr/>
        </p:nvSpPr>
        <p:spPr bwMode="auto">
          <a:xfrm>
            <a:off x="1331913" y="5805488"/>
            <a:ext cx="6400800" cy="323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1"/>
          <a:lstStyle>
            <a:lvl1pPr eaLnBrk="0" hangingPunct="0">
              <a:defRPr sz="1400">
                <a:solidFill>
                  <a:schemeClr val="tx1"/>
                </a:solidFill>
                <a:latin typeface="Arial" pitchFamily="34" charset="0"/>
                <a:cs typeface="Arial" pitchFamily="34" charset="0"/>
              </a:defRPr>
            </a:lvl1pPr>
            <a:lvl2pPr marL="37931725" indent="-37474525" eaLnBrk="0" hangingPunct="0">
              <a:defRPr sz="1400">
                <a:solidFill>
                  <a:schemeClr val="tx1"/>
                </a:solidFill>
                <a:latin typeface="Arial" pitchFamily="34" charset="0"/>
                <a:cs typeface="Arial" pitchFamily="34" charset="0"/>
              </a:defRPr>
            </a:lvl2pPr>
            <a:lvl3pPr eaLnBrk="0" hangingPunct="0">
              <a:defRPr sz="1400">
                <a:solidFill>
                  <a:schemeClr val="tx1"/>
                </a:solidFill>
                <a:latin typeface="Arial" pitchFamily="34" charset="0"/>
                <a:cs typeface="Arial" pitchFamily="34" charset="0"/>
              </a:defRPr>
            </a:lvl3pPr>
            <a:lvl4pPr eaLnBrk="0" hangingPunct="0">
              <a:defRPr sz="1400">
                <a:solidFill>
                  <a:schemeClr val="tx1"/>
                </a:solidFill>
                <a:latin typeface="Arial" pitchFamily="34" charset="0"/>
                <a:cs typeface="Arial" pitchFamily="34" charset="0"/>
              </a:defRPr>
            </a:lvl4pPr>
            <a:lvl5pPr eaLnBrk="0" hangingPunct="0">
              <a:defRPr sz="1400">
                <a:solidFill>
                  <a:schemeClr val="tx1"/>
                </a:solidFill>
                <a:latin typeface="Arial" pitchFamily="34" charset="0"/>
                <a:cs typeface="Arial" pitchFamily="34" charset="0"/>
              </a:defRPr>
            </a:lvl5pPr>
            <a:lvl6pPr marL="457200" eaLnBrk="0" fontAlgn="base" hangingPunct="0">
              <a:spcBef>
                <a:spcPct val="0"/>
              </a:spcBef>
              <a:spcAft>
                <a:spcPct val="0"/>
              </a:spcAft>
              <a:defRPr sz="1400">
                <a:solidFill>
                  <a:schemeClr val="tx1"/>
                </a:solidFill>
                <a:latin typeface="Arial" pitchFamily="34" charset="0"/>
                <a:cs typeface="Arial" pitchFamily="34" charset="0"/>
              </a:defRPr>
            </a:lvl6pPr>
            <a:lvl7pPr marL="914400" eaLnBrk="0" fontAlgn="base" hangingPunct="0">
              <a:spcBef>
                <a:spcPct val="0"/>
              </a:spcBef>
              <a:spcAft>
                <a:spcPct val="0"/>
              </a:spcAft>
              <a:defRPr sz="1400">
                <a:solidFill>
                  <a:schemeClr val="tx1"/>
                </a:solidFill>
                <a:latin typeface="Arial" pitchFamily="34" charset="0"/>
                <a:cs typeface="Arial" pitchFamily="34" charset="0"/>
              </a:defRPr>
            </a:lvl7pPr>
            <a:lvl8pPr marL="1371600" eaLnBrk="0" fontAlgn="base" hangingPunct="0">
              <a:spcBef>
                <a:spcPct val="0"/>
              </a:spcBef>
              <a:spcAft>
                <a:spcPct val="0"/>
              </a:spcAft>
              <a:defRPr sz="1400">
                <a:solidFill>
                  <a:schemeClr val="tx1"/>
                </a:solidFill>
                <a:latin typeface="Arial" pitchFamily="34" charset="0"/>
                <a:cs typeface="Arial" pitchFamily="34" charset="0"/>
              </a:defRPr>
            </a:lvl8pPr>
            <a:lvl9pPr marL="1828800" eaLnBrk="0" fontAlgn="base" hangingPunct="0">
              <a:spcBef>
                <a:spcPct val="0"/>
              </a:spcBef>
              <a:spcAft>
                <a:spcPct val="0"/>
              </a:spcAft>
              <a:defRPr sz="1400">
                <a:solidFill>
                  <a:schemeClr val="tx1"/>
                </a:solidFill>
                <a:latin typeface="Arial" pitchFamily="34" charset="0"/>
                <a:cs typeface="Arial" pitchFamily="34" charset="0"/>
              </a:defRPr>
            </a:lvl9pPr>
          </a:lstStyle>
          <a:p>
            <a:pPr algn="ctr" eaLnBrk="1"/>
            <a:endParaRPr lang="fr-BE" sz="1800" b="1">
              <a:solidFill>
                <a:srgbClr val="666666"/>
              </a:solidFill>
              <a:latin typeface="Calibri" pitchFamily="34" charset="0"/>
            </a:endParaRPr>
          </a:p>
        </p:txBody>
      </p:sp>
      <p:sp>
        <p:nvSpPr>
          <p:cNvPr id="19460" name="Textfeld 5"/>
          <p:cNvSpPr txBox="1">
            <a:spLocks noChangeArrowheads="1"/>
          </p:cNvSpPr>
          <p:nvPr/>
        </p:nvSpPr>
        <p:spPr bwMode="auto">
          <a:xfrm>
            <a:off x="611560" y="2974628"/>
            <a:ext cx="8136904" cy="14619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marL="266700" indent="-180975" eaLnBrk="0" hangingPunct="0">
              <a:defRPr sz="1400">
                <a:solidFill>
                  <a:schemeClr val="tx1"/>
                </a:solidFill>
                <a:latin typeface="Arial" pitchFamily="34" charset="0"/>
                <a:cs typeface="Arial" pitchFamily="34" charset="0"/>
              </a:defRPr>
            </a:lvl1pPr>
            <a:lvl2pPr marL="37931725" indent="-37474525" eaLnBrk="0" hangingPunct="0">
              <a:defRPr sz="1400">
                <a:solidFill>
                  <a:schemeClr val="tx1"/>
                </a:solidFill>
                <a:latin typeface="Arial" pitchFamily="34" charset="0"/>
                <a:cs typeface="Arial" pitchFamily="34" charset="0"/>
              </a:defRPr>
            </a:lvl2pPr>
            <a:lvl3pPr eaLnBrk="0" hangingPunct="0">
              <a:defRPr sz="1400">
                <a:solidFill>
                  <a:schemeClr val="tx1"/>
                </a:solidFill>
                <a:latin typeface="Arial" pitchFamily="34" charset="0"/>
                <a:cs typeface="Arial" pitchFamily="34" charset="0"/>
              </a:defRPr>
            </a:lvl3pPr>
            <a:lvl4pPr eaLnBrk="0" hangingPunct="0">
              <a:defRPr sz="1400">
                <a:solidFill>
                  <a:schemeClr val="tx1"/>
                </a:solidFill>
                <a:latin typeface="Arial" pitchFamily="34" charset="0"/>
                <a:cs typeface="Arial" pitchFamily="34" charset="0"/>
              </a:defRPr>
            </a:lvl4pPr>
            <a:lvl5pPr marL="38458775" indent="-50787300" eaLnBrk="0" hangingPunct="0">
              <a:defRPr sz="1400">
                <a:solidFill>
                  <a:schemeClr val="tx1"/>
                </a:solidFill>
                <a:latin typeface="Arial" pitchFamily="34" charset="0"/>
                <a:cs typeface="Arial" pitchFamily="34" charset="0"/>
              </a:defRPr>
            </a:lvl5pPr>
            <a:lvl6pPr marL="38915975" indent="-50787300" eaLnBrk="0" fontAlgn="base" hangingPunct="0">
              <a:spcBef>
                <a:spcPct val="0"/>
              </a:spcBef>
              <a:spcAft>
                <a:spcPct val="0"/>
              </a:spcAft>
              <a:defRPr sz="1400">
                <a:solidFill>
                  <a:schemeClr val="tx1"/>
                </a:solidFill>
                <a:latin typeface="Arial" pitchFamily="34" charset="0"/>
                <a:cs typeface="Arial" pitchFamily="34" charset="0"/>
              </a:defRPr>
            </a:lvl6pPr>
            <a:lvl7pPr marL="39373175" indent="-50787300" eaLnBrk="0" fontAlgn="base" hangingPunct="0">
              <a:spcBef>
                <a:spcPct val="0"/>
              </a:spcBef>
              <a:spcAft>
                <a:spcPct val="0"/>
              </a:spcAft>
              <a:defRPr sz="1400">
                <a:solidFill>
                  <a:schemeClr val="tx1"/>
                </a:solidFill>
                <a:latin typeface="Arial" pitchFamily="34" charset="0"/>
                <a:cs typeface="Arial" pitchFamily="34" charset="0"/>
              </a:defRPr>
            </a:lvl7pPr>
            <a:lvl8pPr marL="39830375" indent="-50787300" eaLnBrk="0" fontAlgn="base" hangingPunct="0">
              <a:spcBef>
                <a:spcPct val="0"/>
              </a:spcBef>
              <a:spcAft>
                <a:spcPct val="0"/>
              </a:spcAft>
              <a:defRPr sz="1400">
                <a:solidFill>
                  <a:schemeClr val="tx1"/>
                </a:solidFill>
                <a:latin typeface="Arial" pitchFamily="34" charset="0"/>
                <a:cs typeface="Arial" pitchFamily="34" charset="0"/>
              </a:defRPr>
            </a:lvl8pPr>
            <a:lvl9pPr marL="40287575" indent="-50787300" eaLnBrk="0" fontAlgn="base" hangingPunct="0">
              <a:spcBef>
                <a:spcPct val="0"/>
              </a:spcBef>
              <a:spcAft>
                <a:spcPct val="0"/>
              </a:spcAft>
              <a:defRPr sz="1400">
                <a:solidFill>
                  <a:schemeClr val="tx1"/>
                </a:solidFill>
                <a:latin typeface="Arial" pitchFamily="34" charset="0"/>
                <a:cs typeface="Arial" pitchFamily="34" charset="0"/>
              </a:defRPr>
            </a:lvl9pPr>
          </a:lstStyle>
          <a:p>
            <a:pPr algn="ctr" eaLnBrk="1" hangingPunct="1"/>
            <a:r>
              <a:rPr lang="de-DE" sz="2600" b="1" dirty="0">
                <a:latin typeface="Calibri" pitchFamily="34" charset="0"/>
              </a:rPr>
              <a:t>ENTSOG </a:t>
            </a:r>
            <a:r>
              <a:rPr lang="de-DE" sz="2600" b="1" dirty="0" smtClean="0">
                <a:latin typeface="Calibri" pitchFamily="34" charset="0"/>
              </a:rPr>
              <a:t>recommends Option 2 (integrate yearly product)</a:t>
            </a:r>
            <a:endParaRPr lang="de-DE" sz="2100" b="1" dirty="0">
              <a:latin typeface="Calibri" pitchFamily="34" charset="0"/>
            </a:endParaRPr>
          </a:p>
          <a:p>
            <a:pPr marL="85725" indent="0" eaLnBrk="1" hangingPunct="1"/>
            <a:endParaRPr lang="en-US" sz="2100" dirty="0">
              <a:latin typeface="Calibri" pitchFamily="34" charset="0"/>
            </a:endParaRPr>
          </a:p>
          <a:p>
            <a:pPr marL="428625" indent="-342900" eaLnBrk="1" hangingPunct="1">
              <a:buFont typeface="Arial" pitchFamily="34" charset="0"/>
              <a:buChar char="•"/>
            </a:pPr>
            <a:r>
              <a:rPr lang="en-US" sz="2100" dirty="0" smtClean="0">
                <a:latin typeface="Calibri" pitchFamily="34" charset="0"/>
              </a:rPr>
              <a:t>Have developed a workable proposal in response to market requests</a:t>
            </a:r>
          </a:p>
          <a:p>
            <a:pPr marL="428625" indent="-342900" eaLnBrk="1" hangingPunct="1">
              <a:buFont typeface="Arial" pitchFamily="34" charset="0"/>
              <a:buChar char="•"/>
            </a:pPr>
            <a:r>
              <a:rPr lang="en-US" sz="2100" dirty="0" smtClean="0">
                <a:latin typeface="Calibri" pitchFamily="34" charset="0"/>
              </a:rPr>
              <a:t>But will consult further on the two options described</a:t>
            </a:r>
            <a:endParaRPr lang="de-DE" sz="2100" dirty="0">
              <a:latin typeface="Calibri" pitchFamily="34" charset="0"/>
            </a:endParaRPr>
          </a:p>
        </p:txBody>
      </p:sp>
    </p:spTree>
    <p:extLst>
      <p:ext uri="{BB962C8B-B14F-4D97-AF65-F5344CB8AC3E}">
        <p14:creationId xmlns:p14="http://schemas.microsoft.com/office/powerpoint/2010/main" xmlns="" val="3072189754"/>
      </p:ext>
    </p:extLst>
  </p:cSld>
  <p:clrMapOvr>
    <a:masterClrMapping/>
  </p:clrMapOvr>
  <p:transition spd="slow"/>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4"/>
          <p:cNvSpPr txBox="1">
            <a:spLocks noGrp="1"/>
          </p:cNvSpPr>
          <p:nvPr>
            <p:ph type="ctrTitle"/>
          </p:nvPr>
        </p:nvSpPr>
        <p:spPr bwMode="auto">
          <a:xfrm>
            <a:off x="762000" y="2590800"/>
            <a:ext cx="7929563" cy="12414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a:r>
              <a:rPr lang="de-DE" smtClean="0">
                <a:ea typeface="ＭＳ Ｐゴシック" pitchFamily="34" charset="-128"/>
              </a:rPr>
              <a:t>2. Allocation Mechanism</a:t>
            </a:r>
            <a:br>
              <a:rPr lang="de-DE" smtClean="0">
                <a:ea typeface="ＭＳ Ｐゴシック" pitchFamily="34" charset="-128"/>
              </a:rPr>
            </a:br>
            <a:endParaRPr lang="en-GB" smtClean="0">
              <a:ea typeface="ＭＳ Ｐゴシック" pitchFamily="34" charset="-128"/>
            </a:endParaRPr>
          </a:p>
        </p:txBody>
      </p:sp>
      <p:sp>
        <p:nvSpPr>
          <p:cNvPr id="21507" name="Sous-titre 2"/>
          <p:cNvSpPr txBox="1">
            <a:spLocks noChangeArrowheads="1"/>
          </p:cNvSpPr>
          <p:nvPr/>
        </p:nvSpPr>
        <p:spPr bwMode="auto">
          <a:xfrm>
            <a:off x="1331913" y="5805488"/>
            <a:ext cx="6400800" cy="323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1"/>
          <a:lstStyle>
            <a:lvl1pPr eaLnBrk="0" hangingPunct="0">
              <a:defRPr sz="1400">
                <a:solidFill>
                  <a:schemeClr val="tx1"/>
                </a:solidFill>
                <a:latin typeface="Arial" pitchFamily="34" charset="0"/>
                <a:cs typeface="Arial" pitchFamily="34" charset="0"/>
              </a:defRPr>
            </a:lvl1pPr>
            <a:lvl2pPr marL="37931725" indent="-37474525" eaLnBrk="0" hangingPunct="0">
              <a:defRPr sz="1400">
                <a:solidFill>
                  <a:schemeClr val="tx1"/>
                </a:solidFill>
                <a:latin typeface="Arial" pitchFamily="34" charset="0"/>
                <a:cs typeface="Arial" pitchFamily="34" charset="0"/>
              </a:defRPr>
            </a:lvl2pPr>
            <a:lvl3pPr eaLnBrk="0" hangingPunct="0">
              <a:defRPr sz="1400">
                <a:solidFill>
                  <a:schemeClr val="tx1"/>
                </a:solidFill>
                <a:latin typeface="Arial" pitchFamily="34" charset="0"/>
                <a:cs typeface="Arial" pitchFamily="34" charset="0"/>
              </a:defRPr>
            </a:lvl3pPr>
            <a:lvl4pPr eaLnBrk="0" hangingPunct="0">
              <a:defRPr sz="1400">
                <a:solidFill>
                  <a:schemeClr val="tx1"/>
                </a:solidFill>
                <a:latin typeface="Arial" pitchFamily="34" charset="0"/>
                <a:cs typeface="Arial" pitchFamily="34" charset="0"/>
              </a:defRPr>
            </a:lvl4pPr>
            <a:lvl5pPr eaLnBrk="0" hangingPunct="0">
              <a:defRPr sz="1400">
                <a:solidFill>
                  <a:schemeClr val="tx1"/>
                </a:solidFill>
                <a:latin typeface="Arial" pitchFamily="34" charset="0"/>
                <a:cs typeface="Arial" pitchFamily="34" charset="0"/>
              </a:defRPr>
            </a:lvl5pPr>
            <a:lvl6pPr marL="457200" eaLnBrk="0" fontAlgn="base" hangingPunct="0">
              <a:spcBef>
                <a:spcPct val="0"/>
              </a:spcBef>
              <a:spcAft>
                <a:spcPct val="0"/>
              </a:spcAft>
              <a:defRPr sz="1400">
                <a:solidFill>
                  <a:schemeClr val="tx1"/>
                </a:solidFill>
                <a:latin typeface="Arial" pitchFamily="34" charset="0"/>
                <a:cs typeface="Arial" pitchFamily="34" charset="0"/>
              </a:defRPr>
            </a:lvl6pPr>
            <a:lvl7pPr marL="914400" eaLnBrk="0" fontAlgn="base" hangingPunct="0">
              <a:spcBef>
                <a:spcPct val="0"/>
              </a:spcBef>
              <a:spcAft>
                <a:spcPct val="0"/>
              </a:spcAft>
              <a:defRPr sz="1400">
                <a:solidFill>
                  <a:schemeClr val="tx1"/>
                </a:solidFill>
                <a:latin typeface="Arial" pitchFamily="34" charset="0"/>
                <a:cs typeface="Arial" pitchFamily="34" charset="0"/>
              </a:defRPr>
            </a:lvl7pPr>
            <a:lvl8pPr marL="1371600" eaLnBrk="0" fontAlgn="base" hangingPunct="0">
              <a:spcBef>
                <a:spcPct val="0"/>
              </a:spcBef>
              <a:spcAft>
                <a:spcPct val="0"/>
              </a:spcAft>
              <a:defRPr sz="1400">
                <a:solidFill>
                  <a:schemeClr val="tx1"/>
                </a:solidFill>
                <a:latin typeface="Arial" pitchFamily="34" charset="0"/>
                <a:cs typeface="Arial" pitchFamily="34" charset="0"/>
              </a:defRPr>
            </a:lvl8pPr>
            <a:lvl9pPr marL="1828800" eaLnBrk="0" fontAlgn="base" hangingPunct="0">
              <a:spcBef>
                <a:spcPct val="0"/>
              </a:spcBef>
              <a:spcAft>
                <a:spcPct val="0"/>
              </a:spcAft>
              <a:defRPr sz="1400">
                <a:solidFill>
                  <a:schemeClr val="tx1"/>
                </a:solidFill>
                <a:latin typeface="Arial" pitchFamily="34" charset="0"/>
                <a:cs typeface="Arial" pitchFamily="34" charset="0"/>
              </a:defRPr>
            </a:lvl9pPr>
          </a:lstStyle>
          <a:p>
            <a:pPr algn="ctr" eaLnBrk="1"/>
            <a:endParaRPr lang="fr-BE" sz="1800" b="1">
              <a:solidFill>
                <a:srgbClr val="666666"/>
              </a:solidFill>
              <a:latin typeface="Calibri" pitchFamily="34" charset="0"/>
            </a:endParaRPr>
          </a:p>
        </p:txBody>
      </p:sp>
    </p:spTree>
    <p:extLst>
      <p:ext uri="{BB962C8B-B14F-4D97-AF65-F5344CB8AC3E}">
        <p14:creationId xmlns:p14="http://schemas.microsoft.com/office/powerpoint/2010/main" xmlns="" val="882262073"/>
      </p:ext>
    </p:extLst>
  </p:cSld>
  <p:clrMapOvr>
    <a:masterClrMapping/>
  </p:clrMapOvr>
  <p:transition spd="slow"/>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Espace réservé du numéro de diapositive 5"/>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400">
                <a:solidFill>
                  <a:schemeClr val="tx1"/>
                </a:solidFill>
                <a:latin typeface="Arial" pitchFamily="34" charset="0"/>
                <a:cs typeface="Arial" pitchFamily="34" charset="0"/>
              </a:defRPr>
            </a:lvl1pPr>
            <a:lvl2pPr marL="37931725" indent="-37474525" eaLnBrk="0" hangingPunct="0">
              <a:defRPr sz="1400">
                <a:solidFill>
                  <a:schemeClr val="tx1"/>
                </a:solidFill>
                <a:latin typeface="Arial" pitchFamily="34" charset="0"/>
                <a:cs typeface="Arial" pitchFamily="34" charset="0"/>
              </a:defRPr>
            </a:lvl2pPr>
            <a:lvl3pPr eaLnBrk="0" hangingPunct="0">
              <a:defRPr sz="1400">
                <a:solidFill>
                  <a:schemeClr val="tx1"/>
                </a:solidFill>
                <a:latin typeface="Arial" pitchFamily="34" charset="0"/>
                <a:cs typeface="Arial" pitchFamily="34" charset="0"/>
              </a:defRPr>
            </a:lvl3pPr>
            <a:lvl4pPr eaLnBrk="0" hangingPunct="0">
              <a:defRPr sz="1400">
                <a:solidFill>
                  <a:schemeClr val="tx1"/>
                </a:solidFill>
                <a:latin typeface="Arial" pitchFamily="34" charset="0"/>
                <a:cs typeface="Arial" pitchFamily="34" charset="0"/>
              </a:defRPr>
            </a:lvl4pPr>
            <a:lvl5pPr eaLnBrk="0" hangingPunct="0">
              <a:defRPr sz="1400">
                <a:solidFill>
                  <a:schemeClr val="tx1"/>
                </a:solidFill>
                <a:latin typeface="Arial" pitchFamily="34" charset="0"/>
                <a:cs typeface="Arial" pitchFamily="34" charset="0"/>
              </a:defRPr>
            </a:lvl5pPr>
            <a:lvl6pPr marL="457200" eaLnBrk="0" fontAlgn="base" hangingPunct="0">
              <a:spcBef>
                <a:spcPct val="0"/>
              </a:spcBef>
              <a:spcAft>
                <a:spcPct val="0"/>
              </a:spcAft>
              <a:defRPr sz="1400">
                <a:solidFill>
                  <a:schemeClr val="tx1"/>
                </a:solidFill>
                <a:latin typeface="Arial" pitchFamily="34" charset="0"/>
                <a:cs typeface="Arial" pitchFamily="34" charset="0"/>
              </a:defRPr>
            </a:lvl6pPr>
            <a:lvl7pPr marL="914400" eaLnBrk="0" fontAlgn="base" hangingPunct="0">
              <a:spcBef>
                <a:spcPct val="0"/>
              </a:spcBef>
              <a:spcAft>
                <a:spcPct val="0"/>
              </a:spcAft>
              <a:defRPr sz="1400">
                <a:solidFill>
                  <a:schemeClr val="tx1"/>
                </a:solidFill>
                <a:latin typeface="Arial" pitchFamily="34" charset="0"/>
                <a:cs typeface="Arial" pitchFamily="34" charset="0"/>
              </a:defRPr>
            </a:lvl7pPr>
            <a:lvl8pPr marL="1371600" eaLnBrk="0" fontAlgn="base" hangingPunct="0">
              <a:spcBef>
                <a:spcPct val="0"/>
              </a:spcBef>
              <a:spcAft>
                <a:spcPct val="0"/>
              </a:spcAft>
              <a:defRPr sz="1400">
                <a:solidFill>
                  <a:schemeClr val="tx1"/>
                </a:solidFill>
                <a:latin typeface="Arial" pitchFamily="34" charset="0"/>
                <a:cs typeface="Arial" pitchFamily="34" charset="0"/>
              </a:defRPr>
            </a:lvl8pPr>
            <a:lvl9pPr marL="1828800" eaLnBrk="0" fontAlgn="base" hangingPunct="0">
              <a:spcBef>
                <a:spcPct val="0"/>
              </a:spcBef>
              <a:spcAft>
                <a:spcPct val="0"/>
              </a:spcAft>
              <a:defRPr sz="1400">
                <a:solidFill>
                  <a:schemeClr val="tx1"/>
                </a:solidFill>
                <a:latin typeface="Arial" pitchFamily="34" charset="0"/>
                <a:cs typeface="Arial" pitchFamily="34" charset="0"/>
              </a:defRPr>
            </a:lvl9pPr>
          </a:lstStyle>
          <a:p>
            <a:pPr eaLnBrk="1" hangingPunct="1"/>
            <a:fld id="{C2291F07-5596-4D5B-BCE9-11DC1B57A0B7}" type="slidenum">
              <a:rPr lang="fr-BE" sz="1200">
                <a:solidFill>
                  <a:srgbClr val="666666"/>
                </a:solidFill>
                <a:latin typeface="Calibri" pitchFamily="34" charset="0"/>
              </a:rPr>
              <a:pPr eaLnBrk="1" hangingPunct="1"/>
              <a:t>22</a:t>
            </a:fld>
            <a:endParaRPr lang="fr-BE" sz="1200">
              <a:solidFill>
                <a:srgbClr val="666666"/>
              </a:solidFill>
              <a:latin typeface="Calibri" pitchFamily="34" charset="0"/>
            </a:endParaRPr>
          </a:p>
        </p:txBody>
      </p:sp>
      <p:sp>
        <p:nvSpPr>
          <p:cNvPr id="22531" name="Content Placeholder 2"/>
          <p:cNvSpPr>
            <a:spLocks noGrp="1"/>
          </p:cNvSpPr>
          <p:nvPr>
            <p:ph sz="quarter" idx="4294967295"/>
          </p:nvPr>
        </p:nvSpPr>
        <p:spPr bwMode="auto">
          <a:xfrm>
            <a:off x="611188" y="692150"/>
            <a:ext cx="7849244" cy="935038"/>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457200" indent="-457200"/>
            <a:r>
              <a:rPr lang="en-GB" sz="2000" dirty="0" smtClean="0">
                <a:ea typeface="ＭＳ Ｐゴシック" pitchFamily="34" charset="-128"/>
              </a:rPr>
              <a:t>Almost all agree that </a:t>
            </a:r>
            <a:r>
              <a:rPr lang="en-GB" sz="2000" b="1" dirty="0" smtClean="0">
                <a:ea typeface="ＭＳ Ｐゴシック" pitchFamily="34" charset="-128"/>
              </a:rPr>
              <a:t>long term auction design needs modification</a:t>
            </a:r>
          </a:p>
          <a:p>
            <a:pPr marL="838200" lvl="1" indent="-381000">
              <a:buFont typeface="Arial" pitchFamily="34" charset="0"/>
              <a:buChar char="•"/>
            </a:pPr>
            <a:r>
              <a:rPr lang="en-GB" sz="2000" dirty="0" smtClean="0">
                <a:ea typeface="ＭＳ Ｐゴシック" pitchFamily="34" charset="-128"/>
              </a:rPr>
              <a:t>Reflects difficulties observed at workshop on 20</a:t>
            </a:r>
            <a:r>
              <a:rPr lang="en-GB" sz="2000" baseline="30000" dirty="0" smtClean="0">
                <a:ea typeface="ＭＳ Ｐゴシック" pitchFamily="34" charset="-128"/>
              </a:rPr>
              <a:t>th</a:t>
            </a:r>
            <a:r>
              <a:rPr lang="en-GB" sz="2000" dirty="0" smtClean="0">
                <a:ea typeface="ＭＳ Ｐゴシック" pitchFamily="34" charset="-128"/>
              </a:rPr>
              <a:t> July </a:t>
            </a:r>
          </a:p>
          <a:p>
            <a:pPr marL="457200" indent="-457200"/>
            <a:r>
              <a:rPr lang="en-GB" sz="2000" b="1" dirty="0" smtClean="0">
                <a:ea typeface="ＭＳ Ｐゴシック" pitchFamily="34" charset="-128"/>
              </a:rPr>
              <a:t>Respondents divided on most appropriate LT design</a:t>
            </a:r>
            <a:r>
              <a:rPr lang="en-GB" sz="2000" dirty="0" smtClean="0">
                <a:ea typeface="ＭＳ Ｐゴシック" pitchFamily="34" charset="-128"/>
              </a:rPr>
              <a:t>.</a:t>
            </a:r>
          </a:p>
        </p:txBody>
      </p:sp>
      <p:sp>
        <p:nvSpPr>
          <p:cNvPr id="22532" name="Title 1"/>
          <p:cNvSpPr>
            <a:spLocks noGrp="1"/>
          </p:cNvSpPr>
          <p:nvPr>
            <p:ph type="title" idx="4294967295"/>
          </p:nvPr>
        </p:nvSpPr>
        <p:spPr bwMode="auto">
          <a:xfrm>
            <a:off x="457200" y="188913"/>
            <a:ext cx="8229600" cy="868362"/>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GB" sz="3200" b="1" dirty="0" smtClean="0">
                <a:solidFill>
                  <a:srgbClr val="2A3F82"/>
                </a:solidFill>
                <a:ea typeface="ＭＳ Ｐゴシック" pitchFamily="34" charset="-128"/>
                <a:cs typeface="Arial" pitchFamily="34" charset="0"/>
              </a:rPr>
              <a:t>Auction design</a:t>
            </a:r>
          </a:p>
        </p:txBody>
      </p:sp>
      <p:sp>
        <p:nvSpPr>
          <p:cNvPr id="22533" name="Slide Number Placeholder 3"/>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400">
                <a:solidFill>
                  <a:schemeClr val="tx1"/>
                </a:solidFill>
                <a:latin typeface="Arial" pitchFamily="34" charset="0"/>
                <a:cs typeface="Arial" pitchFamily="34" charset="0"/>
              </a:defRPr>
            </a:lvl1pPr>
            <a:lvl2pPr marL="37931725" indent="-37474525" eaLnBrk="0" hangingPunct="0">
              <a:defRPr sz="1400">
                <a:solidFill>
                  <a:schemeClr val="tx1"/>
                </a:solidFill>
                <a:latin typeface="Arial" pitchFamily="34" charset="0"/>
                <a:cs typeface="Arial" pitchFamily="34" charset="0"/>
              </a:defRPr>
            </a:lvl2pPr>
            <a:lvl3pPr eaLnBrk="0" hangingPunct="0">
              <a:defRPr sz="1400">
                <a:solidFill>
                  <a:schemeClr val="tx1"/>
                </a:solidFill>
                <a:latin typeface="Arial" pitchFamily="34" charset="0"/>
                <a:cs typeface="Arial" pitchFamily="34" charset="0"/>
              </a:defRPr>
            </a:lvl3pPr>
            <a:lvl4pPr eaLnBrk="0" hangingPunct="0">
              <a:defRPr sz="1400">
                <a:solidFill>
                  <a:schemeClr val="tx1"/>
                </a:solidFill>
                <a:latin typeface="Arial" pitchFamily="34" charset="0"/>
                <a:cs typeface="Arial" pitchFamily="34" charset="0"/>
              </a:defRPr>
            </a:lvl4pPr>
            <a:lvl5pPr eaLnBrk="0" hangingPunct="0">
              <a:defRPr sz="1400">
                <a:solidFill>
                  <a:schemeClr val="tx1"/>
                </a:solidFill>
                <a:latin typeface="Arial" pitchFamily="34" charset="0"/>
                <a:cs typeface="Arial" pitchFamily="34" charset="0"/>
              </a:defRPr>
            </a:lvl5pPr>
            <a:lvl6pPr marL="457200" eaLnBrk="0" fontAlgn="base" hangingPunct="0">
              <a:spcBef>
                <a:spcPct val="0"/>
              </a:spcBef>
              <a:spcAft>
                <a:spcPct val="0"/>
              </a:spcAft>
              <a:defRPr sz="1400">
                <a:solidFill>
                  <a:schemeClr val="tx1"/>
                </a:solidFill>
                <a:latin typeface="Arial" pitchFamily="34" charset="0"/>
                <a:cs typeface="Arial" pitchFamily="34" charset="0"/>
              </a:defRPr>
            </a:lvl6pPr>
            <a:lvl7pPr marL="914400" eaLnBrk="0" fontAlgn="base" hangingPunct="0">
              <a:spcBef>
                <a:spcPct val="0"/>
              </a:spcBef>
              <a:spcAft>
                <a:spcPct val="0"/>
              </a:spcAft>
              <a:defRPr sz="1400">
                <a:solidFill>
                  <a:schemeClr val="tx1"/>
                </a:solidFill>
                <a:latin typeface="Arial" pitchFamily="34" charset="0"/>
                <a:cs typeface="Arial" pitchFamily="34" charset="0"/>
              </a:defRPr>
            </a:lvl7pPr>
            <a:lvl8pPr marL="1371600" eaLnBrk="0" fontAlgn="base" hangingPunct="0">
              <a:spcBef>
                <a:spcPct val="0"/>
              </a:spcBef>
              <a:spcAft>
                <a:spcPct val="0"/>
              </a:spcAft>
              <a:defRPr sz="1400">
                <a:solidFill>
                  <a:schemeClr val="tx1"/>
                </a:solidFill>
                <a:latin typeface="Arial" pitchFamily="34" charset="0"/>
                <a:cs typeface="Arial" pitchFamily="34" charset="0"/>
              </a:defRPr>
            </a:lvl8pPr>
            <a:lvl9pPr marL="1828800" eaLnBrk="0" fontAlgn="base" hangingPunct="0">
              <a:spcBef>
                <a:spcPct val="0"/>
              </a:spcBef>
              <a:spcAft>
                <a:spcPct val="0"/>
              </a:spcAft>
              <a:defRPr sz="1400">
                <a:solidFill>
                  <a:schemeClr val="tx1"/>
                </a:solidFill>
                <a:latin typeface="Arial" pitchFamily="34" charset="0"/>
                <a:cs typeface="Arial" pitchFamily="34" charset="0"/>
              </a:defRPr>
            </a:lvl9pPr>
          </a:lstStyle>
          <a:p>
            <a:pPr algn="r" eaLnBrk="1" hangingPunct="1"/>
            <a:fld id="{47CA9C2F-51E5-4F85-AC52-04D85CEB8ACA}" type="slidenum">
              <a:rPr lang="fr-BE" sz="1200">
                <a:solidFill>
                  <a:srgbClr val="666666"/>
                </a:solidFill>
                <a:latin typeface="Calibri" pitchFamily="34" charset="0"/>
              </a:rPr>
              <a:pPr algn="r" eaLnBrk="1" hangingPunct="1"/>
              <a:t>22</a:t>
            </a:fld>
            <a:endParaRPr lang="fr-BE" sz="1200">
              <a:solidFill>
                <a:srgbClr val="666666"/>
              </a:solidFill>
              <a:latin typeface="Calibri" pitchFamily="34" charset="0"/>
            </a:endParaRPr>
          </a:p>
        </p:txBody>
      </p:sp>
      <p:sp>
        <p:nvSpPr>
          <p:cNvPr id="22534" name="AutoShape 6"/>
          <p:cNvSpPr>
            <a:spLocks noChangeArrowheads="1"/>
          </p:cNvSpPr>
          <p:nvPr/>
        </p:nvSpPr>
        <p:spPr bwMode="auto">
          <a:xfrm>
            <a:off x="1042988" y="5516563"/>
            <a:ext cx="7129462" cy="1187450"/>
          </a:xfrm>
          <a:prstGeom prst="roundRect">
            <a:avLst>
              <a:gd name="adj" fmla="val 16667"/>
            </a:avLst>
          </a:prstGeom>
          <a:solidFill>
            <a:srgbClr val="9BBB59"/>
          </a:solidFill>
          <a:ln w="25400">
            <a:solidFill>
              <a:srgbClr val="385D8A"/>
            </a:solidFill>
            <a:round/>
            <a:headEnd/>
            <a:tailEnd/>
          </a:ln>
        </p:spPr>
        <p:txBody>
          <a:bodyPr anchor="ctr"/>
          <a:lstStyle/>
          <a:p>
            <a:pPr marL="715963"/>
            <a:r>
              <a:rPr lang="en-GB" sz="1800" b="1" dirty="0">
                <a:latin typeface="Calibri" pitchFamily="34" charset="0"/>
                <a:ea typeface="ＭＳ Ｐゴシック" pitchFamily="34" charset="-128"/>
              </a:rPr>
              <a:t>Two options are the most </a:t>
            </a:r>
            <a:r>
              <a:rPr lang="en-GB" sz="1800" b="1" dirty="0" smtClean="0">
                <a:latin typeface="Calibri" pitchFamily="34" charset="0"/>
                <a:ea typeface="ＭＳ Ｐゴシック" pitchFamily="34" charset="-128"/>
              </a:rPr>
              <a:t>supported:</a:t>
            </a:r>
            <a:endParaRPr lang="en-GB" sz="1800" b="1" dirty="0">
              <a:latin typeface="Calibri" pitchFamily="34" charset="0"/>
              <a:ea typeface="ＭＳ Ｐゴシック" pitchFamily="34" charset="-128"/>
            </a:endParaRPr>
          </a:p>
          <a:p>
            <a:pPr marL="1273175" lvl="1" indent="-285750">
              <a:buFontTx/>
              <a:buChar char="•"/>
            </a:pPr>
            <a:r>
              <a:rPr lang="en-GB" sz="1800" b="1" dirty="0">
                <a:latin typeface="Calibri" pitchFamily="34" charset="0"/>
                <a:ea typeface="ＭＳ Ｐゴシック" pitchFamily="34" charset="-128"/>
              </a:rPr>
              <a:t>Introducing stability measures to current code proposal</a:t>
            </a:r>
          </a:p>
          <a:p>
            <a:pPr marL="1273175" lvl="1" indent="-285750">
              <a:buFontTx/>
              <a:buChar char="•"/>
            </a:pPr>
            <a:r>
              <a:rPr lang="en-GB" sz="1800" b="1" dirty="0">
                <a:latin typeface="Calibri" pitchFamily="34" charset="0"/>
                <a:ea typeface="ＭＳ Ｐゴシック" pitchFamily="34" charset="-128"/>
              </a:rPr>
              <a:t>Implementing a multi-round ascending-clock algorithm</a:t>
            </a:r>
            <a:endParaRPr lang="it-IT" sz="1800" b="1" dirty="0">
              <a:latin typeface="Calibri" pitchFamily="34" charset="0"/>
            </a:endParaRPr>
          </a:p>
        </p:txBody>
      </p:sp>
      <p:sp>
        <p:nvSpPr>
          <p:cNvPr id="22536" name="Rectangle 10"/>
          <p:cNvSpPr>
            <a:spLocks noChangeArrowheads="1"/>
          </p:cNvSpPr>
          <p:nvPr/>
        </p:nvSpPr>
        <p:spPr bwMode="auto">
          <a:xfrm>
            <a:off x="0" y="0"/>
            <a:ext cx="9144000" cy="0"/>
          </a:xfrm>
          <a:prstGeom prst="rect">
            <a:avLst/>
          </a:prstGeom>
          <a:noFill/>
          <a:ln>
            <a:noFill/>
          </a:ln>
          <a:effectLst>
            <a:prstShdw prst="shdw17" dist="17961" dir="2700000">
              <a:srgbClr val="999999">
                <a:alpha val="74997"/>
              </a:srgbClr>
            </a:prst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5875">
                <a:solidFill>
                  <a:srgbClr val="000000"/>
                </a:solidFill>
                <a:miter lim="800000"/>
                <a:headEnd/>
                <a:tailEnd/>
              </a14:hiddenLine>
            </a:ext>
          </a:extLst>
        </p:spPr>
        <p:txBody>
          <a:bodyPr wrap="none" anchor="ctr">
            <a:spAutoFit/>
          </a:bodyPr>
          <a:lstStyle/>
          <a:p>
            <a:endParaRPr lang="de-DE"/>
          </a:p>
        </p:txBody>
      </p:sp>
      <p:sp>
        <p:nvSpPr>
          <p:cNvPr id="22538" name="Rectangle 12"/>
          <p:cNvSpPr>
            <a:spLocks noChangeArrowheads="1"/>
          </p:cNvSpPr>
          <p:nvPr/>
        </p:nvSpPr>
        <p:spPr bwMode="auto">
          <a:xfrm>
            <a:off x="0" y="0"/>
            <a:ext cx="9144000" cy="0"/>
          </a:xfrm>
          <a:prstGeom prst="rect">
            <a:avLst/>
          </a:prstGeom>
          <a:noFill/>
          <a:ln>
            <a:noFill/>
          </a:ln>
          <a:effectLst>
            <a:prstShdw prst="shdw17" dist="17961" dir="2700000">
              <a:srgbClr val="999999">
                <a:alpha val="74997"/>
              </a:srgbClr>
            </a:prst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5875">
                <a:solidFill>
                  <a:srgbClr val="000000"/>
                </a:solidFill>
                <a:miter lim="800000"/>
                <a:headEnd/>
                <a:tailEnd/>
              </a14:hiddenLine>
            </a:ext>
          </a:extLst>
        </p:spPr>
        <p:txBody>
          <a:bodyPr wrap="none" anchor="ctr">
            <a:spAutoFit/>
          </a:bodyPr>
          <a:lstStyle/>
          <a:p>
            <a:endParaRPr lang="de-DE"/>
          </a:p>
        </p:txBody>
      </p:sp>
      <p:pic>
        <p:nvPicPr>
          <p:cNvPr id="10242"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326162" y="1928962"/>
            <a:ext cx="3330575" cy="2378075"/>
          </a:xfrm>
          <a:prstGeom prst="rect">
            <a:avLst/>
          </a:prstGeom>
          <a:noFill/>
          <a:extLst>
            <a:ext uri="{909E8E84-426E-40DD-AFC4-6F175D3DCCD1}">
              <a14:hiddenFill xmlns:a14="http://schemas.microsoft.com/office/drawing/2010/main" xmlns="">
                <a:solidFill>
                  <a:srgbClr val="FFFFFF"/>
                </a:solidFill>
              </a14:hiddenFill>
            </a:ext>
          </a:extLst>
        </p:spPr>
      </p:pic>
      <p:pic>
        <p:nvPicPr>
          <p:cNvPr id="10241" name="Picture 1"/>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508104" y="4365104"/>
            <a:ext cx="2381250" cy="1039813"/>
          </a:xfrm>
          <a:prstGeom prst="rect">
            <a:avLst/>
          </a:prstGeom>
          <a:noFill/>
          <a:extLst>
            <a:ext uri="{909E8E84-426E-40DD-AFC4-6F175D3DCCD1}">
              <a14:hiddenFill xmlns:a14="http://schemas.microsoft.com/office/drawing/2010/main" xmlns="">
                <a:solidFill>
                  <a:srgbClr val="FFFFFF"/>
                </a:solidFill>
              </a14:hiddenFill>
            </a:ext>
          </a:extLst>
        </p:spPr>
      </p:pic>
      <p:sp>
        <p:nvSpPr>
          <p:cNvPr id="2" name="Rectangle 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3" name="Rectangle 4"/>
          <p:cNvSpPr>
            <a:spLocks noChangeArrowheads="1"/>
          </p:cNvSpPr>
          <p:nvPr/>
        </p:nvSpPr>
        <p:spPr bwMode="auto">
          <a:xfrm>
            <a:off x="0" y="2835275"/>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10246" name="Picture 6"/>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14690" y="1929730"/>
            <a:ext cx="4433374" cy="337661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41334158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4"/>
          <p:cNvSpPr txBox="1">
            <a:spLocks noGrp="1"/>
          </p:cNvSpPr>
          <p:nvPr>
            <p:ph type="ctrTitle"/>
          </p:nvPr>
        </p:nvSpPr>
        <p:spPr bwMode="auto">
          <a:xfrm>
            <a:off x="611188" y="2492375"/>
            <a:ext cx="7929562" cy="857250"/>
          </a:xfrm>
          <a:ln>
            <a:miter lim="800000"/>
            <a:headEnd/>
            <a:tailEnd/>
          </a:ln>
        </p:spPr>
        <p:txBody>
          <a:bodyPr vert="horz" wrap="square" lIns="91440" tIns="45720" rIns="91440" bIns="45720" numCol="1" anchor="t" anchorCtr="0" compatLnSpc="1">
            <a:prstTxWarp prst="textNoShape">
              <a:avLst/>
            </a:prstTxWarp>
            <a:normAutofit fontScale="90000"/>
          </a:bodyPr>
          <a:lstStyle/>
          <a:p>
            <a:pPr eaLnBrk="1"/>
            <a:r>
              <a:rPr lang="de-DE" sz="3200" dirty="0" smtClean="0">
                <a:ea typeface="ＭＳ Ｐゴシック" pitchFamily="34" charset="-128"/>
              </a:rPr>
              <a:t>2. Allocation Mechanism</a:t>
            </a:r>
            <a:br>
              <a:rPr lang="de-DE" sz="3200" dirty="0" smtClean="0">
                <a:ea typeface="ＭＳ Ｐゴシック" pitchFamily="34" charset="-128"/>
              </a:rPr>
            </a:br>
            <a:r>
              <a:rPr lang="de-DE" sz="3200" dirty="0" smtClean="0">
                <a:ea typeface="ＭＳ Ｐゴシック" pitchFamily="34" charset="-128"/>
              </a:rPr>
              <a:t>2.1 Single-round model</a:t>
            </a:r>
            <a:endParaRPr lang="en-GB" sz="3200" dirty="0" smtClean="0">
              <a:ea typeface="ＭＳ Ｐゴシック" pitchFamily="34" charset="-128"/>
            </a:endParaRPr>
          </a:p>
        </p:txBody>
      </p:sp>
      <p:sp>
        <p:nvSpPr>
          <p:cNvPr id="46083" name="Subtitle 5"/>
          <p:cNvSpPr txBox="1">
            <a:spLocks noGrp="1"/>
          </p:cNvSpPr>
          <p:nvPr>
            <p:ph type="subTitle" idx="1"/>
          </p:nvPr>
        </p:nvSpPr>
        <p:spPr bwMode="auto">
          <a:xfrm>
            <a:off x="1077913" y="3810000"/>
            <a:ext cx="6986587" cy="676275"/>
          </a:xfrm>
          <a:ln>
            <a:miter lim="800000"/>
            <a:headEnd/>
            <a:tailEnd/>
          </a:ln>
        </p:spPr>
        <p:txBody>
          <a:bodyPr vert="horz" wrap="square" lIns="91440" tIns="45720" rIns="91440" bIns="45720" numCol="1" anchor="t" anchorCtr="0" compatLnSpc="1">
            <a:prstTxWarp prst="textNoShape">
              <a:avLst/>
            </a:prstTxWarp>
          </a:bodyPr>
          <a:lstStyle>
            <a:lvl1pPr algn="ctr">
              <a:defRPr sz="3200">
                <a:solidFill>
                  <a:schemeClr val="tx1"/>
                </a:solidFill>
                <a:latin typeface="Calibri" pitchFamily="34" charset="0"/>
                <a:ea typeface="ＭＳ Ｐゴシック" pitchFamily="34" charset="-128"/>
              </a:defRPr>
            </a:lvl1pPr>
            <a:lvl2pPr marL="37931725" indent="-37474525" algn="ctr">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marL="457200" eaLnBrk="0" fontAlgn="base" hangingPunct="0">
              <a:spcAft>
                <a:spcPct val="0"/>
              </a:spcAft>
              <a:defRPr sz="2000">
                <a:solidFill>
                  <a:schemeClr val="tx1"/>
                </a:solidFill>
                <a:latin typeface="Calibri" pitchFamily="34" charset="0"/>
                <a:ea typeface="ＭＳ Ｐゴシック" pitchFamily="34" charset="-128"/>
              </a:defRPr>
            </a:lvl6pPr>
            <a:lvl7pPr marL="914400" eaLnBrk="0" fontAlgn="base" hangingPunct="0">
              <a:spcAft>
                <a:spcPct val="0"/>
              </a:spcAft>
              <a:defRPr sz="2000">
                <a:solidFill>
                  <a:schemeClr val="tx1"/>
                </a:solidFill>
                <a:latin typeface="Calibri" pitchFamily="34" charset="0"/>
                <a:ea typeface="ＭＳ Ｐゴシック" pitchFamily="34" charset="-128"/>
              </a:defRPr>
            </a:lvl7pPr>
            <a:lvl8pPr marL="1371600" eaLnBrk="0" fontAlgn="base" hangingPunct="0">
              <a:spcAft>
                <a:spcPct val="0"/>
              </a:spcAft>
              <a:defRPr sz="2000">
                <a:solidFill>
                  <a:schemeClr val="tx1"/>
                </a:solidFill>
                <a:latin typeface="Calibri" pitchFamily="34" charset="0"/>
                <a:ea typeface="ＭＳ Ｐゴシック" pitchFamily="34" charset="-128"/>
              </a:defRPr>
            </a:lvl8pPr>
            <a:lvl9pPr marL="1828800" eaLnBrk="0" fontAlgn="base" hangingPunct="0">
              <a:spcAft>
                <a:spcPct val="0"/>
              </a:spcAft>
              <a:defRPr sz="2000">
                <a:solidFill>
                  <a:schemeClr val="tx1"/>
                </a:solidFill>
                <a:latin typeface="Calibri" pitchFamily="34" charset="0"/>
                <a:ea typeface="ＭＳ Ｐゴシック" pitchFamily="34" charset="-128"/>
              </a:defRPr>
            </a:lvl9pPr>
          </a:lstStyle>
          <a:p>
            <a:pPr eaLnBrk="1">
              <a:lnSpc>
                <a:spcPct val="80000"/>
              </a:lnSpc>
              <a:spcBef>
                <a:spcPts val="700"/>
              </a:spcBef>
            </a:pPr>
            <a:r>
              <a:rPr lang="it-IT" sz="2000" b="1" smtClean="0">
                <a:solidFill>
                  <a:srgbClr val="000000"/>
                </a:solidFill>
              </a:rPr>
              <a:t>Stability measures</a:t>
            </a:r>
          </a:p>
          <a:p>
            <a:pPr eaLnBrk="1">
              <a:lnSpc>
                <a:spcPct val="80000"/>
              </a:lnSpc>
              <a:spcBef>
                <a:spcPts val="700"/>
              </a:spcBef>
            </a:pPr>
            <a:r>
              <a:rPr lang="it-IT" sz="2000" b="1" smtClean="0">
                <a:solidFill>
                  <a:srgbClr val="000000"/>
                </a:solidFill>
              </a:rPr>
              <a:t>Price discovery measures</a:t>
            </a:r>
          </a:p>
        </p:txBody>
      </p:sp>
      <p:sp>
        <p:nvSpPr>
          <p:cNvPr id="23556" name="Sous-titre 2"/>
          <p:cNvSpPr txBox="1">
            <a:spLocks noChangeArrowheads="1"/>
          </p:cNvSpPr>
          <p:nvPr/>
        </p:nvSpPr>
        <p:spPr bwMode="auto">
          <a:xfrm>
            <a:off x="1331913" y="5805488"/>
            <a:ext cx="6400800" cy="323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1"/>
          <a:lstStyle>
            <a:lvl1pPr eaLnBrk="0" hangingPunct="0">
              <a:defRPr sz="1400">
                <a:solidFill>
                  <a:schemeClr val="tx1"/>
                </a:solidFill>
                <a:latin typeface="Arial" pitchFamily="34" charset="0"/>
                <a:cs typeface="Arial" pitchFamily="34" charset="0"/>
              </a:defRPr>
            </a:lvl1pPr>
            <a:lvl2pPr marL="37931725" indent="-37474525" eaLnBrk="0" hangingPunct="0">
              <a:defRPr sz="1400">
                <a:solidFill>
                  <a:schemeClr val="tx1"/>
                </a:solidFill>
                <a:latin typeface="Arial" pitchFamily="34" charset="0"/>
                <a:cs typeface="Arial" pitchFamily="34" charset="0"/>
              </a:defRPr>
            </a:lvl2pPr>
            <a:lvl3pPr eaLnBrk="0" hangingPunct="0">
              <a:defRPr sz="1400">
                <a:solidFill>
                  <a:schemeClr val="tx1"/>
                </a:solidFill>
                <a:latin typeface="Arial" pitchFamily="34" charset="0"/>
                <a:cs typeface="Arial" pitchFamily="34" charset="0"/>
              </a:defRPr>
            </a:lvl3pPr>
            <a:lvl4pPr eaLnBrk="0" hangingPunct="0">
              <a:defRPr sz="1400">
                <a:solidFill>
                  <a:schemeClr val="tx1"/>
                </a:solidFill>
                <a:latin typeface="Arial" pitchFamily="34" charset="0"/>
                <a:cs typeface="Arial" pitchFamily="34" charset="0"/>
              </a:defRPr>
            </a:lvl4pPr>
            <a:lvl5pPr eaLnBrk="0" hangingPunct="0">
              <a:defRPr sz="1400">
                <a:solidFill>
                  <a:schemeClr val="tx1"/>
                </a:solidFill>
                <a:latin typeface="Arial" pitchFamily="34" charset="0"/>
                <a:cs typeface="Arial" pitchFamily="34" charset="0"/>
              </a:defRPr>
            </a:lvl5pPr>
            <a:lvl6pPr marL="457200" eaLnBrk="0" fontAlgn="base" hangingPunct="0">
              <a:spcBef>
                <a:spcPct val="0"/>
              </a:spcBef>
              <a:spcAft>
                <a:spcPct val="0"/>
              </a:spcAft>
              <a:defRPr sz="1400">
                <a:solidFill>
                  <a:schemeClr val="tx1"/>
                </a:solidFill>
                <a:latin typeface="Arial" pitchFamily="34" charset="0"/>
                <a:cs typeface="Arial" pitchFamily="34" charset="0"/>
              </a:defRPr>
            </a:lvl6pPr>
            <a:lvl7pPr marL="914400" eaLnBrk="0" fontAlgn="base" hangingPunct="0">
              <a:spcBef>
                <a:spcPct val="0"/>
              </a:spcBef>
              <a:spcAft>
                <a:spcPct val="0"/>
              </a:spcAft>
              <a:defRPr sz="1400">
                <a:solidFill>
                  <a:schemeClr val="tx1"/>
                </a:solidFill>
                <a:latin typeface="Arial" pitchFamily="34" charset="0"/>
                <a:cs typeface="Arial" pitchFamily="34" charset="0"/>
              </a:defRPr>
            </a:lvl7pPr>
            <a:lvl8pPr marL="1371600" eaLnBrk="0" fontAlgn="base" hangingPunct="0">
              <a:spcBef>
                <a:spcPct val="0"/>
              </a:spcBef>
              <a:spcAft>
                <a:spcPct val="0"/>
              </a:spcAft>
              <a:defRPr sz="1400">
                <a:solidFill>
                  <a:schemeClr val="tx1"/>
                </a:solidFill>
                <a:latin typeface="Arial" pitchFamily="34" charset="0"/>
                <a:cs typeface="Arial" pitchFamily="34" charset="0"/>
              </a:defRPr>
            </a:lvl8pPr>
            <a:lvl9pPr marL="1828800" eaLnBrk="0" fontAlgn="base" hangingPunct="0">
              <a:spcBef>
                <a:spcPct val="0"/>
              </a:spcBef>
              <a:spcAft>
                <a:spcPct val="0"/>
              </a:spcAft>
              <a:defRPr sz="1400">
                <a:solidFill>
                  <a:schemeClr val="tx1"/>
                </a:solidFill>
                <a:latin typeface="Arial" pitchFamily="34" charset="0"/>
                <a:cs typeface="Arial" pitchFamily="34" charset="0"/>
              </a:defRPr>
            </a:lvl9pPr>
          </a:lstStyle>
          <a:p>
            <a:pPr algn="ctr" eaLnBrk="1"/>
            <a:endParaRPr lang="fr-BE" sz="1800" b="1">
              <a:solidFill>
                <a:srgbClr val="666666"/>
              </a:solidFill>
              <a:latin typeface="Calibri" pitchFamily="34" charset="0"/>
            </a:endParaRPr>
          </a:p>
        </p:txBody>
      </p:sp>
    </p:spTree>
    <p:extLst>
      <p:ext uri="{BB962C8B-B14F-4D97-AF65-F5344CB8AC3E}">
        <p14:creationId xmlns:p14="http://schemas.microsoft.com/office/powerpoint/2010/main" xmlns="" val="3590296109"/>
      </p:ext>
    </p:extLst>
  </p:cSld>
  <p:clrMapOvr>
    <a:masterClrMapping/>
  </p:clrMapOvr>
  <p:transition spd="slow"/>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Titel 1"/>
          <p:cNvSpPr>
            <a:spLocks noGrp="1"/>
          </p:cNvSpPr>
          <p:nvPr>
            <p:ph type="title" idx="4294967295"/>
          </p:nvPr>
        </p:nvSpPr>
        <p:spPr bwMode="auto">
          <a:xfrm>
            <a:off x="457200" y="417513"/>
            <a:ext cx="8229600" cy="868362"/>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de-DE" sz="3200" b="1">
                <a:solidFill>
                  <a:srgbClr val="2A3F82"/>
                </a:solidFill>
                <a:cs typeface="Arial" pitchFamily="34" charset="0"/>
              </a:rPr>
              <a:t>Single-round model as initially proposed</a:t>
            </a:r>
          </a:p>
        </p:txBody>
      </p:sp>
      <p:sp>
        <p:nvSpPr>
          <p:cNvPr id="118787" name="Foliennummernplatzhalter 3"/>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400">
                <a:solidFill>
                  <a:schemeClr val="tx1"/>
                </a:solidFill>
                <a:latin typeface="Arial" pitchFamily="34" charset="0"/>
                <a:cs typeface="Arial" pitchFamily="34" charset="0"/>
              </a:defRPr>
            </a:lvl1pPr>
            <a:lvl2pPr marL="742950" indent="-285750" eaLnBrk="0" hangingPunct="0">
              <a:defRPr sz="1400">
                <a:solidFill>
                  <a:schemeClr val="tx1"/>
                </a:solidFill>
                <a:latin typeface="Arial" pitchFamily="34" charset="0"/>
                <a:cs typeface="Arial" pitchFamily="34" charset="0"/>
              </a:defRPr>
            </a:lvl2pPr>
            <a:lvl3pPr marL="1143000" indent="-228600" eaLnBrk="0" hangingPunct="0">
              <a:defRPr sz="1400">
                <a:solidFill>
                  <a:schemeClr val="tx1"/>
                </a:solidFill>
                <a:latin typeface="Arial" pitchFamily="34" charset="0"/>
                <a:cs typeface="Arial" pitchFamily="34" charset="0"/>
              </a:defRPr>
            </a:lvl3pPr>
            <a:lvl4pPr marL="1600200" indent="-228600" eaLnBrk="0" hangingPunct="0">
              <a:defRPr sz="1400">
                <a:solidFill>
                  <a:schemeClr val="tx1"/>
                </a:solidFill>
                <a:latin typeface="Arial" pitchFamily="34" charset="0"/>
                <a:cs typeface="Arial" pitchFamily="34" charset="0"/>
              </a:defRPr>
            </a:lvl4pPr>
            <a:lvl5pPr marL="2057400" indent="-228600" eaLnBrk="0" hangingPunct="0">
              <a:defRPr sz="1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cs typeface="Arial" pitchFamily="34" charset="0"/>
              </a:defRPr>
            </a:lvl9pPr>
          </a:lstStyle>
          <a:p>
            <a:pPr algn="r" eaLnBrk="1" hangingPunct="1"/>
            <a:fld id="{AE9B985D-C600-45B5-858A-B9402746D68F}" type="slidenum">
              <a:rPr lang="fr-BE" sz="1200">
                <a:solidFill>
                  <a:srgbClr val="666666"/>
                </a:solidFill>
                <a:latin typeface="Calibri" pitchFamily="34" charset="0"/>
              </a:rPr>
              <a:pPr algn="r" eaLnBrk="1" hangingPunct="1"/>
              <a:t>24</a:t>
            </a:fld>
            <a:endParaRPr lang="fr-BE" sz="1200">
              <a:solidFill>
                <a:srgbClr val="666666"/>
              </a:solidFill>
              <a:latin typeface="Calibri" pitchFamily="34" charset="0"/>
            </a:endParaRPr>
          </a:p>
        </p:txBody>
      </p:sp>
      <p:sp>
        <p:nvSpPr>
          <p:cNvPr id="5" name="Rectangle 3"/>
          <p:cNvSpPr txBox="1">
            <a:spLocks noChangeArrowheads="1"/>
          </p:cNvSpPr>
          <p:nvPr/>
        </p:nvSpPr>
        <p:spPr bwMode="auto">
          <a:xfrm>
            <a:off x="611560" y="1412875"/>
            <a:ext cx="7848228" cy="3887788"/>
          </a:xfrm>
          <a:prstGeom prst="rect">
            <a:avLst/>
          </a:prstGeom>
          <a:noFill/>
          <a:ln>
            <a:miter lim="800000"/>
            <a:headEnd/>
            <a:tailEnd/>
          </a:ln>
        </p:spPr>
        <p:txBody>
          <a:bodyPr>
            <a:normAutofit lnSpcReduction="10000"/>
          </a:bodyPr>
          <a:lstStyle/>
          <a:p>
            <a:pPr marL="228600" indent="-228600">
              <a:spcBef>
                <a:spcPct val="20000"/>
              </a:spcBef>
              <a:buFont typeface="Arial" charset="0"/>
              <a:buChar char="•"/>
              <a:defRPr/>
            </a:pPr>
            <a:r>
              <a:rPr lang="de-DE" sz="2000" dirty="0">
                <a:latin typeface="Calibri" pitchFamily="34" charset="0"/>
                <a:ea typeface="ＭＳ Ｐゴシック" charset="-128"/>
                <a:cs typeface="Arial" charset="0"/>
              </a:rPr>
              <a:t>One bidding round with defined (and limited) number of price steps</a:t>
            </a:r>
          </a:p>
          <a:p>
            <a:pPr marL="685800" lvl="1" indent="-228600">
              <a:spcBef>
                <a:spcPct val="20000"/>
              </a:spcBef>
              <a:buFont typeface="Arial" charset="0"/>
              <a:buChar char="•"/>
              <a:defRPr/>
            </a:pPr>
            <a:r>
              <a:rPr lang="de-DE" sz="2000" dirty="0">
                <a:latin typeface="Calibri" pitchFamily="34" charset="0"/>
                <a:ea typeface="ＭＳ Ｐゴシック" charset="-128"/>
                <a:cs typeface="Arial" charset="0"/>
              </a:rPr>
              <a:t>Bidders bid volumes against announced prices</a:t>
            </a:r>
          </a:p>
          <a:p>
            <a:pPr marL="228600" indent="-228600">
              <a:spcBef>
                <a:spcPct val="20000"/>
              </a:spcBef>
              <a:buFont typeface="Arial" charset="0"/>
              <a:buChar char="•"/>
              <a:defRPr/>
            </a:pPr>
            <a:r>
              <a:rPr lang="de-DE" sz="2000" dirty="0" smtClean="0">
                <a:latin typeface="Calibri" pitchFamily="34" charset="0"/>
                <a:ea typeface="ＭＳ Ｐゴシック" charset="-128"/>
                <a:cs typeface="Arial" charset="0"/>
              </a:rPr>
              <a:t>Auctions </a:t>
            </a:r>
            <a:r>
              <a:rPr lang="de-DE" sz="2000" dirty="0">
                <a:latin typeface="Calibri" pitchFamily="34" charset="0"/>
                <a:ea typeface="ＭＳ Ｐゴシック" charset="-128"/>
                <a:cs typeface="Arial" charset="0"/>
              </a:rPr>
              <a:t>ends at predefined point of time</a:t>
            </a:r>
          </a:p>
          <a:p>
            <a:pPr marL="685800" lvl="1" indent="-228600">
              <a:spcBef>
                <a:spcPct val="20000"/>
              </a:spcBef>
              <a:buFont typeface="Arial" charset="0"/>
              <a:buChar char="•"/>
              <a:defRPr/>
            </a:pPr>
            <a:r>
              <a:rPr lang="de-DE" sz="2000" dirty="0">
                <a:latin typeface="Calibri" pitchFamily="34" charset="0"/>
                <a:ea typeface="ＭＳ Ｐゴシック" charset="-128"/>
                <a:cs typeface="Arial" charset="0"/>
              </a:rPr>
              <a:t>Bidding opening time + x days</a:t>
            </a:r>
          </a:p>
          <a:p>
            <a:pPr marL="228600" indent="-228600">
              <a:spcBef>
                <a:spcPct val="20000"/>
              </a:spcBef>
              <a:buFont typeface="Arial" charset="0"/>
              <a:buChar char="•"/>
              <a:defRPr/>
            </a:pPr>
            <a:r>
              <a:rPr lang="de-DE" sz="2000" dirty="0">
                <a:latin typeface="Calibri" pitchFamily="34" charset="0"/>
                <a:ea typeface="ＭＳ Ｐゴシック" charset="-128"/>
                <a:cs typeface="Arial" charset="0"/>
              </a:rPr>
              <a:t>Publication of aggregated demand within the round (price discovery</a:t>
            </a:r>
            <a:r>
              <a:rPr lang="de-DE" sz="2000" dirty="0" smtClean="0">
                <a:latin typeface="Calibri" pitchFamily="34" charset="0"/>
                <a:ea typeface="ＭＳ Ｐゴシック" charset="-128"/>
                <a:cs typeface="Arial" charset="0"/>
              </a:rPr>
              <a:t>)</a:t>
            </a:r>
          </a:p>
          <a:p>
            <a:pPr marL="228600" indent="-228600">
              <a:spcBef>
                <a:spcPct val="20000"/>
              </a:spcBef>
              <a:buFont typeface="Arial" charset="0"/>
              <a:buChar char="•"/>
              <a:defRPr/>
            </a:pPr>
            <a:r>
              <a:rPr lang="de-DE" sz="2000" dirty="0" smtClean="0">
                <a:latin typeface="Calibri" pitchFamily="34" charset="0"/>
                <a:ea typeface="ＭＳ Ｐゴシック" charset="-128"/>
                <a:cs typeface="Arial" charset="0"/>
              </a:rPr>
              <a:t>Bidders </a:t>
            </a:r>
            <a:r>
              <a:rPr lang="de-DE" sz="2000" dirty="0">
                <a:latin typeface="Calibri" pitchFamily="34" charset="0"/>
                <a:ea typeface="ＭＳ Ｐゴシック" charset="-128"/>
                <a:cs typeface="Arial" charset="0"/>
              </a:rPr>
              <a:t>are allowed to freely review their bids until last </a:t>
            </a:r>
            <a:r>
              <a:rPr lang="de-DE" sz="2000" dirty="0" smtClean="0">
                <a:latin typeface="Calibri" pitchFamily="34" charset="0"/>
                <a:ea typeface="ＭＳ Ｐゴシック" charset="-128"/>
                <a:cs typeface="Arial" charset="0"/>
              </a:rPr>
              <a:t>moment</a:t>
            </a:r>
          </a:p>
          <a:p>
            <a:pPr marL="228600" indent="-228600">
              <a:spcBef>
                <a:spcPct val="20000"/>
              </a:spcBef>
              <a:buFont typeface="Arial" charset="0"/>
              <a:buChar char="•"/>
              <a:defRPr/>
            </a:pPr>
            <a:r>
              <a:rPr lang="de-DE" sz="2000" dirty="0" smtClean="0">
                <a:latin typeface="Calibri" pitchFamily="34" charset="0"/>
                <a:ea typeface="ＭＳ Ｐゴシック" charset="-128"/>
                <a:cs typeface="Arial" charset="0"/>
              </a:rPr>
              <a:t>Pro-rata </a:t>
            </a:r>
            <a:r>
              <a:rPr lang="de-DE" sz="2000" dirty="0">
                <a:latin typeface="Calibri" pitchFamily="34" charset="0"/>
                <a:ea typeface="ＭＳ Ｐゴシック" charset="-128"/>
                <a:cs typeface="Arial" charset="0"/>
              </a:rPr>
              <a:t>at </a:t>
            </a:r>
            <a:r>
              <a:rPr lang="de-DE" sz="2000" dirty="0" smtClean="0">
                <a:latin typeface="Calibri" pitchFamily="34" charset="0"/>
                <a:ea typeface="ＭＳ Ｐゴシック" charset="-128"/>
                <a:cs typeface="Arial" charset="0"/>
              </a:rPr>
              <a:t>highest </a:t>
            </a:r>
            <a:r>
              <a:rPr lang="de-DE" sz="2000" dirty="0">
                <a:latin typeface="Calibri" pitchFamily="34" charset="0"/>
                <a:ea typeface="ＭＳ Ｐゴシック" charset="-128"/>
                <a:cs typeface="Arial" charset="0"/>
              </a:rPr>
              <a:t>price step</a:t>
            </a:r>
          </a:p>
          <a:p>
            <a:pPr marL="228600" indent="-228600">
              <a:spcBef>
                <a:spcPct val="20000"/>
              </a:spcBef>
              <a:buFont typeface="Arial" charset="0"/>
              <a:buChar char="•"/>
              <a:defRPr/>
            </a:pPr>
            <a:endParaRPr lang="de-DE" sz="2000" dirty="0">
              <a:latin typeface="Calibri" pitchFamily="34" charset="0"/>
              <a:ea typeface="ＭＳ Ｐゴシック" charset="-128"/>
              <a:cs typeface="Arial" charset="0"/>
            </a:endParaRPr>
          </a:p>
          <a:p>
            <a:pPr marL="228600" indent="-228600">
              <a:spcBef>
                <a:spcPct val="20000"/>
              </a:spcBef>
              <a:buFont typeface="Wingdings" pitchFamily="2" charset="2"/>
              <a:buChar char="à"/>
              <a:defRPr/>
            </a:pPr>
            <a:r>
              <a:rPr lang="de-DE" sz="2000" dirty="0" smtClean="0">
                <a:latin typeface="Calibri" pitchFamily="34" charset="0"/>
                <a:ea typeface="ＭＳ Ｐゴシック" charset="-128"/>
                <a:cs typeface="Arial" charset="0"/>
              </a:rPr>
              <a:t> Value </a:t>
            </a:r>
            <a:r>
              <a:rPr lang="de-DE" sz="2000" dirty="0">
                <a:latin typeface="Calibri" pitchFamily="34" charset="0"/>
                <a:ea typeface="ＭＳ Ｐゴシック" charset="-128"/>
                <a:cs typeface="Arial" charset="0"/>
              </a:rPr>
              <a:t>of capacity cannot be validated due to  </a:t>
            </a:r>
            <a:r>
              <a:rPr lang="de-DE" sz="2000" dirty="0" smtClean="0">
                <a:latin typeface="Calibri" pitchFamily="34" charset="0"/>
                <a:ea typeface="ＭＳ Ｐゴシック" charset="-128"/>
                <a:cs typeface="Arial" charset="0"/>
              </a:rPr>
              <a:t>freedom to review bids, however </a:t>
            </a:r>
            <a:r>
              <a:rPr lang="de-DE" sz="2000" dirty="0">
                <a:latin typeface="Calibri" pitchFamily="34" charset="0"/>
                <a:ea typeface="ＭＳ Ｐゴシック" charset="-128"/>
                <a:cs typeface="Arial" charset="0"/>
              </a:rPr>
              <a:t>stability measures can </a:t>
            </a:r>
            <a:r>
              <a:rPr lang="de-DE" sz="2000" dirty="0" smtClean="0">
                <a:latin typeface="Calibri" pitchFamily="34" charset="0"/>
                <a:ea typeface="ＭＳ Ｐゴシック" charset="-128"/>
                <a:cs typeface="Arial" charset="0"/>
              </a:rPr>
              <a:t>address this problem</a:t>
            </a:r>
            <a:endParaRPr lang="de-DE" sz="2000" dirty="0">
              <a:latin typeface="Calibri" pitchFamily="34" charset="0"/>
              <a:ea typeface="ＭＳ Ｐゴシック" charset="-128"/>
              <a:cs typeface="Arial" charset="0"/>
            </a:endParaRPr>
          </a:p>
          <a:p>
            <a:pPr marL="228600" indent="-228600">
              <a:spcBef>
                <a:spcPct val="20000"/>
              </a:spcBef>
              <a:buFont typeface="Wingdings" pitchFamily="2" charset="2"/>
              <a:buChar char="à"/>
              <a:defRPr/>
            </a:pPr>
            <a:r>
              <a:rPr lang="de-DE" sz="2000" dirty="0" smtClean="0">
                <a:latin typeface="Calibri" pitchFamily="34" charset="0"/>
                <a:ea typeface="ＭＳ Ｐゴシック" charset="-128"/>
                <a:cs typeface="Arial" charset="0"/>
              </a:rPr>
              <a:t> Pro-rata </a:t>
            </a:r>
            <a:r>
              <a:rPr lang="de-DE" sz="2000" dirty="0">
                <a:latin typeface="Calibri" pitchFamily="34" charset="0"/>
                <a:ea typeface="ＭＳ Ｐゴシック" charset="-128"/>
                <a:cs typeface="Arial" charset="0"/>
              </a:rPr>
              <a:t>implies unwanted results</a:t>
            </a:r>
          </a:p>
          <a:p>
            <a:pPr marL="742950" lvl="1" indent="-285750">
              <a:spcBef>
                <a:spcPct val="20000"/>
              </a:spcBef>
              <a:buFont typeface="Wingdings" pitchFamily="2" charset="2"/>
              <a:buNone/>
              <a:defRPr/>
            </a:pPr>
            <a:endParaRPr lang="de-DE" sz="2000" dirty="0">
              <a:latin typeface="Calibri" pitchFamily="34" charset="0"/>
              <a:ea typeface="ＭＳ Ｐゴシック" charset="-128"/>
              <a:cs typeface="Arial" charset="0"/>
            </a:endParaRPr>
          </a:p>
        </p:txBody>
      </p:sp>
      <p:sp>
        <p:nvSpPr>
          <p:cNvPr id="6" name="Rounded Rectangle 5"/>
          <p:cNvSpPr/>
          <p:nvPr/>
        </p:nvSpPr>
        <p:spPr>
          <a:xfrm>
            <a:off x="827585" y="5229201"/>
            <a:ext cx="7560840" cy="849338"/>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r>
              <a:rPr lang="en-US" sz="2000" dirty="0">
                <a:solidFill>
                  <a:schemeClr val="tx1"/>
                </a:solidFill>
                <a:cs typeface="Arial" charset="0"/>
              </a:rPr>
              <a:t>Single round model can be refined, </a:t>
            </a:r>
            <a:r>
              <a:rPr lang="en-US" sz="2000" dirty="0" smtClean="0">
                <a:solidFill>
                  <a:schemeClr val="tx1"/>
                </a:solidFill>
                <a:cs typeface="Arial" charset="0"/>
              </a:rPr>
              <a:t>to achieve better value discovery in line with multiple round ascending clock model</a:t>
            </a:r>
            <a:endParaRPr lang="en-US" sz="2000" baseline="-25000" dirty="0">
              <a:solidFill>
                <a:schemeClr val="tx1"/>
              </a:solidFill>
              <a:cs typeface="Arial" charset="0"/>
            </a:endParaRPr>
          </a:p>
        </p:txBody>
      </p:sp>
    </p:spTree>
    <p:extLst>
      <p:ext uri="{BB962C8B-B14F-4D97-AF65-F5344CB8AC3E}">
        <p14:creationId xmlns:p14="http://schemas.microsoft.com/office/powerpoint/2010/main" xmlns="" val="11344963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Espace réservé du numéro de diapositive 5"/>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400">
                <a:solidFill>
                  <a:schemeClr val="tx1"/>
                </a:solidFill>
                <a:latin typeface="Arial" pitchFamily="34" charset="0"/>
                <a:cs typeface="Arial" pitchFamily="34" charset="0"/>
              </a:defRPr>
            </a:lvl1pPr>
            <a:lvl2pPr marL="742950" indent="-285750" eaLnBrk="0" hangingPunct="0">
              <a:defRPr sz="1400">
                <a:solidFill>
                  <a:schemeClr val="tx1"/>
                </a:solidFill>
                <a:latin typeface="Arial" pitchFamily="34" charset="0"/>
                <a:cs typeface="Arial" pitchFamily="34" charset="0"/>
              </a:defRPr>
            </a:lvl2pPr>
            <a:lvl3pPr marL="1143000" indent="-228600" eaLnBrk="0" hangingPunct="0">
              <a:defRPr sz="1400">
                <a:solidFill>
                  <a:schemeClr val="tx1"/>
                </a:solidFill>
                <a:latin typeface="Arial" pitchFamily="34" charset="0"/>
                <a:cs typeface="Arial" pitchFamily="34" charset="0"/>
              </a:defRPr>
            </a:lvl3pPr>
            <a:lvl4pPr marL="1600200" indent="-228600" eaLnBrk="0" hangingPunct="0">
              <a:defRPr sz="1400">
                <a:solidFill>
                  <a:schemeClr val="tx1"/>
                </a:solidFill>
                <a:latin typeface="Arial" pitchFamily="34" charset="0"/>
                <a:cs typeface="Arial" pitchFamily="34" charset="0"/>
              </a:defRPr>
            </a:lvl4pPr>
            <a:lvl5pPr marL="2057400" indent="-228600" eaLnBrk="0" hangingPunct="0">
              <a:defRPr sz="1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cs typeface="Arial" pitchFamily="34" charset="0"/>
              </a:defRPr>
            </a:lvl9pPr>
          </a:lstStyle>
          <a:p>
            <a:pPr algn="r" eaLnBrk="1" hangingPunct="1"/>
            <a:fld id="{51EA6CF5-C64B-49C2-B21E-F7534DCEA202}" type="slidenum">
              <a:rPr lang="fr-BE" sz="1200">
                <a:solidFill>
                  <a:srgbClr val="666666"/>
                </a:solidFill>
                <a:latin typeface="Calibri" pitchFamily="34" charset="0"/>
              </a:rPr>
              <a:pPr algn="r" eaLnBrk="1" hangingPunct="1"/>
              <a:t>25</a:t>
            </a:fld>
            <a:endParaRPr lang="fr-BE" sz="1200">
              <a:solidFill>
                <a:srgbClr val="666666"/>
              </a:solidFill>
              <a:latin typeface="Calibri" pitchFamily="34" charset="0"/>
            </a:endParaRPr>
          </a:p>
        </p:txBody>
      </p:sp>
      <p:sp>
        <p:nvSpPr>
          <p:cNvPr id="119811" name="Title 1"/>
          <p:cNvSpPr>
            <a:spLocks noGrp="1"/>
          </p:cNvSpPr>
          <p:nvPr>
            <p:ph type="title" idx="4294967295"/>
          </p:nvPr>
        </p:nvSpPr>
        <p:spPr bwMode="auto">
          <a:xfrm>
            <a:off x="457200" y="333375"/>
            <a:ext cx="8229600" cy="868363"/>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sz="3200" b="1" dirty="0" smtClean="0">
                <a:solidFill>
                  <a:srgbClr val="2A3F82"/>
                </a:solidFill>
                <a:cs typeface="Arial" pitchFamily="34" charset="0"/>
              </a:rPr>
              <a:t>Stability/Value </a:t>
            </a:r>
            <a:r>
              <a:rPr lang="en-US" sz="3200" b="1" dirty="0">
                <a:solidFill>
                  <a:srgbClr val="2A3F82"/>
                </a:solidFill>
                <a:cs typeface="Arial" pitchFamily="34" charset="0"/>
              </a:rPr>
              <a:t>Discovery measures (</a:t>
            </a:r>
            <a:r>
              <a:rPr lang="en-US" sz="3200" b="1" dirty="0" smtClean="0">
                <a:solidFill>
                  <a:srgbClr val="2A3F82"/>
                </a:solidFill>
                <a:cs typeface="Arial" pitchFamily="34" charset="0"/>
              </a:rPr>
              <a:t>1/2)</a:t>
            </a:r>
            <a:endParaRPr lang="en-US" sz="3200" b="1" dirty="0">
              <a:solidFill>
                <a:srgbClr val="2A3F82"/>
              </a:solidFill>
              <a:cs typeface="Arial" pitchFamily="34" charset="0"/>
            </a:endParaRPr>
          </a:p>
        </p:txBody>
      </p:sp>
      <p:sp>
        <p:nvSpPr>
          <p:cNvPr id="119812" name="Slide Number Placeholder 3"/>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400">
                <a:solidFill>
                  <a:schemeClr val="tx1"/>
                </a:solidFill>
                <a:latin typeface="Arial" pitchFamily="34" charset="0"/>
                <a:cs typeface="Arial" pitchFamily="34" charset="0"/>
              </a:defRPr>
            </a:lvl1pPr>
            <a:lvl2pPr marL="742950" indent="-285750" eaLnBrk="0" hangingPunct="0">
              <a:defRPr sz="1400">
                <a:solidFill>
                  <a:schemeClr val="tx1"/>
                </a:solidFill>
                <a:latin typeface="Arial" pitchFamily="34" charset="0"/>
                <a:cs typeface="Arial" pitchFamily="34" charset="0"/>
              </a:defRPr>
            </a:lvl2pPr>
            <a:lvl3pPr marL="1143000" indent="-228600" eaLnBrk="0" hangingPunct="0">
              <a:defRPr sz="1400">
                <a:solidFill>
                  <a:schemeClr val="tx1"/>
                </a:solidFill>
                <a:latin typeface="Arial" pitchFamily="34" charset="0"/>
                <a:cs typeface="Arial" pitchFamily="34" charset="0"/>
              </a:defRPr>
            </a:lvl3pPr>
            <a:lvl4pPr marL="1600200" indent="-228600" eaLnBrk="0" hangingPunct="0">
              <a:defRPr sz="1400">
                <a:solidFill>
                  <a:schemeClr val="tx1"/>
                </a:solidFill>
                <a:latin typeface="Arial" pitchFamily="34" charset="0"/>
                <a:cs typeface="Arial" pitchFamily="34" charset="0"/>
              </a:defRPr>
            </a:lvl4pPr>
            <a:lvl5pPr marL="2057400" indent="-228600" eaLnBrk="0" hangingPunct="0">
              <a:defRPr sz="1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cs typeface="Arial" pitchFamily="34" charset="0"/>
              </a:defRPr>
            </a:lvl9pPr>
          </a:lstStyle>
          <a:p>
            <a:pPr algn="r" eaLnBrk="1" hangingPunct="1"/>
            <a:fld id="{146D606E-A274-46C5-8B3B-9CAC42DE9BDA}" type="slidenum">
              <a:rPr lang="en-US" sz="1200">
                <a:solidFill>
                  <a:srgbClr val="666666"/>
                </a:solidFill>
                <a:latin typeface="Calibri" pitchFamily="34" charset="0"/>
              </a:rPr>
              <a:pPr algn="r" eaLnBrk="1" hangingPunct="1"/>
              <a:t>25</a:t>
            </a:fld>
            <a:endParaRPr lang="en-US" sz="1200">
              <a:solidFill>
                <a:srgbClr val="666666"/>
              </a:solidFill>
              <a:latin typeface="Calibri" pitchFamily="34" charset="0"/>
            </a:endParaRPr>
          </a:p>
        </p:txBody>
      </p:sp>
      <p:sp>
        <p:nvSpPr>
          <p:cNvPr id="119813" name="Content Placeholder 2"/>
          <p:cNvSpPr>
            <a:spLocks/>
          </p:cNvSpPr>
          <p:nvPr/>
        </p:nvSpPr>
        <p:spPr bwMode="auto">
          <a:xfrm>
            <a:off x="608013" y="2126010"/>
            <a:ext cx="7621587" cy="25460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342900" indent="-342900" eaLnBrk="0" hangingPunct="0">
              <a:spcBef>
                <a:spcPct val="20000"/>
              </a:spcBef>
              <a:buFont typeface="Arial" pitchFamily="34" charset="0"/>
              <a:buNone/>
            </a:pPr>
            <a:r>
              <a:rPr lang="en-US" sz="2000" b="1" dirty="0" smtClean="0">
                <a:latin typeface="Calibri" pitchFamily="34" charset="0"/>
                <a:ea typeface="ＭＳ Ｐゴシック" pitchFamily="34" charset="-128"/>
              </a:rPr>
              <a:t>Objective </a:t>
            </a:r>
            <a:r>
              <a:rPr lang="en-US" sz="2000" b="1" dirty="0">
                <a:latin typeface="Calibri" pitchFamily="34" charset="0"/>
                <a:ea typeface="ＭＳ Ｐゴシック" pitchFamily="34" charset="-128"/>
              </a:rPr>
              <a:t>is to reveal a fair and true valuation from day 1</a:t>
            </a:r>
          </a:p>
          <a:p>
            <a:pPr marL="342900" indent="-342900">
              <a:buFont typeface="Wingdings" pitchFamily="2" charset="2"/>
              <a:buChar char="à"/>
            </a:pPr>
            <a:r>
              <a:rPr lang="en-US" sz="2000" dirty="0" smtClean="0">
                <a:latin typeface="+mj-lt"/>
              </a:rPr>
              <a:t>Early </a:t>
            </a:r>
            <a:r>
              <a:rPr lang="en-US" sz="2000" dirty="0">
                <a:latin typeface="+mj-lt"/>
              </a:rPr>
              <a:t>closure when stability in demand is reached or if demand is lower or equal to </a:t>
            </a:r>
            <a:r>
              <a:rPr lang="en-US" sz="2000" dirty="0" smtClean="0">
                <a:latin typeface="+mj-lt"/>
              </a:rPr>
              <a:t>offer</a:t>
            </a:r>
          </a:p>
          <a:p>
            <a:endParaRPr lang="en-US" sz="2000" dirty="0">
              <a:latin typeface="+mj-lt"/>
            </a:endParaRPr>
          </a:p>
          <a:p>
            <a:r>
              <a:rPr lang="en-US" sz="2000" dirty="0" smtClean="0">
                <a:latin typeface="+mj-lt"/>
              </a:rPr>
              <a:t>Similar to ascending clock where auction closes when demand is lower or equal to offer</a:t>
            </a:r>
            <a:endParaRPr lang="en-GB" sz="2000" dirty="0">
              <a:latin typeface="+mj-lt"/>
            </a:endParaRPr>
          </a:p>
          <a:p>
            <a:pPr eaLnBrk="0" hangingPunct="0">
              <a:spcBef>
                <a:spcPct val="20000"/>
              </a:spcBef>
            </a:pPr>
            <a:endParaRPr lang="en-US" sz="1800" dirty="0">
              <a:latin typeface="Calibri" pitchFamily="34" charset="0"/>
              <a:ea typeface="ＭＳ Ｐゴシック" pitchFamily="34" charset="-128"/>
            </a:endParaRPr>
          </a:p>
        </p:txBody>
      </p:sp>
      <p:sp>
        <p:nvSpPr>
          <p:cNvPr id="5" name="Rounded Rectangle 4"/>
          <p:cNvSpPr/>
          <p:nvPr/>
        </p:nvSpPr>
        <p:spPr>
          <a:xfrm>
            <a:off x="540936" y="4672013"/>
            <a:ext cx="7814337" cy="1426096"/>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defRPr/>
            </a:pPr>
            <a:r>
              <a:rPr lang="en-US" sz="1800" dirty="0">
                <a:solidFill>
                  <a:schemeClr val="tx1"/>
                </a:solidFill>
                <a:cs typeface="Arial" charset="0"/>
              </a:rPr>
              <a:t>Proposal</a:t>
            </a:r>
            <a:r>
              <a:rPr lang="en-US" sz="1800" dirty="0" smtClean="0">
                <a:solidFill>
                  <a:schemeClr val="tx1"/>
                </a:solidFill>
                <a:cs typeface="Arial" charset="0"/>
              </a:rPr>
              <a:t>:</a:t>
            </a:r>
          </a:p>
          <a:p>
            <a:pPr marL="285750" indent="-285750">
              <a:buFont typeface="Arial" pitchFamily="34" charset="0"/>
              <a:buChar char="•"/>
            </a:pPr>
            <a:r>
              <a:rPr lang="en-GB" dirty="0">
                <a:solidFill>
                  <a:schemeClr val="tx1"/>
                </a:solidFill>
              </a:rPr>
              <a:t>“immediate closure rule”: BW closes after D</a:t>
            </a:r>
            <a:r>
              <a:rPr lang="en-GB" baseline="-25000" dirty="0">
                <a:solidFill>
                  <a:schemeClr val="tx1"/>
                </a:solidFill>
              </a:rPr>
              <a:t>1</a:t>
            </a:r>
            <a:r>
              <a:rPr lang="en-GB" dirty="0">
                <a:solidFill>
                  <a:schemeClr val="tx1"/>
                </a:solidFill>
              </a:rPr>
              <a:t> if CP</a:t>
            </a:r>
            <a:r>
              <a:rPr lang="en-GB" baseline="-25000" dirty="0">
                <a:solidFill>
                  <a:schemeClr val="tx1"/>
                </a:solidFill>
              </a:rPr>
              <a:t>D1</a:t>
            </a:r>
            <a:r>
              <a:rPr lang="en-GB" dirty="0">
                <a:solidFill>
                  <a:schemeClr val="tx1"/>
                </a:solidFill>
              </a:rPr>
              <a:t> = </a:t>
            </a:r>
            <a:r>
              <a:rPr lang="en-GB" dirty="0" smtClean="0">
                <a:solidFill>
                  <a:schemeClr val="tx1"/>
                </a:solidFill>
              </a:rPr>
              <a:t>P</a:t>
            </a:r>
            <a:r>
              <a:rPr lang="en-GB" baseline="-25000" dirty="0" smtClean="0">
                <a:solidFill>
                  <a:schemeClr val="tx1"/>
                </a:solidFill>
              </a:rPr>
              <a:t>0 </a:t>
            </a:r>
            <a:r>
              <a:rPr lang="en-US" dirty="0">
                <a:solidFill>
                  <a:schemeClr val="tx1"/>
                </a:solidFill>
                <a:latin typeface="Calibri" pitchFamily="34" charset="0"/>
                <a:ea typeface="ＭＳ Ｐゴシック" pitchFamily="34" charset="-128"/>
              </a:rPr>
              <a:t>(this means demand </a:t>
            </a:r>
            <a:r>
              <a:rPr lang="de-DE" dirty="0">
                <a:solidFill>
                  <a:schemeClr val="tx1"/>
                </a:solidFill>
                <a:ea typeface="ＭＳ Ｐゴシック" pitchFamily="34" charset="-128"/>
              </a:rPr>
              <a:t>≤</a:t>
            </a:r>
            <a:r>
              <a:rPr lang="en-US" dirty="0" smtClean="0">
                <a:solidFill>
                  <a:schemeClr val="tx1"/>
                </a:solidFill>
                <a:latin typeface="Calibri" pitchFamily="34" charset="0"/>
                <a:ea typeface="ＭＳ Ｐゴシック" pitchFamily="34" charset="-128"/>
              </a:rPr>
              <a:t> </a:t>
            </a:r>
            <a:r>
              <a:rPr lang="en-US" dirty="0">
                <a:solidFill>
                  <a:schemeClr val="tx1"/>
                </a:solidFill>
                <a:latin typeface="Calibri" pitchFamily="34" charset="0"/>
                <a:ea typeface="ＭＳ Ｐゴシック" pitchFamily="34" charset="-128"/>
              </a:rPr>
              <a:t>offer </a:t>
            </a:r>
            <a:r>
              <a:rPr lang="en-US" dirty="0" smtClean="0">
                <a:solidFill>
                  <a:schemeClr val="tx1"/>
                </a:solidFill>
                <a:latin typeface="Calibri" pitchFamily="34" charset="0"/>
                <a:ea typeface="ＭＳ Ｐゴシック" pitchFamily="34" charset="-128"/>
              </a:rPr>
              <a:t>on the </a:t>
            </a:r>
            <a:r>
              <a:rPr lang="en-US" dirty="0">
                <a:solidFill>
                  <a:schemeClr val="tx1"/>
                </a:solidFill>
                <a:latin typeface="Calibri" pitchFamily="34" charset="0"/>
                <a:ea typeface="ＭＳ Ｐゴシック" pitchFamily="34" charset="-128"/>
              </a:rPr>
              <a:t>first day</a:t>
            </a:r>
            <a:r>
              <a:rPr lang="en-US" dirty="0" smtClean="0">
                <a:solidFill>
                  <a:schemeClr val="tx1"/>
                </a:solidFill>
                <a:latin typeface="Calibri" pitchFamily="34" charset="0"/>
                <a:ea typeface="ＭＳ Ｐゴシック" pitchFamily="34" charset="-128"/>
              </a:rPr>
              <a:t>)</a:t>
            </a:r>
            <a:endParaRPr lang="en-GB" dirty="0">
              <a:solidFill>
                <a:schemeClr val="tx1"/>
              </a:solidFill>
            </a:endParaRPr>
          </a:p>
          <a:p>
            <a:pPr marL="285750" lvl="0" indent="-285750">
              <a:buFont typeface="Arial" pitchFamily="34" charset="0"/>
              <a:buChar char="•"/>
            </a:pPr>
            <a:r>
              <a:rPr lang="en-GB" dirty="0">
                <a:solidFill>
                  <a:schemeClr val="tx1"/>
                </a:solidFill>
              </a:rPr>
              <a:t>“early closure rule”: </a:t>
            </a:r>
            <a:r>
              <a:rPr lang="en-US" dirty="0">
                <a:solidFill>
                  <a:schemeClr val="tx1"/>
                </a:solidFill>
              </a:rPr>
              <a:t>BW closes if </a:t>
            </a:r>
            <a:r>
              <a:rPr lang="en-US" dirty="0" smtClean="0">
                <a:solidFill>
                  <a:schemeClr val="tx1"/>
                </a:solidFill>
              </a:rPr>
              <a:t>clearing price is unchanged from one day to the next</a:t>
            </a:r>
            <a:endParaRPr lang="en-US" sz="1800" baseline="-25000" dirty="0">
              <a:solidFill>
                <a:schemeClr val="tx1"/>
              </a:solidFill>
              <a:cs typeface="Arial" charset="0"/>
            </a:endParaRPr>
          </a:p>
        </p:txBody>
      </p:sp>
      <p:sp>
        <p:nvSpPr>
          <p:cNvPr id="119815" name="Title 4"/>
          <p:cNvSpPr txBox="1">
            <a:spLocks/>
          </p:cNvSpPr>
          <p:nvPr/>
        </p:nvSpPr>
        <p:spPr bwMode="auto">
          <a:xfrm>
            <a:off x="575462" y="1268760"/>
            <a:ext cx="7927975" cy="857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400">
                <a:solidFill>
                  <a:schemeClr val="tx1"/>
                </a:solidFill>
                <a:latin typeface="Arial" pitchFamily="34" charset="0"/>
                <a:cs typeface="Arial" pitchFamily="34" charset="0"/>
              </a:defRPr>
            </a:lvl1pPr>
            <a:lvl2pPr marL="742950" indent="-285750" eaLnBrk="0" hangingPunct="0">
              <a:defRPr sz="1400">
                <a:solidFill>
                  <a:schemeClr val="tx1"/>
                </a:solidFill>
                <a:latin typeface="Arial" pitchFamily="34" charset="0"/>
                <a:cs typeface="Arial" pitchFamily="34" charset="0"/>
              </a:defRPr>
            </a:lvl2pPr>
            <a:lvl3pPr marL="1143000" indent="-228600" eaLnBrk="0" hangingPunct="0">
              <a:defRPr sz="1400">
                <a:solidFill>
                  <a:schemeClr val="tx1"/>
                </a:solidFill>
                <a:latin typeface="Arial" pitchFamily="34" charset="0"/>
                <a:cs typeface="Arial" pitchFamily="34" charset="0"/>
              </a:defRPr>
            </a:lvl3pPr>
            <a:lvl4pPr marL="1600200" indent="-228600" eaLnBrk="0" hangingPunct="0">
              <a:defRPr sz="1400">
                <a:solidFill>
                  <a:schemeClr val="tx1"/>
                </a:solidFill>
                <a:latin typeface="Arial" pitchFamily="34" charset="0"/>
                <a:cs typeface="Arial" pitchFamily="34" charset="0"/>
              </a:defRPr>
            </a:lvl4pPr>
            <a:lvl5pPr marL="2057400" indent="-228600" eaLnBrk="0" hangingPunct="0">
              <a:defRPr sz="1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cs typeface="Arial" pitchFamily="34" charset="0"/>
              </a:defRPr>
            </a:lvl9pPr>
          </a:lstStyle>
          <a:p>
            <a:pPr algn="ctr" eaLnBrk="1"/>
            <a:r>
              <a:rPr lang="de-DE" sz="3500" b="1" dirty="0">
                <a:solidFill>
                  <a:srgbClr val="2A3F82"/>
                </a:solidFill>
                <a:latin typeface="Calibri" pitchFamily="34" charset="0"/>
                <a:ea typeface="ＭＳ Ｐゴシック" pitchFamily="34" charset="-128"/>
              </a:rPr>
              <a:t>A) </a:t>
            </a:r>
            <a:r>
              <a:rPr lang="de-DE" sz="3500" b="1" dirty="0" smtClean="0">
                <a:solidFill>
                  <a:srgbClr val="2A3F82"/>
                </a:solidFill>
                <a:latin typeface="Calibri" pitchFamily="34" charset="0"/>
                <a:ea typeface="ＭＳ Ｐゴシック" pitchFamily="34" charset="-128"/>
              </a:rPr>
              <a:t>Early Closure of Bidding Window</a:t>
            </a:r>
            <a:endParaRPr lang="en-GB" sz="3500" b="1" dirty="0">
              <a:solidFill>
                <a:srgbClr val="2A3F82"/>
              </a:solidFill>
              <a:latin typeface="Calibri" pitchFamily="34" charset="0"/>
              <a:ea typeface="ＭＳ Ｐゴシック" pitchFamily="34" charset="-128"/>
            </a:endParaRPr>
          </a:p>
        </p:txBody>
      </p:sp>
    </p:spTree>
    <p:extLst>
      <p:ext uri="{BB962C8B-B14F-4D97-AF65-F5344CB8AC3E}">
        <p14:creationId xmlns:p14="http://schemas.microsoft.com/office/powerpoint/2010/main" xmlns="" val="395175093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Espace réservé du numéro de diapositive 5"/>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400">
                <a:solidFill>
                  <a:schemeClr val="tx1"/>
                </a:solidFill>
                <a:latin typeface="Arial" pitchFamily="34" charset="0"/>
                <a:cs typeface="Arial" pitchFamily="34" charset="0"/>
              </a:defRPr>
            </a:lvl1pPr>
            <a:lvl2pPr marL="742950" indent="-285750" eaLnBrk="0" hangingPunct="0">
              <a:defRPr sz="1400">
                <a:solidFill>
                  <a:schemeClr val="tx1"/>
                </a:solidFill>
                <a:latin typeface="Arial" pitchFamily="34" charset="0"/>
                <a:cs typeface="Arial" pitchFamily="34" charset="0"/>
              </a:defRPr>
            </a:lvl2pPr>
            <a:lvl3pPr marL="1143000" indent="-228600" eaLnBrk="0" hangingPunct="0">
              <a:defRPr sz="1400">
                <a:solidFill>
                  <a:schemeClr val="tx1"/>
                </a:solidFill>
                <a:latin typeface="Arial" pitchFamily="34" charset="0"/>
                <a:cs typeface="Arial" pitchFamily="34" charset="0"/>
              </a:defRPr>
            </a:lvl3pPr>
            <a:lvl4pPr marL="1600200" indent="-228600" eaLnBrk="0" hangingPunct="0">
              <a:defRPr sz="1400">
                <a:solidFill>
                  <a:schemeClr val="tx1"/>
                </a:solidFill>
                <a:latin typeface="Arial" pitchFamily="34" charset="0"/>
                <a:cs typeface="Arial" pitchFamily="34" charset="0"/>
              </a:defRPr>
            </a:lvl4pPr>
            <a:lvl5pPr marL="2057400" indent="-228600" eaLnBrk="0" hangingPunct="0">
              <a:defRPr sz="1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cs typeface="Arial" pitchFamily="34" charset="0"/>
              </a:defRPr>
            </a:lvl9pPr>
          </a:lstStyle>
          <a:p>
            <a:pPr algn="r" eaLnBrk="1" hangingPunct="1"/>
            <a:fld id="{3FD72D64-A8E7-48D5-8EC6-6C77954D6A7A}" type="slidenum">
              <a:rPr lang="fr-BE" sz="1200">
                <a:solidFill>
                  <a:srgbClr val="666666"/>
                </a:solidFill>
                <a:latin typeface="Calibri" pitchFamily="34" charset="0"/>
              </a:rPr>
              <a:pPr algn="r" eaLnBrk="1" hangingPunct="1"/>
              <a:t>26</a:t>
            </a:fld>
            <a:endParaRPr lang="fr-BE" sz="1200">
              <a:solidFill>
                <a:srgbClr val="666666"/>
              </a:solidFill>
              <a:latin typeface="Calibri" pitchFamily="34" charset="0"/>
            </a:endParaRPr>
          </a:p>
        </p:txBody>
      </p:sp>
      <p:sp>
        <p:nvSpPr>
          <p:cNvPr id="121859" name="Title 1"/>
          <p:cNvSpPr>
            <a:spLocks noGrp="1"/>
          </p:cNvSpPr>
          <p:nvPr>
            <p:ph type="title" idx="4294967295"/>
          </p:nvPr>
        </p:nvSpPr>
        <p:spPr bwMode="auto">
          <a:xfrm>
            <a:off x="457200" y="260350"/>
            <a:ext cx="8229600" cy="868363"/>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sz="3200" b="1" dirty="0">
                <a:solidFill>
                  <a:srgbClr val="2A3F82"/>
                </a:solidFill>
                <a:cs typeface="Arial" pitchFamily="34" charset="0"/>
              </a:rPr>
              <a:t>Stability/Price Discovery measures </a:t>
            </a:r>
            <a:r>
              <a:rPr lang="en-US" sz="3200" b="1" dirty="0" smtClean="0">
                <a:solidFill>
                  <a:srgbClr val="2A3F82"/>
                </a:solidFill>
                <a:cs typeface="Arial" pitchFamily="34" charset="0"/>
              </a:rPr>
              <a:t>(2/2)</a:t>
            </a:r>
            <a:endParaRPr lang="en-US" sz="3200" b="1" dirty="0">
              <a:solidFill>
                <a:srgbClr val="2A3F82"/>
              </a:solidFill>
              <a:cs typeface="Arial" pitchFamily="34" charset="0"/>
            </a:endParaRPr>
          </a:p>
        </p:txBody>
      </p:sp>
      <p:sp>
        <p:nvSpPr>
          <p:cNvPr id="121860" name="Slide Number Placeholder 3"/>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400">
                <a:solidFill>
                  <a:schemeClr val="tx1"/>
                </a:solidFill>
                <a:latin typeface="Arial" pitchFamily="34" charset="0"/>
                <a:cs typeface="Arial" pitchFamily="34" charset="0"/>
              </a:defRPr>
            </a:lvl1pPr>
            <a:lvl2pPr marL="742950" indent="-285750" eaLnBrk="0" hangingPunct="0">
              <a:defRPr sz="1400">
                <a:solidFill>
                  <a:schemeClr val="tx1"/>
                </a:solidFill>
                <a:latin typeface="Arial" pitchFamily="34" charset="0"/>
                <a:cs typeface="Arial" pitchFamily="34" charset="0"/>
              </a:defRPr>
            </a:lvl2pPr>
            <a:lvl3pPr marL="1143000" indent="-228600" eaLnBrk="0" hangingPunct="0">
              <a:defRPr sz="1400">
                <a:solidFill>
                  <a:schemeClr val="tx1"/>
                </a:solidFill>
                <a:latin typeface="Arial" pitchFamily="34" charset="0"/>
                <a:cs typeface="Arial" pitchFamily="34" charset="0"/>
              </a:defRPr>
            </a:lvl3pPr>
            <a:lvl4pPr marL="1600200" indent="-228600" eaLnBrk="0" hangingPunct="0">
              <a:defRPr sz="1400">
                <a:solidFill>
                  <a:schemeClr val="tx1"/>
                </a:solidFill>
                <a:latin typeface="Arial" pitchFamily="34" charset="0"/>
                <a:cs typeface="Arial" pitchFamily="34" charset="0"/>
              </a:defRPr>
            </a:lvl4pPr>
            <a:lvl5pPr marL="2057400" indent="-228600" eaLnBrk="0" hangingPunct="0">
              <a:defRPr sz="1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cs typeface="Arial" pitchFamily="34" charset="0"/>
              </a:defRPr>
            </a:lvl9pPr>
          </a:lstStyle>
          <a:p>
            <a:pPr algn="r" eaLnBrk="1" hangingPunct="1"/>
            <a:fld id="{1B701CDB-627D-4D4D-8D33-10004FAA55D6}" type="slidenum">
              <a:rPr lang="en-US" sz="1200">
                <a:solidFill>
                  <a:srgbClr val="666666"/>
                </a:solidFill>
                <a:latin typeface="Calibri" pitchFamily="34" charset="0"/>
              </a:rPr>
              <a:pPr algn="r" eaLnBrk="1" hangingPunct="1"/>
              <a:t>26</a:t>
            </a:fld>
            <a:endParaRPr lang="en-US" sz="1200">
              <a:solidFill>
                <a:srgbClr val="666666"/>
              </a:solidFill>
              <a:latin typeface="Calibri" pitchFamily="34" charset="0"/>
            </a:endParaRPr>
          </a:p>
        </p:txBody>
      </p:sp>
      <p:sp>
        <p:nvSpPr>
          <p:cNvPr id="27653" name="Content Placeholder 2"/>
          <p:cNvSpPr>
            <a:spLocks noGrp="1"/>
          </p:cNvSpPr>
          <p:nvPr>
            <p:ph sz="quarter" idx="4294967295"/>
          </p:nvPr>
        </p:nvSpPr>
        <p:spPr bwMode="auto">
          <a:xfrm>
            <a:off x="500063" y="2057400"/>
            <a:ext cx="8248650" cy="3100388"/>
          </a:xfrm>
          <a:prstGeom prst="rect">
            <a:avLst/>
          </a:prstGeom>
          <a:ln>
            <a:miter lim="800000"/>
            <a:headEnd/>
            <a:tailEnd/>
          </a:ln>
        </p:spPr>
        <p:txBody>
          <a:bodyPr>
            <a:normAutofit lnSpcReduction="10000"/>
          </a:bodyPr>
          <a:lstStyle/>
          <a:p>
            <a:pPr>
              <a:lnSpc>
                <a:spcPct val="90000"/>
              </a:lnSpc>
              <a:buFont typeface="Arial" charset="0"/>
              <a:buNone/>
              <a:defRPr/>
            </a:pPr>
            <a:r>
              <a:rPr lang="en-US" sz="1800" b="1" kern="1200" dirty="0">
                <a:latin typeface="+mn-lt"/>
                <a:ea typeface="ＭＳ Ｐゴシック"/>
                <a:cs typeface="ＭＳ Ｐゴシック" charset="-128"/>
              </a:rPr>
              <a:t>Enforce binding character of a bid</a:t>
            </a:r>
          </a:p>
          <a:p>
            <a:pPr>
              <a:lnSpc>
                <a:spcPct val="90000"/>
              </a:lnSpc>
              <a:buFont typeface="Arial" charset="0"/>
              <a:buChar char="•"/>
              <a:defRPr/>
            </a:pPr>
            <a:r>
              <a:rPr lang="nl-BE" sz="1800" kern="1200" dirty="0">
                <a:latin typeface="+mn-lt"/>
                <a:ea typeface="ＭＳ Ｐゴシック" charset="-128"/>
                <a:cs typeface="ＭＳ Ｐゴシック" charset="-128"/>
              </a:rPr>
              <a:t>In </a:t>
            </a:r>
            <a:r>
              <a:rPr lang="nl-BE" sz="1800" kern="1200" dirty="0" err="1">
                <a:latin typeface="+mn-lt"/>
                <a:ea typeface="ＭＳ Ｐゴシック" charset="-128"/>
                <a:cs typeface="ＭＳ Ｐゴシック" charset="-128"/>
              </a:rPr>
              <a:t>ascending-clock</a:t>
            </a:r>
            <a:r>
              <a:rPr lang="nl-BE" sz="1800" kern="1200" dirty="0">
                <a:latin typeface="+mn-lt"/>
                <a:ea typeface="ＭＳ Ｐゴシック" charset="-128"/>
                <a:cs typeface="ＭＳ Ｐゴシック" charset="-128"/>
              </a:rPr>
              <a:t>, </a:t>
            </a:r>
            <a:r>
              <a:rPr lang="nl-BE" sz="1800" kern="1200" dirty="0" err="1">
                <a:latin typeface="+mn-lt"/>
                <a:ea typeface="ＭＳ Ｐゴシック" charset="-128"/>
                <a:cs typeface="ＭＳ Ｐゴシック" charset="-128"/>
              </a:rPr>
              <a:t>you</a:t>
            </a:r>
            <a:r>
              <a:rPr lang="nl-BE" sz="1800" kern="1200" dirty="0">
                <a:latin typeface="+mn-lt"/>
                <a:ea typeface="ＭＳ Ｐゴシック" charset="-128"/>
                <a:cs typeface="ＭＳ Ｐゴシック" charset="-128"/>
              </a:rPr>
              <a:t> </a:t>
            </a:r>
            <a:r>
              <a:rPr lang="nl-BE" sz="1800" kern="1200" dirty="0" err="1">
                <a:latin typeface="+mn-lt"/>
                <a:ea typeface="ＭＳ Ｐゴシック" charset="-128"/>
                <a:cs typeface="ＭＳ Ｐゴシック" charset="-128"/>
              </a:rPr>
              <a:t>can</a:t>
            </a:r>
            <a:r>
              <a:rPr lang="nl-BE" sz="1800" kern="1200" dirty="0">
                <a:latin typeface="+mn-lt"/>
                <a:ea typeface="ＭＳ Ｐゴシック" charset="-128"/>
                <a:cs typeface="ＭＳ Ｐゴシック" charset="-128"/>
              </a:rPr>
              <a:t> </a:t>
            </a:r>
            <a:r>
              <a:rPr lang="nl-BE" sz="1800" kern="1200" dirty="0" err="1">
                <a:latin typeface="+mn-lt"/>
                <a:ea typeface="ＭＳ Ｐゴシック" charset="-128"/>
                <a:cs typeface="ＭＳ Ｐゴシック" charset="-128"/>
              </a:rPr>
              <a:t>choose</a:t>
            </a:r>
            <a:r>
              <a:rPr lang="nl-BE" sz="1800" kern="1200" dirty="0">
                <a:latin typeface="+mn-lt"/>
                <a:ea typeface="ＭＳ Ｐゴシック" charset="-128"/>
                <a:cs typeface="ＭＳ Ｐゴシック" charset="-128"/>
              </a:rPr>
              <a:t> to </a:t>
            </a:r>
            <a:r>
              <a:rPr lang="nl-BE" sz="1800" kern="1200" dirty="0" err="1">
                <a:latin typeface="+mn-lt"/>
                <a:ea typeface="ＭＳ Ｐゴシック" charset="-128"/>
                <a:cs typeface="ＭＳ Ｐゴシック" charset="-128"/>
              </a:rPr>
              <a:t>stay</a:t>
            </a:r>
            <a:r>
              <a:rPr lang="nl-BE" sz="1800" kern="1200" dirty="0">
                <a:latin typeface="+mn-lt"/>
                <a:ea typeface="ＭＳ Ｐゴシック" charset="-128"/>
                <a:cs typeface="ＭＳ Ｐゴシック" charset="-128"/>
              </a:rPr>
              <a:t> in the </a:t>
            </a:r>
            <a:r>
              <a:rPr lang="nl-BE" sz="1800" kern="1200" dirty="0" err="1">
                <a:latin typeface="+mn-lt"/>
                <a:ea typeface="ＭＳ Ｐゴシック" charset="-128"/>
                <a:cs typeface="ＭＳ Ｐゴシック" charset="-128"/>
              </a:rPr>
              <a:t>next</a:t>
            </a:r>
            <a:r>
              <a:rPr lang="nl-BE" sz="1800" kern="1200" dirty="0">
                <a:latin typeface="+mn-lt"/>
                <a:ea typeface="ＭＳ Ｐゴシック" charset="-128"/>
                <a:cs typeface="ＭＳ Ｐゴシック" charset="-128"/>
              </a:rPr>
              <a:t> </a:t>
            </a:r>
            <a:r>
              <a:rPr lang="nl-BE" sz="1800" kern="1200" dirty="0" err="1">
                <a:latin typeface="+mn-lt"/>
                <a:ea typeface="ＭＳ Ｐゴシック" charset="-128"/>
                <a:cs typeface="ＭＳ Ｐゴシック" charset="-128"/>
              </a:rPr>
              <a:t>round</a:t>
            </a:r>
            <a:r>
              <a:rPr lang="nl-BE" sz="1800" kern="1200" dirty="0">
                <a:latin typeface="+mn-lt"/>
                <a:ea typeface="ＭＳ Ｐゴシック" charset="-128"/>
                <a:cs typeface="ＭＳ Ｐゴシック" charset="-128"/>
              </a:rPr>
              <a:t> </a:t>
            </a:r>
            <a:r>
              <a:rPr lang="nl-BE" sz="1800" kern="1200" dirty="0" err="1">
                <a:latin typeface="+mn-lt"/>
                <a:ea typeface="ＭＳ Ｐゴシック" charset="-128"/>
                <a:cs typeface="ＭＳ Ｐゴシック" charset="-128"/>
              </a:rPr>
              <a:t>or</a:t>
            </a:r>
            <a:r>
              <a:rPr lang="nl-BE" sz="1800" kern="1200" dirty="0">
                <a:latin typeface="+mn-lt"/>
                <a:ea typeface="ＭＳ Ｐゴシック" charset="-128"/>
                <a:cs typeface="ＭＳ Ｐゴシック" charset="-128"/>
              </a:rPr>
              <a:t> step out.</a:t>
            </a:r>
          </a:p>
          <a:p>
            <a:pPr lvl="1">
              <a:lnSpc>
                <a:spcPct val="90000"/>
              </a:lnSpc>
              <a:buFont typeface="Arial" charset="0"/>
              <a:buChar char="•"/>
              <a:defRPr/>
            </a:pPr>
            <a:r>
              <a:rPr lang="nl-BE" sz="1600" kern="1200" dirty="0" err="1">
                <a:latin typeface="+mn-lt"/>
                <a:ea typeface="ＭＳ Ｐゴシック" charset="-128"/>
                <a:cs typeface="ＭＳ Ｐゴシック"/>
              </a:rPr>
              <a:t>If</a:t>
            </a:r>
            <a:r>
              <a:rPr lang="nl-BE" sz="1600" kern="1200" dirty="0">
                <a:latin typeface="+mn-lt"/>
                <a:ea typeface="ＭＳ Ｐゴシック" charset="-128"/>
                <a:cs typeface="ＭＳ Ｐゴシック"/>
              </a:rPr>
              <a:t> </a:t>
            </a:r>
            <a:r>
              <a:rPr lang="nl-BE" sz="1600" kern="1200" dirty="0" err="1">
                <a:latin typeface="+mn-lt"/>
                <a:ea typeface="ＭＳ Ｐゴシック" charset="-128"/>
                <a:cs typeface="ＭＳ Ｐゴシック"/>
              </a:rPr>
              <a:t>auctions</a:t>
            </a:r>
            <a:r>
              <a:rPr lang="nl-BE" sz="1600" kern="1200" dirty="0">
                <a:latin typeface="+mn-lt"/>
                <a:ea typeface="ＭＳ Ｐゴシック" charset="-128"/>
                <a:cs typeface="ＭＳ Ｐゴシック"/>
              </a:rPr>
              <a:t> closes, </a:t>
            </a:r>
            <a:r>
              <a:rPr lang="nl-BE" sz="1600" kern="1200" dirty="0" err="1">
                <a:latin typeface="+mn-lt"/>
                <a:ea typeface="ＭＳ Ｐゴシック" charset="-128"/>
                <a:cs typeface="ＭＳ Ｐゴシック"/>
              </a:rPr>
              <a:t>you</a:t>
            </a:r>
            <a:r>
              <a:rPr lang="nl-BE" sz="1600" kern="1200" dirty="0">
                <a:latin typeface="+mn-lt"/>
                <a:ea typeface="ＭＳ Ｐゴシック" charset="-128"/>
                <a:cs typeface="ＭＳ Ｐゴシック"/>
              </a:rPr>
              <a:t> </a:t>
            </a:r>
            <a:r>
              <a:rPr lang="nl-BE" sz="1600" kern="1200" dirty="0" err="1">
                <a:latin typeface="+mn-lt"/>
                <a:ea typeface="ＭＳ Ｐゴシック" charset="-128"/>
                <a:cs typeface="ＭＳ Ｐゴシック"/>
              </a:rPr>
              <a:t>can’t</a:t>
            </a:r>
            <a:r>
              <a:rPr lang="nl-BE" sz="1600" kern="1200" dirty="0">
                <a:latin typeface="+mn-lt"/>
                <a:ea typeface="ＭＳ Ｐゴシック" charset="-128"/>
                <a:cs typeface="ＭＳ Ｐゴシック"/>
              </a:rPr>
              <a:t> step out</a:t>
            </a:r>
          </a:p>
          <a:p>
            <a:pPr lvl="1">
              <a:lnSpc>
                <a:spcPct val="90000"/>
              </a:lnSpc>
              <a:buFont typeface="Arial" charset="0"/>
              <a:buChar char="•"/>
              <a:defRPr/>
            </a:pPr>
            <a:r>
              <a:rPr lang="nl-BE" sz="1600" kern="1200" dirty="0" err="1">
                <a:latin typeface="+mn-lt"/>
                <a:ea typeface="ＭＳ Ｐゴシック" charset="-128"/>
                <a:cs typeface="ＭＳ Ｐゴシック"/>
              </a:rPr>
              <a:t>If</a:t>
            </a:r>
            <a:r>
              <a:rPr lang="nl-BE" sz="1600" kern="1200" dirty="0">
                <a:latin typeface="+mn-lt"/>
                <a:ea typeface="ＭＳ Ｐゴシック" charset="-128"/>
                <a:cs typeface="ＭＳ Ｐゴシック"/>
              </a:rPr>
              <a:t> </a:t>
            </a:r>
            <a:r>
              <a:rPr lang="nl-BE" sz="1600" kern="1200" dirty="0" err="1">
                <a:latin typeface="+mn-lt"/>
                <a:ea typeface="ＭＳ Ｐゴシック" charset="-128"/>
                <a:cs typeface="ＭＳ Ｐゴシック"/>
              </a:rPr>
              <a:t>auction</a:t>
            </a:r>
            <a:r>
              <a:rPr lang="nl-BE" sz="1600" kern="1200" dirty="0">
                <a:latin typeface="+mn-lt"/>
                <a:ea typeface="ＭＳ Ｐゴシック" charset="-128"/>
                <a:cs typeface="ＭＳ Ｐゴシック"/>
              </a:rPr>
              <a:t> </a:t>
            </a:r>
            <a:r>
              <a:rPr lang="nl-BE" sz="1600" kern="1200" dirty="0" err="1">
                <a:latin typeface="+mn-lt"/>
                <a:ea typeface="ＭＳ Ｐゴシック" charset="-128"/>
                <a:cs typeface="ＭＳ Ｐゴシック"/>
              </a:rPr>
              <a:t>continues</a:t>
            </a:r>
            <a:r>
              <a:rPr lang="nl-BE" sz="1600" kern="1200" dirty="0">
                <a:latin typeface="+mn-lt"/>
                <a:ea typeface="ＭＳ Ｐゴシック" charset="-128"/>
                <a:cs typeface="ＭＳ Ｐゴシック"/>
              </a:rPr>
              <a:t>, </a:t>
            </a:r>
            <a:r>
              <a:rPr lang="nl-BE" sz="1600" kern="1200" dirty="0" err="1">
                <a:latin typeface="+mn-lt"/>
                <a:ea typeface="ＭＳ Ｐゴシック" charset="-128"/>
                <a:cs typeface="ＭＳ Ｐゴシック"/>
              </a:rPr>
              <a:t>you</a:t>
            </a:r>
            <a:r>
              <a:rPr lang="nl-BE" sz="1600" kern="1200" dirty="0">
                <a:latin typeface="+mn-lt"/>
                <a:ea typeface="ＭＳ Ｐゴシック" charset="-128"/>
                <a:cs typeface="ＭＳ Ｐゴシック"/>
              </a:rPr>
              <a:t> </a:t>
            </a:r>
            <a:r>
              <a:rPr lang="nl-BE" sz="1600" kern="1200" dirty="0" err="1">
                <a:latin typeface="+mn-lt"/>
                <a:ea typeface="ＭＳ Ｐゴシック" charset="-128"/>
                <a:cs typeface="ＭＳ Ｐゴシック"/>
              </a:rPr>
              <a:t>can</a:t>
            </a:r>
            <a:r>
              <a:rPr lang="nl-BE" sz="1600" kern="1200" dirty="0">
                <a:latin typeface="+mn-lt"/>
                <a:ea typeface="ＭＳ Ｐゴシック" charset="-128"/>
                <a:cs typeface="ＭＳ Ｐゴシック"/>
              </a:rPr>
              <a:t> </a:t>
            </a:r>
            <a:r>
              <a:rPr lang="nl-BE" sz="1600" kern="1200" dirty="0" err="1">
                <a:latin typeface="+mn-lt"/>
                <a:ea typeface="ＭＳ Ｐゴシック" charset="-128"/>
                <a:cs typeface="ＭＳ Ｐゴシック"/>
              </a:rPr>
              <a:t>decide</a:t>
            </a:r>
            <a:r>
              <a:rPr lang="nl-BE" sz="1600" kern="1200" dirty="0">
                <a:latin typeface="+mn-lt"/>
                <a:ea typeface="ＭＳ Ｐゴシック" charset="-128"/>
                <a:cs typeface="ＭＳ Ｐゴシック"/>
              </a:rPr>
              <a:t> to keep the </a:t>
            </a:r>
            <a:r>
              <a:rPr lang="nl-BE" sz="1600" kern="1200" dirty="0" err="1">
                <a:latin typeface="+mn-lt"/>
                <a:ea typeface="ＭＳ Ｐゴシック" charset="-128"/>
                <a:cs typeface="ＭＳ Ｐゴシック"/>
              </a:rPr>
              <a:t>requested</a:t>
            </a:r>
            <a:r>
              <a:rPr lang="nl-BE" sz="1600" kern="1200" dirty="0">
                <a:latin typeface="+mn-lt"/>
                <a:ea typeface="ＭＳ Ｐゴシック" charset="-128"/>
                <a:cs typeface="ＭＳ Ｐゴシック"/>
              </a:rPr>
              <a:t> volume </a:t>
            </a:r>
            <a:r>
              <a:rPr lang="nl-BE" sz="1600" kern="1200" dirty="0" err="1">
                <a:latin typeface="+mn-lt"/>
                <a:ea typeface="ＭＳ Ｐゴシック" charset="-128"/>
                <a:cs typeface="ＭＳ Ｐゴシック"/>
              </a:rPr>
              <a:t>or</a:t>
            </a:r>
            <a:r>
              <a:rPr lang="nl-BE" sz="1600" kern="1200" dirty="0">
                <a:latin typeface="+mn-lt"/>
                <a:ea typeface="ＭＳ Ｐゴシック" charset="-128"/>
                <a:cs typeface="ＭＳ Ｐゴシック"/>
              </a:rPr>
              <a:t> </a:t>
            </a:r>
            <a:r>
              <a:rPr lang="nl-BE" sz="1600" kern="1200" dirty="0" err="1">
                <a:latin typeface="+mn-lt"/>
                <a:ea typeface="ＭＳ Ｐゴシック" charset="-128"/>
                <a:cs typeface="ＭＳ Ｐゴシック"/>
              </a:rPr>
              <a:t>reduce</a:t>
            </a:r>
            <a:r>
              <a:rPr lang="nl-BE" sz="1600" kern="1200" dirty="0">
                <a:latin typeface="+mn-lt"/>
                <a:ea typeface="ＭＳ Ｐゴシック" charset="-128"/>
                <a:cs typeface="ＭＳ Ｐゴシック"/>
              </a:rPr>
              <a:t> </a:t>
            </a:r>
            <a:r>
              <a:rPr lang="nl-BE" sz="1600" kern="1200" dirty="0" err="1">
                <a:latin typeface="+mn-lt"/>
                <a:ea typeface="ＭＳ Ｐゴシック" charset="-128"/>
                <a:cs typeface="ＭＳ Ｐゴシック"/>
              </a:rPr>
              <a:t>it</a:t>
            </a:r>
            <a:r>
              <a:rPr lang="nl-BE" sz="1600" kern="1200" dirty="0">
                <a:latin typeface="+mn-lt"/>
                <a:ea typeface="ＭＳ Ｐゴシック" charset="-128"/>
                <a:cs typeface="ＭＳ Ｐゴシック"/>
              </a:rPr>
              <a:t> (</a:t>
            </a:r>
            <a:r>
              <a:rPr lang="nl-BE" sz="1600" kern="1200" dirty="0" err="1">
                <a:latin typeface="+mn-lt"/>
                <a:ea typeface="ＭＳ Ｐゴシック" charset="-128"/>
                <a:cs typeface="ＭＳ Ｐゴシック"/>
              </a:rPr>
              <a:t>eventually</a:t>
            </a:r>
            <a:r>
              <a:rPr lang="nl-BE" sz="1600" kern="1200" dirty="0">
                <a:latin typeface="+mn-lt"/>
                <a:ea typeface="ＭＳ Ｐゴシック" charset="-128"/>
                <a:cs typeface="ＭＳ Ｐゴシック"/>
              </a:rPr>
              <a:t> to 0), not </a:t>
            </a:r>
            <a:r>
              <a:rPr lang="nl-BE" sz="1600" kern="1200" dirty="0" err="1">
                <a:latin typeface="+mn-lt"/>
                <a:ea typeface="ＭＳ Ｐゴシック" charset="-128"/>
                <a:cs typeface="ＭＳ Ｐゴシック"/>
              </a:rPr>
              <a:t>raise</a:t>
            </a:r>
            <a:r>
              <a:rPr lang="nl-BE" sz="1600" kern="1200" dirty="0">
                <a:latin typeface="+mn-lt"/>
                <a:ea typeface="ＭＳ Ｐゴシック" charset="-128"/>
                <a:cs typeface="ＭＳ Ｐゴシック"/>
              </a:rPr>
              <a:t> </a:t>
            </a:r>
            <a:r>
              <a:rPr lang="nl-BE" sz="1600" kern="1200" dirty="0" err="1">
                <a:latin typeface="+mn-lt"/>
                <a:ea typeface="ＭＳ Ｐゴシック" charset="-128"/>
                <a:cs typeface="ＭＳ Ｐゴシック"/>
              </a:rPr>
              <a:t>it</a:t>
            </a:r>
            <a:r>
              <a:rPr lang="nl-BE" sz="1600" kern="1200" dirty="0">
                <a:latin typeface="+mn-lt"/>
                <a:ea typeface="ＭＳ Ｐゴシック" charset="-128"/>
                <a:cs typeface="ＭＳ Ｐゴシック"/>
              </a:rPr>
              <a:t> </a:t>
            </a:r>
            <a:r>
              <a:rPr lang="nl-BE" sz="1600" kern="1200" dirty="0">
                <a:latin typeface="+mn-lt"/>
                <a:ea typeface="ＭＳ Ｐゴシック" charset="-128"/>
                <a:cs typeface="ＭＳ Ｐゴシック"/>
                <a:sym typeface="Wingdings" pitchFamily="2" charset="2"/>
              </a:rPr>
              <a:t> the </a:t>
            </a:r>
            <a:r>
              <a:rPr lang="nl-BE" sz="1600" kern="1200" dirty="0" err="1">
                <a:latin typeface="+mn-lt"/>
                <a:ea typeface="ＭＳ Ｐゴシック" charset="-128"/>
                <a:cs typeface="ＭＳ Ｐゴシック"/>
                <a:sym typeface="Wingdings" pitchFamily="2" charset="2"/>
              </a:rPr>
              <a:t>initial</a:t>
            </a:r>
            <a:r>
              <a:rPr lang="nl-BE" sz="1600" kern="1200" dirty="0">
                <a:latin typeface="+mn-lt"/>
                <a:ea typeface="ＭＳ Ｐゴシック" charset="-128"/>
                <a:cs typeface="ＭＳ Ｐゴシック"/>
                <a:sym typeface="Wingdings" pitchFamily="2" charset="2"/>
              </a:rPr>
              <a:t> </a:t>
            </a:r>
            <a:r>
              <a:rPr lang="nl-BE" sz="1600" kern="1200" dirty="0" err="1">
                <a:latin typeface="+mn-lt"/>
                <a:ea typeface="ＭＳ Ｐゴシック" charset="-128"/>
                <a:cs typeface="ＭＳ Ｐゴシック"/>
                <a:sym typeface="Wingdings" pitchFamily="2" charset="2"/>
              </a:rPr>
              <a:t>demand</a:t>
            </a:r>
            <a:r>
              <a:rPr lang="nl-BE" sz="1600" kern="1200" dirty="0">
                <a:latin typeface="+mn-lt"/>
                <a:ea typeface="ＭＳ Ｐゴシック" charset="-128"/>
                <a:cs typeface="ＭＳ Ｐゴシック"/>
                <a:sym typeface="Wingdings" pitchFamily="2" charset="2"/>
              </a:rPr>
              <a:t> is the </a:t>
            </a:r>
            <a:r>
              <a:rPr lang="nl-BE" sz="1600" kern="1200" dirty="0" err="1">
                <a:latin typeface="+mn-lt"/>
                <a:ea typeface="ＭＳ Ｐゴシック" charset="-128"/>
                <a:cs typeface="ＭＳ Ｐゴシック"/>
                <a:sym typeface="Wingdings" pitchFamily="2" charset="2"/>
              </a:rPr>
              <a:t>max</a:t>
            </a:r>
            <a:endParaRPr lang="nl-BE" sz="1600" kern="1200" dirty="0">
              <a:latin typeface="+mn-lt"/>
              <a:ea typeface="ＭＳ Ｐゴシック" charset="-128"/>
              <a:cs typeface="ＭＳ Ｐゴシック"/>
            </a:endParaRPr>
          </a:p>
          <a:p>
            <a:pPr>
              <a:lnSpc>
                <a:spcPct val="90000"/>
              </a:lnSpc>
              <a:buFont typeface="Arial" charset="0"/>
              <a:buChar char="•"/>
              <a:defRPr/>
            </a:pPr>
            <a:r>
              <a:rPr lang="nl-BE" sz="1800" kern="1200" dirty="0" err="1">
                <a:latin typeface="+mn-lt"/>
                <a:ea typeface="ＭＳ Ｐゴシック" charset="-128"/>
                <a:cs typeface="ＭＳ Ｐゴシック" charset="-128"/>
              </a:rPr>
              <a:t>Such</a:t>
            </a:r>
            <a:r>
              <a:rPr lang="nl-BE" sz="1800" kern="1200" dirty="0">
                <a:latin typeface="+mn-lt"/>
                <a:ea typeface="ＭＳ Ｐゴシック" charset="-128"/>
                <a:cs typeface="ＭＳ Ｐゴシック" charset="-128"/>
              </a:rPr>
              <a:t> </a:t>
            </a:r>
            <a:r>
              <a:rPr lang="nl-BE" sz="1800" kern="1200" dirty="0" err="1">
                <a:latin typeface="+mn-lt"/>
                <a:ea typeface="ＭＳ Ｐゴシック" charset="-128"/>
                <a:cs typeface="ＭＳ Ｐゴシック" charset="-128"/>
              </a:rPr>
              <a:t>revision</a:t>
            </a:r>
            <a:r>
              <a:rPr lang="nl-BE" sz="1800" kern="1200" dirty="0">
                <a:latin typeface="+mn-lt"/>
                <a:ea typeface="ＭＳ Ｐゴシック" charset="-128"/>
                <a:cs typeface="ＭＳ Ｐゴシック" charset="-128"/>
              </a:rPr>
              <a:t> </a:t>
            </a:r>
            <a:r>
              <a:rPr lang="nl-BE" sz="1800" kern="1200" dirty="0" err="1">
                <a:latin typeface="+mn-lt"/>
                <a:ea typeface="ＭＳ Ｐゴシック" charset="-128"/>
                <a:cs typeface="ＭＳ Ｐゴシック" charset="-128"/>
              </a:rPr>
              <a:t>cannot</a:t>
            </a:r>
            <a:r>
              <a:rPr lang="nl-BE" sz="1800" kern="1200" dirty="0">
                <a:latin typeface="+mn-lt"/>
                <a:ea typeface="ＭＳ Ｐゴシック" charset="-128"/>
                <a:cs typeface="ＭＳ Ｐゴシック" charset="-128"/>
              </a:rPr>
              <a:t> </a:t>
            </a:r>
            <a:r>
              <a:rPr lang="nl-BE" sz="1800" kern="1200" dirty="0" err="1">
                <a:latin typeface="+mn-lt"/>
                <a:ea typeface="ＭＳ Ｐゴシック" charset="-128"/>
                <a:cs typeface="ＭＳ Ｐゴシック" charset="-128"/>
              </a:rPr>
              <a:t>lead</a:t>
            </a:r>
            <a:r>
              <a:rPr lang="nl-BE" sz="1800" kern="1200" dirty="0">
                <a:latin typeface="+mn-lt"/>
                <a:ea typeface="ＭＳ Ｐゴシック" charset="-128"/>
                <a:cs typeface="ＭＳ Ｐゴシック" charset="-128"/>
              </a:rPr>
              <a:t> to the </a:t>
            </a:r>
            <a:r>
              <a:rPr lang="nl-BE" sz="1800" kern="1200" dirty="0" err="1">
                <a:latin typeface="+mn-lt"/>
                <a:ea typeface="ＭＳ Ｐゴシック" charset="-128"/>
                <a:cs typeface="ＭＳ Ｐゴシック" charset="-128"/>
              </a:rPr>
              <a:t>price</a:t>
            </a:r>
            <a:r>
              <a:rPr lang="nl-BE" sz="1800" kern="1200" dirty="0">
                <a:latin typeface="+mn-lt"/>
                <a:ea typeface="ＭＳ Ｐゴシック" charset="-128"/>
                <a:cs typeface="ＭＳ Ｐゴシック" charset="-128"/>
              </a:rPr>
              <a:t> </a:t>
            </a:r>
            <a:r>
              <a:rPr lang="nl-BE" sz="1800" kern="1200" dirty="0" err="1">
                <a:latin typeface="+mn-lt"/>
                <a:ea typeface="ＭＳ Ｐゴシック" charset="-128"/>
                <a:cs typeface="ＭＳ Ｐゴシック" charset="-128"/>
              </a:rPr>
              <a:t>suddenly</a:t>
            </a:r>
            <a:r>
              <a:rPr lang="nl-BE" sz="1800" kern="1200" dirty="0">
                <a:latin typeface="+mn-lt"/>
                <a:ea typeface="ＭＳ Ｐゴシック" charset="-128"/>
                <a:cs typeface="ＭＳ Ｐゴシック" charset="-128"/>
              </a:rPr>
              <a:t> “</a:t>
            </a:r>
            <a:r>
              <a:rPr lang="nl-BE" sz="1800" kern="1200" dirty="0" err="1">
                <a:latin typeface="+mn-lt"/>
                <a:ea typeface="ＭＳ Ｐゴシック" charset="-128"/>
                <a:cs typeface="ＭＳ Ｐゴシック" charset="-128"/>
              </a:rPr>
              <a:t>reducing</a:t>
            </a:r>
            <a:r>
              <a:rPr lang="nl-BE" sz="1800" kern="1200" dirty="0">
                <a:latin typeface="+mn-lt"/>
                <a:ea typeface="ＭＳ Ｐゴシック" charset="-128"/>
                <a:cs typeface="ＭＳ Ｐゴシック" charset="-128"/>
              </a:rPr>
              <a:t>”</a:t>
            </a:r>
            <a:endParaRPr lang="en-US" sz="1800" kern="1200" dirty="0">
              <a:latin typeface="+mn-lt"/>
              <a:ea typeface="ＭＳ Ｐゴシック" charset="-128"/>
              <a:cs typeface="ＭＳ Ｐゴシック" charset="-128"/>
            </a:endParaRPr>
          </a:p>
          <a:p>
            <a:pPr>
              <a:lnSpc>
                <a:spcPct val="90000"/>
              </a:lnSpc>
              <a:buFont typeface="Arial" charset="0"/>
              <a:buChar char="•"/>
              <a:defRPr/>
            </a:pPr>
            <a:endParaRPr lang="en-US" sz="1800" kern="1200" dirty="0">
              <a:latin typeface="+mn-lt"/>
              <a:ea typeface="ＭＳ Ｐゴシック" charset="-128"/>
              <a:cs typeface="ＭＳ Ｐゴシック" charset="-128"/>
            </a:endParaRPr>
          </a:p>
          <a:p>
            <a:pPr>
              <a:lnSpc>
                <a:spcPct val="90000"/>
              </a:lnSpc>
              <a:buFont typeface="Arial" charset="0"/>
              <a:buChar char="•"/>
              <a:defRPr/>
            </a:pPr>
            <a:r>
              <a:rPr lang="nl-BE" sz="1800" kern="1200" dirty="0">
                <a:latin typeface="+mn-lt"/>
                <a:ea typeface="ＭＳ Ｐゴシック" charset="-128"/>
                <a:cs typeface="ＭＳ Ｐゴシック" charset="-128"/>
              </a:rPr>
              <a:t>How binding is the bid on </a:t>
            </a:r>
            <a:r>
              <a:rPr lang="nl-BE" sz="1800" kern="1200" dirty="0" smtClean="0">
                <a:latin typeface="+mn-lt"/>
                <a:ea typeface="ＭＳ Ｐゴシック" charset="-128"/>
                <a:cs typeface="ＭＳ Ｐゴシック" charset="-128"/>
              </a:rPr>
              <a:t>Day 1 </a:t>
            </a:r>
            <a:r>
              <a:rPr lang="nl-BE" sz="1800" kern="1200" dirty="0">
                <a:latin typeface="+mn-lt"/>
                <a:ea typeface="ＭＳ Ｐゴシック" charset="-128"/>
                <a:cs typeface="ＭＳ Ｐゴシック" charset="-128"/>
              </a:rPr>
              <a:t>if it can </a:t>
            </a:r>
            <a:r>
              <a:rPr lang="nl-BE" sz="1800" kern="1200" dirty="0" smtClean="0">
                <a:latin typeface="+mn-lt"/>
                <a:ea typeface="ＭＳ Ｐゴシック" charset="-128"/>
                <a:cs typeface="ＭＳ Ｐゴシック" charset="-128"/>
              </a:rPr>
              <a:t>be </a:t>
            </a:r>
            <a:r>
              <a:rPr lang="nl-BE" sz="1800" kern="1200" dirty="0">
                <a:latin typeface="+mn-lt"/>
                <a:ea typeface="ＭＳ Ｐゴシック" charset="-128"/>
                <a:cs typeface="ＭＳ Ｐゴシック" charset="-128"/>
              </a:rPr>
              <a:t>freely amended, upwards or downwards?</a:t>
            </a:r>
            <a:endParaRPr lang="en-US" sz="1800" kern="1200" dirty="0">
              <a:latin typeface="+mn-lt"/>
              <a:ea typeface="ＭＳ Ｐゴシック" charset="-128"/>
              <a:cs typeface="ＭＳ Ｐゴシック" charset="-128"/>
            </a:endParaRPr>
          </a:p>
          <a:p>
            <a:pPr>
              <a:lnSpc>
                <a:spcPct val="90000"/>
              </a:lnSpc>
              <a:buFont typeface="Arial" charset="0"/>
              <a:buChar char="•"/>
              <a:defRPr/>
            </a:pPr>
            <a:r>
              <a:rPr lang="en-US" sz="1800" kern="1200" dirty="0" smtClean="0">
                <a:latin typeface="+mn-lt"/>
                <a:ea typeface="ＭＳ Ｐゴシック" charset="-128"/>
                <a:cs typeface="ＭＳ Ｐゴシック" charset="-128"/>
              </a:rPr>
              <a:t>Price </a:t>
            </a:r>
            <a:r>
              <a:rPr lang="en-US" sz="1800" kern="1200" dirty="0">
                <a:latin typeface="+mn-lt"/>
                <a:ea typeface="ＭＳ Ｐゴシック" charset="-128"/>
                <a:cs typeface="ＭＳ Ｐゴシック" charset="-128"/>
              </a:rPr>
              <a:t>elasticity of demand does not change within the bidding window</a:t>
            </a:r>
          </a:p>
          <a:p>
            <a:pPr lvl="1">
              <a:lnSpc>
                <a:spcPct val="90000"/>
              </a:lnSpc>
              <a:buFont typeface="Arial" charset="0"/>
              <a:buChar char="•"/>
              <a:defRPr/>
            </a:pPr>
            <a:r>
              <a:rPr lang="en-US" sz="1600" kern="1200" dirty="0">
                <a:latin typeface="+mn-lt"/>
                <a:ea typeface="ＭＳ Ｐゴシック" charset="-128"/>
                <a:cs typeface="ＭＳ Ｐゴシック"/>
              </a:rPr>
              <a:t>The bidder would accept every quantity on the individual demand curve  independently from other </a:t>
            </a:r>
            <a:r>
              <a:rPr lang="en-US" sz="1600" kern="1200" dirty="0" smtClean="0">
                <a:latin typeface="+mn-lt"/>
                <a:ea typeface="ＭＳ Ｐゴシック" charset="-128"/>
                <a:cs typeface="ＭＳ Ｐゴシック"/>
              </a:rPr>
              <a:t>points</a:t>
            </a:r>
          </a:p>
          <a:p>
            <a:pPr lvl="1">
              <a:lnSpc>
                <a:spcPct val="90000"/>
              </a:lnSpc>
              <a:buFont typeface="Arial" charset="0"/>
              <a:buChar char="•"/>
              <a:defRPr/>
            </a:pPr>
            <a:endParaRPr lang="en-US" sz="1600" dirty="0">
              <a:ea typeface="ＭＳ Ｐゴシック" charset="-128"/>
            </a:endParaRPr>
          </a:p>
          <a:p>
            <a:pPr lvl="1">
              <a:lnSpc>
                <a:spcPct val="90000"/>
              </a:lnSpc>
              <a:buFont typeface="Arial" charset="0"/>
              <a:buChar char="•"/>
              <a:defRPr/>
            </a:pPr>
            <a:endParaRPr lang="en-US" sz="1600" kern="1200" dirty="0">
              <a:latin typeface="+mn-lt"/>
              <a:ea typeface="ＭＳ Ｐゴシック" charset="-128"/>
              <a:cs typeface="ＭＳ Ｐゴシック"/>
            </a:endParaRPr>
          </a:p>
        </p:txBody>
      </p:sp>
      <p:sp>
        <p:nvSpPr>
          <p:cNvPr id="121862" name="Title 4"/>
          <p:cNvSpPr txBox="1">
            <a:spLocks/>
          </p:cNvSpPr>
          <p:nvPr/>
        </p:nvSpPr>
        <p:spPr bwMode="auto">
          <a:xfrm>
            <a:off x="838200" y="1219200"/>
            <a:ext cx="7929563" cy="857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400">
                <a:solidFill>
                  <a:schemeClr val="tx1"/>
                </a:solidFill>
                <a:latin typeface="Arial" pitchFamily="34" charset="0"/>
                <a:cs typeface="Arial" pitchFamily="34" charset="0"/>
              </a:defRPr>
            </a:lvl1pPr>
            <a:lvl2pPr marL="742950" indent="-285750" eaLnBrk="0" hangingPunct="0">
              <a:defRPr sz="1400">
                <a:solidFill>
                  <a:schemeClr val="tx1"/>
                </a:solidFill>
                <a:latin typeface="Arial" pitchFamily="34" charset="0"/>
                <a:cs typeface="Arial" pitchFamily="34" charset="0"/>
              </a:defRPr>
            </a:lvl2pPr>
            <a:lvl3pPr marL="1143000" indent="-228600" eaLnBrk="0" hangingPunct="0">
              <a:defRPr sz="1400">
                <a:solidFill>
                  <a:schemeClr val="tx1"/>
                </a:solidFill>
                <a:latin typeface="Arial" pitchFamily="34" charset="0"/>
                <a:cs typeface="Arial" pitchFamily="34" charset="0"/>
              </a:defRPr>
            </a:lvl3pPr>
            <a:lvl4pPr marL="1600200" indent="-228600" eaLnBrk="0" hangingPunct="0">
              <a:defRPr sz="1400">
                <a:solidFill>
                  <a:schemeClr val="tx1"/>
                </a:solidFill>
                <a:latin typeface="Arial" pitchFamily="34" charset="0"/>
                <a:cs typeface="Arial" pitchFamily="34" charset="0"/>
              </a:defRPr>
            </a:lvl4pPr>
            <a:lvl5pPr marL="2057400" indent="-228600" eaLnBrk="0" hangingPunct="0">
              <a:defRPr sz="1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cs typeface="Arial" pitchFamily="34" charset="0"/>
              </a:defRPr>
            </a:lvl9pPr>
          </a:lstStyle>
          <a:p>
            <a:pPr eaLnBrk="1"/>
            <a:r>
              <a:rPr lang="de-DE" sz="3500" b="1" dirty="0" smtClean="0">
                <a:solidFill>
                  <a:srgbClr val="2A3F82"/>
                </a:solidFill>
                <a:latin typeface="Calibri" pitchFamily="34" charset="0"/>
                <a:ea typeface="ＭＳ Ｐゴシック" pitchFamily="34" charset="-128"/>
              </a:rPr>
              <a:t>B) </a:t>
            </a:r>
            <a:r>
              <a:rPr lang="de-DE" sz="3500" b="1" dirty="0">
                <a:solidFill>
                  <a:srgbClr val="2A3F82"/>
                </a:solidFill>
                <a:latin typeface="Calibri" pitchFamily="34" charset="0"/>
                <a:ea typeface="ＭＳ Ｐゴシック" pitchFamily="34" charset="-128"/>
              </a:rPr>
              <a:t>Limitation of bid revision</a:t>
            </a:r>
            <a:endParaRPr lang="en-GB" sz="3500" b="1" dirty="0">
              <a:solidFill>
                <a:srgbClr val="2A3F82"/>
              </a:solidFill>
              <a:latin typeface="Calibri" pitchFamily="34" charset="0"/>
              <a:ea typeface="ＭＳ Ｐゴシック" pitchFamily="34" charset="-128"/>
            </a:endParaRPr>
          </a:p>
        </p:txBody>
      </p:sp>
      <p:sp>
        <p:nvSpPr>
          <p:cNvPr id="8" name="Rounded Rectangle 4"/>
          <p:cNvSpPr/>
          <p:nvPr/>
        </p:nvSpPr>
        <p:spPr>
          <a:xfrm>
            <a:off x="838201" y="5229225"/>
            <a:ext cx="7478216" cy="914400"/>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r>
              <a:rPr lang="en-US" sz="1800" dirty="0">
                <a:solidFill>
                  <a:schemeClr val="tx1"/>
                </a:solidFill>
                <a:cs typeface="Arial" charset="0"/>
              </a:rPr>
              <a:t>Proposal: </a:t>
            </a:r>
          </a:p>
          <a:p>
            <a:pPr algn="ctr">
              <a:defRPr/>
            </a:pPr>
            <a:r>
              <a:rPr lang="en-US" sz="1800" dirty="0" smtClean="0">
                <a:solidFill>
                  <a:schemeClr val="tx1"/>
                </a:solidFill>
                <a:cs typeface="Arial" charset="0"/>
              </a:rPr>
              <a:t>Quantity bid at any one price step cannot increase from one day to the next</a:t>
            </a:r>
            <a:endParaRPr lang="en-US" sz="1800" dirty="0">
              <a:solidFill>
                <a:schemeClr val="tx1"/>
              </a:solidFill>
              <a:cs typeface="Arial" charset="0"/>
            </a:endParaRPr>
          </a:p>
        </p:txBody>
      </p:sp>
    </p:spTree>
    <p:extLst>
      <p:ext uri="{BB962C8B-B14F-4D97-AF65-F5344CB8AC3E}">
        <p14:creationId xmlns:p14="http://schemas.microsoft.com/office/powerpoint/2010/main" xmlns="" val="44708765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4"/>
          <p:cNvSpPr txBox="1">
            <a:spLocks noGrp="1"/>
          </p:cNvSpPr>
          <p:nvPr>
            <p:ph type="ctrTitle"/>
          </p:nvPr>
        </p:nvSpPr>
        <p:spPr bwMode="auto">
          <a:xfrm>
            <a:off x="611188" y="2492375"/>
            <a:ext cx="7929562" cy="857250"/>
          </a:xfrm>
          <a:ln>
            <a:miter lim="800000"/>
            <a:headEnd/>
            <a:tailEnd/>
          </a:ln>
        </p:spPr>
        <p:txBody>
          <a:bodyPr vert="horz" wrap="square" lIns="91440" tIns="45720" rIns="91440" bIns="45720" numCol="1" anchor="t" anchorCtr="0" compatLnSpc="1">
            <a:prstTxWarp prst="textNoShape">
              <a:avLst/>
            </a:prstTxWarp>
            <a:normAutofit fontScale="90000"/>
          </a:bodyPr>
          <a:lstStyle/>
          <a:p>
            <a:pPr eaLnBrk="1"/>
            <a:r>
              <a:rPr lang="de-DE" sz="2900" dirty="0" smtClean="0">
                <a:ea typeface="ＭＳ Ｐゴシック" pitchFamily="34" charset="-128"/>
              </a:rPr>
              <a:t>2. Allocation Machanism</a:t>
            </a:r>
            <a:br>
              <a:rPr lang="de-DE" sz="2900" dirty="0" smtClean="0">
                <a:ea typeface="ＭＳ Ｐゴシック" pitchFamily="34" charset="-128"/>
              </a:rPr>
            </a:br>
            <a:r>
              <a:rPr lang="de-DE" sz="2900" dirty="0" smtClean="0">
                <a:ea typeface="ＭＳ Ｐゴシック" pitchFamily="34" charset="-128"/>
              </a:rPr>
              <a:t>2.2 Multi-Round Model</a:t>
            </a:r>
            <a:endParaRPr lang="en-GB" sz="2900" dirty="0" smtClean="0">
              <a:ea typeface="ＭＳ Ｐゴシック" pitchFamily="34" charset="-128"/>
            </a:endParaRPr>
          </a:p>
        </p:txBody>
      </p:sp>
      <p:sp>
        <p:nvSpPr>
          <p:cNvPr id="28675" name="Subtitle 5"/>
          <p:cNvSpPr txBox="1">
            <a:spLocks noGrp="1"/>
          </p:cNvSpPr>
          <p:nvPr>
            <p:ph type="subTitle" idx="1"/>
          </p:nvPr>
        </p:nvSpPr>
        <p:spPr bwMode="auto">
          <a:xfrm>
            <a:off x="1042988" y="3789363"/>
            <a:ext cx="6986587" cy="67627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algn="ctr">
              <a:defRPr sz="3200">
                <a:solidFill>
                  <a:schemeClr val="tx1"/>
                </a:solidFill>
                <a:latin typeface="Calibri" pitchFamily="34" charset="0"/>
                <a:ea typeface="ＭＳ Ｐゴシック" pitchFamily="34" charset="-128"/>
              </a:defRPr>
            </a:lvl1pPr>
            <a:lvl2pPr marL="37931725" indent="-37474525" algn="ctr">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marL="457200" eaLnBrk="0" fontAlgn="base" hangingPunct="0">
              <a:spcAft>
                <a:spcPct val="0"/>
              </a:spcAft>
              <a:defRPr sz="2000">
                <a:solidFill>
                  <a:schemeClr val="tx1"/>
                </a:solidFill>
                <a:latin typeface="Calibri" pitchFamily="34" charset="0"/>
                <a:ea typeface="ＭＳ Ｐゴシック" pitchFamily="34" charset="-128"/>
              </a:defRPr>
            </a:lvl6pPr>
            <a:lvl7pPr marL="914400" eaLnBrk="0" fontAlgn="base" hangingPunct="0">
              <a:spcAft>
                <a:spcPct val="0"/>
              </a:spcAft>
              <a:defRPr sz="2000">
                <a:solidFill>
                  <a:schemeClr val="tx1"/>
                </a:solidFill>
                <a:latin typeface="Calibri" pitchFamily="34" charset="0"/>
                <a:ea typeface="ＭＳ Ｐゴシック" pitchFamily="34" charset="-128"/>
              </a:defRPr>
            </a:lvl7pPr>
            <a:lvl8pPr marL="1371600" eaLnBrk="0" fontAlgn="base" hangingPunct="0">
              <a:spcAft>
                <a:spcPct val="0"/>
              </a:spcAft>
              <a:defRPr sz="2000">
                <a:solidFill>
                  <a:schemeClr val="tx1"/>
                </a:solidFill>
                <a:latin typeface="Calibri" pitchFamily="34" charset="0"/>
                <a:ea typeface="ＭＳ Ｐゴシック" pitchFamily="34" charset="-128"/>
              </a:defRPr>
            </a:lvl8pPr>
            <a:lvl9pPr marL="1828800" eaLnBrk="0" fontAlgn="base" hangingPunct="0">
              <a:spcAft>
                <a:spcPct val="0"/>
              </a:spcAft>
              <a:defRPr sz="2000">
                <a:solidFill>
                  <a:schemeClr val="tx1"/>
                </a:solidFill>
                <a:latin typeface="Calibri" pitchFamily="34" charset="0"/>
                <a:ea typeface="ＭＳ Ｐゴシック" pitchFamily="34" charset="-128"/>
              </a:defRPr>
            </a:lvl9pPr>
          </a:lstStyle>
          <a:p>
            <a:pPr eaLnBrk="1">
              <a:spcBef>
                <a:spcPts val="700"/>
              </a:spcBef>
            </a:pPr>
            <a:r>
              <a:rPr lang="it-IT" b="1" dirty="0" smtClean="0">
                <a:solidFill>
                  <a:srgbClr val="000000"/>
                </a:solidFill>
              </a:rPr>
              <a:t>Multiple round ascending clock model</a:t>
            </a:r>
          </a:p>
        </p:txBody>
      </p:sp>
      <p:sp>
        <p:nvSpPr>
          <p:cNvPr id="28676" name="Sous-titre 2"/>
          <p:cNvSpPr txBox="1">
            <a:spLocks noChangeArrowheads="1"/>
          </p:cNvSpPr>
          <p:nvPr/>
        </p:nvSpPr>
        <p:spPr bwMode="auto">
          <a:xfrm>
            <a:off x="1331913" y="5805488"/>
            <a:ext cx="6400800" cy="323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1"/>
          <a:lstStyle>
            <a:lvl1pPr eaLnBrk="0" hangingPunct="0">
              <a:defRPr sz="1400">
                <a:solidFill>
                  <a:schemeClr val="tx1"/>
                </a:solidFill>
                <a:latin typeface="Arial" pitchFamily="34" charset="0"/>
                <a:cs typeface="Arial" pitchFamily="34" charset="0"/>
              </a:defRPr>
            </a:lvl1pPr>
            <a:lvl2pPr marL="37931725" indent="-37474525" eaLnBrk="0" hangingPunct="0">
              <a:defRPr sz="1400">
                <a:solidFill>
                  <a:schemeClr val="tx1"/>
                </a:solidFill>
                <a:latin typeface="Arial" pitchFamily="34" charset="0"/>
                <a:cs typeface="Arial" pitchFamily="34" charset="0"/>
              </a:defRPr>
            </a:lvl2pPr>
            <a:lvl3pPr eaLnBrk="0" hangingPunct="0">
              <a:defRPr sz="1400">
                <a:solidFill>
                  <a:schemeClr val="tx1"/>
                </a:solidFill>
                <a:latin typeface="Arial" pitchFamily="34" charset="0"/>
                <a:cs typeface="Arial" pitchFamily="34" charset="0"/>
              </a:defRPr>
            </a:lvl3pPr>
            <a:lvl4pPr eaLnBrk="0" hangingPunct="0">
              <a:defRPr sz="1400">
                <a:solidFill>
                  <a:schemeClr val="tx1"/>
                </a:solidFill>
                <a:latin typeface="Arial" pitchFamily="34" charset="0"/>
                <a:cs typeface="Arial" pitchFamily="34" charset="0"/>
              </a:defRPr>
            </a:lvl4pPr>
            <a:lvl5pPr eaLnBrk="0" hangingPunct="0">
              <a:defRPr sz="1400">
                <a:solidFill>
                  <a:schemeClr val="tx1"/>
                </a:solidFill>
                <a:latin typeface="Arial" pitchFamily="34" charset="0"/>
                <a:cs typeface="Arial" pitchFamily="34" charset="0"/>
              </a:defRPr>
            </a:lvl5pPr>
            <a:lvl6pPr marL="457200" eaLnBrk="0" fontAlgn="base" hangingPunct="0">
              <a:spcBef>
                <a:spcPct val="0"/>
              </a:spcBef>
              <a:spcAft>
                <a:spcPct val="0"/>
              </a:spcAft>
              <a:defRPr sz="1400">
                <a:solidFill>
                  <a:schemeClr val="tx1"/>
                </a:solidFill>
                <a:latin typeface="Arial" pitchFamily="34" charset="0"/>
                <a:cs typeface="Arial" pitchFamily="34" charset="0"/>
              </a:defRPr>
            </a:lvl6pPr>
            <a:lvl7pPr marL="914400" eaLnBrk="0" fontAlgn="base" hangingPunct="0">
              <a:spcBef>
                <a:spcPct val="0"/>
              </a:spcBef>
              <a:spcAft>
                <a:spcPct val="0"/>
              </a:spcAft>
              <a:defRPr sz="1400">
                <a:solidFill>
                  <a:schemeClr val="tx1"/>
                </a:solidFill>
                <a:latin typeface="Arial" pitchFamily="34" charset="0"/>
                <a:cs typeface="Arial" pitchFamily="34" charset="0"/>
              </a:defRPr>
            </a:lvl7pPr>
            <a:lvl8pPr marL="1371600" eaLnBrk="0" fontAlgn="base" hangingPunct="0">
              <a:spcBef>
                <a:spcPct val="0"/>
              </a:spcBef>
              <a:spcAft>
                <a:spcPct val="0"/>
              </a:spcAft>
              <a:defRPr sz="1400">
                <a:solidFill>
                  <a:schemeClr val="tx1"/>
                </a:solidFill>
                <a:latin typeface="Arial" pitchFamily="34" charset="0"/>
                <a:cs typeface="Arial" pitchFamily="34" charset="0"/>
              </a:defRPr>
            </a:lvl8pPr>
            <a:lvl9pPr marL="1828800" eaLnBrk="0" fontAlgn="base" hangingPunct="0">
              <a:spcBef>
                <a:spcPct val="0"/>
              </a:spcBef>
              <a:spcAft>
                <a:spcPct val="0"/>
              </a:spcAft>
              <a:defRPr sz="1400">
                <a:solidFill>
                  <a:schemeClr val="tx1"/>
                </a:solidFill>
                <a:latin typeface="Arial" pitchFamily="34" charset="0"/>
                <a:cs typeface="Arial" pitchFamily="34" charset="0"/>
              </a:defRPr>
            </a:lvl9pPr>
          </a:lstStyle>
          <a:p>
            <a:pPr algn="ctr" eaLnBrk="1"/>
            <a:endParaRPr lang="fr-BE" sz="1800" b="1">
              <a:solidFill>
                <a:srgbClr val="666666"/>
              </a:solidFill>
              <a:latin typeface="Calibri" pitchFamily="34" charset="0"/>
            </a:endParaRPr>
          </a:p>
        </p:txBody>
      </p:sp>
    </p:spTree>
    <p:extLst>
      <p:ext uri="{BB962C8B-B14F-4D97-AF65-F5344CB8AC3E}">
        <p14:creationId xmlns:p14="http://schemas.microsoft.com/office/powerpoint/2010/main" xmlns="" val="3801634308"/>
      </p:ext>
    </p:extLst>
  </p:cSld>
  <p:clrMapOvr>
    <a:masterClrMapping/>
  </p:clrMapOvr>
  <p:transition spd="slow"/>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3"/>
          <p:cNvSpPr>
            <a:spLocks noGrp="1" noChangeArrowheads="1"/>
          </p:cNvSpPr>
          <p:nvPr>
            <p:ph type="body" idx="4294967295"/>
          </p:nvPr>
        </p:nvSpPr>
        <p:spPr bwMode="auto">
          <a:xfrm>
            <a:off x="611559" y="1828800"/>
            <a:ext cx="8103815" cy="3976688"/>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de-DE" sz="2000" dirty="0" smtClean="0">
                <a:ea typeface="ＭＳ Ｐゴシック" pitchFamily="34" charset="-128"/>
              </a:rPr>
              <a:t>Several binding bidding rounds with ascending prices</a:t>
            </a:r>
          </a:p>
          <a:p>
            <a:pPr eaLnBrk="1" hangingPunct="1"/>
            <a:r>
              <a:rPr lang="de-DE" sz="2000" dirty="0" smtClean="0">
                <a:ea typeface="ＭＳ Ｐゴシック" pitchFamily="34" charset="-128"/>
              </a:rPr>
              <a:t>Bidders bid volumes against successively announced prices</a:t>
            </a:r>
          </a:p>
          <a:p>
            <a:pPr eaLnBrk="1" hangingPunct="1"/>
            <a:r>
              <a:rPr lang="de-DE" sz="2000" dirty="0" smtClean="0">
                <a:ea typeface="ＭＳ Ｐゴシック" pitchFamily="34" charset="-128"/>
              </a:rPr>
              <a:t>Auctions ends as soon as demand ≤ supply</a:t>
            </a:r>
          </a:p>
          <a:p>
            <a:pPr eaLnBrk="1" hangingPunct="1"/>
            <a:r>
              <a:rPr lang="de-DE" sz="2000" dirty="0" smtClean="0">
                <a:ea typeface="ＭＳ Ｐゴシック" pitchFamily="34" charset="-128"/>
              </a:rPr>
              <a:t>Number of bidding rounds not defined, but quick convergence ensured through different/adjustable price steps</a:t>
            </a:r>
          </a:p>
          <a:p>
            <a:pPr eaLnBrk="1" hangingPunct="1"/>
            <a:r>
              <a:rPr lang="de-DE" sz="2000" dirty="0" smtClean="0">
                <a:ea typeface="ＭＳ Ｐゴシック" pitchFamily="34" charset="-128"/>
              </a:rPr>
              <a:t>Value of capacity can be validated due to  publication of aggregated demand  after each round</a:t>
            </a:r>
          </a:p>
          <a:p>
            <a:pPr eaLnBrk="1" hangingPunct="1"/>
            <a:r>
              <a:rPr lang="de-DE" sz="2000" dirty="0" smtClean="0">
                <a:ea typeface="ＭＳ Ｐゴシック" pitchFamily="34" charset="-128"/>
              </a:rPr>
              <a:t>Sold capacity can be lower than supply since demand can decrease significantly between rounds; small price steps can reduce this risk </a:t>
            </a:r>
          </a:p>
          <a:p>
            <a:pPr lvl="1" eaLnBrk="1" hangingPunct="1">
              <a:buFont typeface="Wingdings" pitchFamily="2" charset="2"/>
              <a:buNone/>
            </a:pPr>
            <a:endParaRPr lang="de-DE" sz="2000" dirty="0" smtClean="0">
              <a:ea typeface="ＭＳ Ｐゴシック" pitchFamily="34" charset="-128"/>
            </a:endParaRPr>
          </a:p>
        </p:txBody>
      </p:sp>
      <p:sp>
        <p:nvSpPr>
          <p:cNvPr id="29699" name="Title 1"/>
          <p:cNvSpPr>
            <a:spLocks/>
          </p:cNvSpPr>
          <p:nvPr/>
        </p:nvSpPr>
        <p:spPr bwMode="auto">
          <a:xfrm>
            <a:off x="468313" y="476250"/>
            <a:ext cx="8229600" cy="8683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0" hangingPunct="0"/>
            <a:r>
              <a:rPr lang="en-GB" sz="3200" b="1">
                <a:solidFill>
                  <a:srgbClr val="2A3F82"/>
                </a:solidFill>
                <a:latin typeface="Calibri" pitchFamily="34" charset="0"/>
                <a:ea typeface="ＭＳ Ｐゴシック" pitchFamily="34" charset="-128"/>
              </a:rPr>
              <a:t>Multiple-round model</a:t>
            </a:r>
          </a:p>
        </p:txBody>
      </p:sp>
    </p:spTree>
    <p:extLst>
      <p:ext uri="{BB962C8B-B14F-4D97-AF65-F5344CB8AC3E}">
        <p14:creationId xmlns:p14="http://schemas.microsoft.com/office/powerpoint/2010/main" xmlns="" val="522516840"/>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15" descr="ausgeschnittene abbildungen,ausgeschnittene bilder,computer,datenverarbeitung,durchsichtiger hintergrund,icons,netzwerke,PNG,server,technologien,webelemente"/>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858963" y="2852738"/>
            <a:ext cx="1558925" cy="1558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1747" name="Rectangle 2"/>
          <p:cNvSpPr>
            <a:spLocks noGrp="1" noChangeArrowheads="1"/>
          </p:cNvSpPr>
          <p:nvPr>
            <p:ph type="title" idx="4294967295"/>
          </p:nvPr>
        </p:nvSpPr>
        <p:spPr bwMode="auto">
          <a:xfrm>
            <a:off x="684213" y="404813"/>
            <a:ext cx="7775575" cy="769937"/>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de-DE" sz="3200" b="1" smtClean="0">
                <a:solidFill>
                  <a:srgbClr val="2A3F82"/>
                </a:solidFill>
                <a:ea typeface="ＭＳ Ｐゴシック" pitchFamily="34" charset="-128"/>
              </a:rPr>
              <a:t>Ascending clock approach </a:t>
            </a:r>
          </a:p>
        </p:txBody>
      </p:sp>
      <p:graphicFrame>
        <p:nvGraphicFramePr>
          <p:cNvPr id="33" name="Tabelle 32"/>
          <p:cNvGraphicFramePr>
            <a:graphicFrameLocks noGrp="1"/>
          </p:cNvGraphicFramePr>
          <p:nvPr>
            <p:extLst>
              <p:ext uri="{D42A27DB-BD31-4B8C-83A1-F6EECF244321}">
                <p14:modId xmlns:p14="http://schemas.microsoft.com/office/powerpoint/2010/main" xmlns="" val="503271934"/>
              </p:ext>
            </p:extLst>
          </p:nvPr>
        </p:nvGraphicFramePr>
        <p:xfrm>
          <a:off x="4038600" y="2514600"/>
          <a:ext cx="4173538" cy="2446341"/>
        </p:xfrm>
        <a:graphic>
          <a:graphicData uri="http://schemas.openxmlformats.org/drawingml/2006/table">
            <a:tbl>
              <a:tblPr/>
              <a:tblGrid>
                <a:gridCol w="835025"/>
                <a:gridCol w="835025"/>
                <a:gridCol w="833438"/>
                <a:gridCol w="835025"/>
                <a:gridCol w="835025"/>
              </a:tblGrid>
              <a:tr h="4175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1200" b="1" i="0" u="none" strike="noStrike" cap="none" normalizeH="0" baseline="0" dirty="0" smtClean="0">
                          <a:ln>
                            <a:noFill/>
                          </a:ln>
                          <a:solidFill>
                            <a:srgbClr val="FFFFFF"/>
                          </a:solidFill>
                          <a:effectLst/>
                          <a:latin typeface="Calibri" pitchFamily="34" charset="0"/>
                          <a:ea typeface="ＭＳ Ｐゴシック" pitchFamily="34" charset="-128"/>
                          <a:cs typeface="Arial" pitchFamily="34" charset="0"/>
                        </a:rPr>
                        <a:t>Price step</a:t>
                      </a:r>
                    </a:p>
                  </a:txBody>
                  <a:tcPr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1200" b="1" i="0" u="none" strike="noStrike" cap="none" normalizeH="0" baseline="0" smtClean="0">
                          <a:ln>
                            <a:noFill/>
                          </a:ln>
                          <a:solidFill>
                            <a:srgbClr val="FFFFFF"/>
                          </a:solidFill>
                          <a:effectLst/>
                          <a:latin typeface="Calibri" pitchFamily="34" charset="0"/>
                          <a:ea typeface="ＭＳ Ｐゴシック" pitchFamily="34" charset="-128"/>
                          <a:cs typeface="Arial" pitchFamily="34" charset="0"/>
                        </a:rPr>
                        <a:t>Quarter 6 (just as an example)</a:t>
                      </a:r>
                    </a:p>
                  </a:txBody>
                  <a:tcPr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endParaRPr lang="en-GB"/>
                    </a:p>
                  </a:txBody>
                  <a:tcPr/>
                </a:tc>
                <a:tc hMerge="1">
                  <a:txBody>
                    <a:bodyPr/>
                    <a:lstStyle/>
                    <a:p>
                      <a:endParaRPr lang="en-GB"/>
                    </a:p>
                  </a:txBody>
                  <a:tcPr/>
                </a:tc>
                <a:tc hMerge="1">
                  <a:txBody>
                    <a:bodyPr/>
                    <a:lstStyle/>
                    <a:p>
                      <a:endParaRPr lang="en-GB"/>
                    </a:p>
                  </a:txBody>
                  <a:tcPr/>
                </a:tc>
              </a:tr>
              <a:tr h="338138">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rgbClr val="000000"/>
                        </a:solidFill>
                        <a:effectLst/>
                        <a:latin typeface="Calibri" pitchFamily="34" charset="0"/>
                        <a:ea typeface="ＭＳ Ｐゴシック" pitchFamily="34" charset="-128"/>
                        <a:cs typeface="Arial" pitchFamily="34" charset="0"/>
                      </a:endParaRPr>
                    </a:p>
                  </a:txBody>
                  <a:tcPr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BACC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smtClean="0">
                          <a:ln>
                            <a:noFill/>
                          </a:ln>
                          <a:solidFill>
                            <a:schemeClr val="tx1"/>
                          </a:solidFill>
                          <a:effectLst/>
                          <a:latin typeface="Calibri" pitchFamily="34" charset="0"/>
                          <a:ea typeface="ＭＳ Ｐゴシック" pitchFamily="34" charset="-128"/>
                          <a:cs typeface="Arial" pitchFamily="34" charset="0"/>
                        </a:rPr>
                        <a:t>Avail. qty</a:t>
                      </a:r>
                    </a:p>
                  </a:txBody>
                  <a:tcPr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BACC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smtClean="0">
                          <a:ln>
                            <a:noFill/>
                          </a:ln>
                          <a:solidFill>
                            <a:schemeClr val="tx1"/>
                          </a:solidFill>
                          <a:effectLst/>
                          <a:latin typeface="Calibri" pitchFamily="34" charset="0"/>
                          <a:ea typeface="ＭＳ Ｐゴシック" pitchFamily="34" charset="-128"/>
                          <a:cs typeface="Arial" pitchFamily="34" charset="0"/>
                        </a:rPr>
                        <a:t>S1</a:t>
                      </a:r>
                    </a:p>
                  </a:txBody>
                  <a:tcPr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BACC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smtClean="0">
                          <a:ln>
                            <a:noFill/>
                          </a:ln>
                          <a:solidFill>
                            <a:schemeClr val="tx1"/>
                          </a:solidFill>
                          <a:effectLst/>
                          <a:latin typeface="Calibri" pitchFamily="34" charset="0"/>
                          <a:ea typeface="ＭＳ Ｐゴシック" pitchFamily="34" charset="-128"/>
                          <a:cs typeface="Arial" pitchFamily="34" charset="0"/>
                        </a:rPr>
                        <a:t>S2</a:t>
                      </a:r>
                    </a:p>
                  </a:txBody>
                  <a:tcPr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BACC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smtClean="0">
                          <a:ln>
                            <a:noFill/>
                          </a:ln>
                          <a:solidFill>
                            <a:schemeClr val="tx1"/>
                          </a:solidFill>
                          <a:effectLst/>
                          <a:latin typeface="Calibri" pitchFamily="34" charset="0"/>
                          <a:ea typeface="ＭＳ Ｐゴシック" pitchFamily="34" charset="-128"/>
                          <a:cs typeface="Arial" pitchFamily="34" charset="0"/>
                        </a:rPr>
                        <a:t>∑</a:t>
                      </a:r>
                    </a:p>
                  </a:txBody>
                  <a:tcPr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BACC6"/>
                    </a:solidFill>
                  </a:tcPr>
                </a:tc>
              </a:tr>
              <a:tr h="3381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smtClean="0">
                          <a:ln>
                            <a:noFill/>
                          </a:ln>
                          <a:solidFill>
                            <a:srgbClr val="000000"/>
                          </a:solidFill>
                          <a:effectLst/>
                          <a:latin typeface="Calibri" pitchFamily="34" charset="0"/>
                          <a:ea typeface="ＭＳ Ｐゴシック" pitchFamily="34" charset="-128"/>
                          <a:cs typeface="Arial" pitchFamily="34" charset="0"/>
                        </a:rPr>
                        <a:t>5</a:t>
                      </a:r>
                    </a:p>
                  </a:txBody>
                  <a:tcPr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DCD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dirty="0" smtClean="0">
                          <a:ln>
                            <a:noFill/>
                          </a:ln>
                          <a:solidFill>
                            <a:srgbClr val="000000"/>
                          </a:solidFill>
                          <a:effectLst/>
                          <a:latin typeface="Calibri" pitchFamily="34" charset="0"/>
                          <a:ea typeface="ＭＳ Ｐゴシック" pitchFamily="34" charset="-128"/>
                          <a:cs typeface="Arial" pitchFamily="34" charset="0"/>
                        </a:rPr>
                        <a:t>120</a:t>
                      </a:r>
                    </a:p>
                  </a:txBody>
                  <a:tcPr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DCD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rgbClr val="000000"/>
                        </a:solidFill>
                        <a:effectLst/>
                        <a:latin typeface="Calibri" pitchFamily="34" charset="0"/>
                        <a:ea typeface="ＭＳ Ｐゴシック" pitchFamily="34" charset="-128"/>
                        <a:cs typeface="Arial" pitchFamily="34" charset="0"/>
                      </a:endParaRPr>
                    </a:p>
                  </a:txBody>
                  <a:tcPr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DCD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rgbClr val="000000"/>
                        </a:solidFill>
                        <a:effectLst/>
                        <a:latin typeface="Calibri" pitchFamily="34" charset="0"/>
                        <a:ea typeface="ＭＳ Ｐゴシック" pitchFamily="34" charset="-128"/>
                        <a:cs typeface="Arial" pitchFamily="34" charset="0"/>
                      </a:endParaRPr>
                    </a:p>
                  </a:txBody>
                  <a:tcPr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DCD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rgbClr val="000000"/>
                        </a:solidFill>
                        <a:effectLst/>
                        <a:latin typeface="Calibri" pitchFamily="34" charset="0"/>
                        <a:ea typeface="ＭＳ Ｐゴシック" pitchFamily="34" charset="-128"/>
                        <a:cs typeface="Arial" pitchFamily="34" charset="0"/>
                      </a:endParaRPr>
                    </a:p>
                  </a:txBody>
                  <a:tcPr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DCDB"/>
                    </a:solidFill>
                  </a:tcPr>
                </a:tc>
              </a:tr>
              <a:tr h="3381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smtClean="0">
                          <a:ln>
                            <a:noFill/>
                          </a:ln>
                          <a:solidFill>
                            <a:srgbClr val="000000"/>
                          </a:solidFill>
                          <a:effectLst/>
                          <a:latin typeface="Calibri" pitchFamily="34" charset="0"/>
                          <a:ea typeface="ＭＳ Ｐゴシック" pitchFamily="34" charset="-128"/>
                          <a:cs typeface="Arial" pitchFamily="34" charset="0"/>
                        </a:rPr>
                        <a:t>4</a:t>
                      </a:r>
                    </a:p>
                  </a:txBody>
                  <a:tcPr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BACC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dirty="0" smtClean="0">
                          <a:ln>
                            <a:noFill/>
                          </a:ln>
                          <a:solidFill>
                            <a:srgbClr val="000000"/>
                          </a:solidFill>
                          <a:effectLst/>
                          <a:latin typeface="Calibri" pitchFamily="34" charset="0"/>
                          <a:ea typeface="ＭＳ Ｐゴシック" pitchFamily="34" charset="-128"/>
                          <a:cs typeface="Arial" pitchFamily="34" charset="0"/>
                        </a:rPr>
                        <a:t>120</a:t>
                      </a:r>
                    </a:p>
                  </a:txBody>
                  <a:tcPr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BACC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rgbClr val="000000"/>
                        </a:solidFill>
                        <a:effectLst/>
                        <a:latin typeface="Calibri" pitchFamily="34" charset="0"/>
                        <a:ea typeface="ＭＳ Ｐゴシック" pitchFamily="34" charset="-128"/>
                        <a:cs typeface="Arial" pitchFamily="34" charset="0"/>
                      </a:endParaRPr>
                    </a:p>
                  </a:txBody>
                  <a:tcPr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BACC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rgbClr val="000000"/>
                        </a:solidFill>
                        <a:effectLst/>
                        <a:latin typeface="Calibri" pitchFamily="34" charset="0"/>
                        <a:ea typeface="ＭＳ Ｐゴシック" pitchFamily="34" charset="-128"/>
                        <a:cs typeface="Arial" pitchFamily="34" charset="0"/>
                      </a:endParaRPr>
                    </a:p>
                  </a:txBody>
                  <a:tcPr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BACC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rgbClr val="000000"/>
                        </a:solidFill>
                        <a:effectLst/>
                        <a:latin typeface="Calibri" pitchFamily="34" charset="0"/>
                        <a:ea typeface="ＭＳ Ｐゴシック" pitchFamily="34" charset="-128"/>
                        <a:cs typeface="Arial" pitchFamily="34" charset="0"/>
                      </a:endParaRPr>
                    </a:p>
                  </a:txBody>
                  <a:tcPr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BACC6"/>
                    </a:solidFill>
                  </a:tcPr>
                </a:tc>
              </a:tr>
              <a:tr h="3381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smtClean="0">
                          <a:ln>
                            <a:noFill/>
                          </a:ln>
                          <a:solidFill>
                            <a:srgbClr val="000000"/>
                          </a:solidFill>
                          <a:effectLst/>
                          <a:latin typeface="Calibri" pitchFamily="34" charset="0"/>
                          <a:ea typeface="ＭＳ Ｐゴシック" pitchFamily="34" charset="-128"/>
                          <a:cs typeface="Arial" pitchFamily="34" charset="0"/>
                        </a:rPr>
                        <a:t>3</a:t>
                      </a:r>
                    </a:p>
                  </a:txBody>
                  <a:tcPr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DCD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dirty="0" smtClean="0">
                          <a:ln>
                            <a:noFill/>
                          </a:ln>
                          <a:solidFill>
                            <a:srgbClr val="000000"/>
                          </a:solidFill>
                          <a:effectLst/>
                          <a:latin typeface="Calibri" pitchFamily="34" charset="0"/>
                          <a:ea typeface="ＭＳ Ｐゴシック" pitchFamily="34" charset="-128"/>
                          <a:cs typeface="Arial" pitchFamily="34" charset="0"/>
                        </a:rPr>
                        <a:t>120</a:t>
                      </a:r>
                    </a:p>
                  </a:txBody>
                  <a:tcPr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DCD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rgbClr val="000000"/>
                        </a:solidFill>
                        <a:effectLst/>
                        <a:latin typeface="Calibri" pitchFamily="34" charset="0"/>
                        <a:ea typeface="ＭＳ Ｐゴシック" pitchFamily="34" charset="-128"/>
                        <a:cs typeface="Arial" pitchFamily="34" charset="0"/>
                      </a:endParaRPr>
                    </a:p>
                  </a:txBody>
                  <a:tcPr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DCD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rgbClr val="000000"/>
                        </a:solidFill>
                        <a:effectLst/>
                        <a:latin typeface="Calibri" pitchFamily="34" charset="0"/>
                        <a:ea typeface="ＭＳ Ｐゴシック" pitchFamily="34" charset="-128"/>
                        <a:cs typeface="Arial" pitchFamily="34" charset="0"/>
                      </a:endParaRPr>
                    </a:p>
                  </a:txBody>
                  <a:tcPr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DCD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rgbClr val="000000"/>
                        </a:solidFill>
                        <a:effectLst/>
                        <a:latin typeface="Calibri" pitchFamily="34" charset="0"/>
                        <a:ea typeface="ＭＳ Ｐゴシック" pitchFamily="34" charset="-128"/>
                        <a:cs typeface="Arial" pitchFamily="34" charset="0"/>
                      </a:endParaRPr>
                    </a:p>
                  </a:txBody>
                  <a:tcPr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DCDB"/>
                    </a:solidFill>
                  </a:tcPr>
                </a:tc>
              </a:tr>
              <a:tr h="3381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smtClean="0">
                          <a:ln>
                            <a:noFill/>
                          </a:ln>
                          <a:solidFill>
                            <a:srgbClr val="000000"/>
                          </a:solidFill>
                          <a:effectLst/>
                          <a:latin typeface="Calibri" pitchFamily="34" charset="0"/>
                          <a:ea typeface="ＭＳ Ｐゴシック" pitchFamily="34" charset="-128"/>
                          <a:cs typeface="Arial" pitchFamily="34" charset="0"/>
                        </a:rPr>
                        <a:t>2</a:t>
                      </a:r>
                    </a:p>
                  </a:txBody>
                  <a:tcPr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BACC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dirty="0" smtClean="0">
                          <a:ln>
                            <a:noFill/>
                          </a:ln>
                          <a:solidFill>
                            <a:srgbClr val="000000"/>
                          </a:solidFill>
                          <a:effectLst/>
                          <a:latin typeface="Calibri" pitchFamily="34" charset="0"/>
                          <a:ea typeface="ＭＳ Ｐゴシック" pitchFamily="34" charset="-128"/>
                          <a:cs typeface="Arial" pitchFamily="34" charset="0"/>
                        </a:rPr>
                        <a:t>120</a:t>
                      </a:r>
                    </a:p>
                  </a:txBody>
                  <a:tcPr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BACC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rgbClr val="000000"/>
                        </a:solidFill>
                        <a:effectLst/>
                        <a:latin typeface="Calibri" pitchFamily="34" charset="0"/>
                        <a:ea typeface="ＭＳ Ｐゴシック" pitchFamily="34" charset="-128"/>
                        <a:cs typeface="Arial" pitchFamily="34" charset="0"/>
                      </a:endParaRPr>
                    </a:p>
                  </a:txBody>
                  <a:tcPr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BACC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rgbClr val="000000"/>
                        </a:solidFill>
                        <a:effectLst/>
                        <a:latin typeface="Calibri" pitchFamily="34" charset="0"/>
                        <a:ea typeface="ＭＳ Ｐゴシック" pitchFamily="34" charset="-128"/>
                        <a:cs typeface="Arial" pitchFamily="34" charset="0"/>
                      </a:endParaRPr>
                    </a:p>
                  </a:txBody>
                  <a:tcPr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BACC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rgbClr val="000000"/>
                        </a:solidFill>
                        <a:effectLst/>
                        <a:latin typeface="Calibri" pitchFamily="34" charset="0"/>
                        <a:ea typeface="ＭＳ Ｐゴシック" pitchFamily="34" charset="-128"/>
                        <a:cs typeface="Arial" pitchFamily="34" charset="0"/>
                      </a:endParaRPr>
                    </a:p>
                  </a:txBody>
                  <a:tcPr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BACC6"/>
                    </a:solidFill>
                  </a:tcPr>
                </a:tc>
              </a:tr>
              <a:tr h="3381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smtClean="0">
                          <a:ln>
                            <a:noFill/>
                          </a:ln>
                          <a:solidFill>
                            <a:srgbClr val="000000"/>
                          </a:solidFill>
                          <a:effectLst/>
                          <a:latin typeface="Calibri" pitchFamily="34" charset="0"/>
                          <a:ea typeface="ＭＳ Ｐゴシック" pitchFamily="34" charset="-128"/>
                          <a:cs typeface="Arial" pitchFamily="34" charset="0"/>
                        </a:rPr>
                        <a:t>1</a:t>
                      </a:r>
                    </a:p>
                  </a:txBody>
                  <a:tcPr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DCD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dirty="0" smtClean="0">
                          <a:ln>
                            <a:noFill/>
                          </a:ln>
                          <a:solidFill>
                            <a:srgbClr val="000000"/>
                          </a:solidFill>
                          <a:effectLst/>
                          <a:latin typeface="Calibri" pitchFamily="34" charset="0"/>
                          <a:ea typeface="ＭＳ Ｐゴシック" pitchFamily="34" charset="-128"/>
                          <a:cs typeface="Arial" pitchFamily="34" charset="0"/>
                        </a:rPr>
                        <a:t>120</a:t>
                      </a:r>
                    </a:p>
                  </a:txBody>
                  <a:tcPr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DCD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rgbClr val="000000"/>
                        </a:solidFill>
                        <a:effectLst/>
                        <a:latin typeface="Calibri" pitchFamily="34" charset="0"/>
                        <a:ea typeface="ＭＳ Ｐゴシック" pitchFamily="34" charset="-128"/>
                        <a:cs typeface="Arial" pitchFamily="34" charset="0"/>
                      </a:endParaRPr>
                    </a:p>
                  </a:txBody>
                  <a:tcPr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DCD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rgbClr val="000000"/>
                        </a:solidFill>
                        <a:effectLst/>
                        <a:latin typeface="Calibri" pitchFamily="34" charset="0"/>
                        <a:ea typeface="ＭＳ Ｐゴシック" pitchFamily="34" charset="-128"/>
                        <a:cs typeface="Arial" pitchFamily="34" charset="0"/>
                      </a:endParaRPr>
                    </a:p>
                  </a:txBody>
                  <a:tcPr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DCD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rgbClr val="000000"/>
                        </a:solidFill>
                        <a:effectLst/>
                        <a:latin typeface="Calibri" pitchFamily="34" charset="0"/>
                        <a:ea typeface="ＭＳ Ｐゴシック" pitchFamily="34" charset="-128"/>
                        <a:cs typeface="Arial" pitchFamily="34" charset="0"/>
                      </a:endParaRPr>
                    </a:p>
                  </a:txBody>
                  <a:tcPr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DCDB"/>
                    </a:solidFill>
                  </a:tcPr>
                </a:tc>
              </a:tr>
            </a:tbl>
          </a:graphicData>
        </a:graphic>
      </p:graphicFrame>
      <p:pic>
        <p:nvPicPr>
          <p:cNvPr id="31795" name="Picture 11" descr="http://officeimg.vo.msecnd.net/en-us/images/MH900441539.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54038" y="5005388"/>
            <a:ext cx="1497012" cy="14970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1796" name="Picture 9" descr="Arbeit,arbeiten,Arbeitsplätze,Büros,Computer,Firmen,Geschäftsmänner,Schreibtische,Technologie"/>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539750" y="1344613"/>
            <a:ext cx="1511300" cy="1511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1797" name="Textfeld 18"/>
          <p:cNvSpPr txBox="1">
            <a:spLocks noChangeArrowheads="1"/>
          </p:cNvSpPr>
          <p:nvPr/>
        </p:nvSpPr>
        <p:spPr bwMode="auto">
          <a:xfrm>
            <a:off x="1619250" y="1341438"/>
            <a:ext cx="1368425"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1400">
                <a:solidFill>
                  <a:schemeClr val="tx1"/>
                </a:solidFill>
                <a:latin typeface="Arial" pitchFamily="34" charset="0"/>
                <a:cs typeface="Arial" pitchFamily="34" charset="0"/>
              </a:defRPr>
            </a:lvl1pPr>
            <a:lvl2pPr marL="37931725" indent="-37474525" eaLnBrk="0" hangingPunct="0">
              <a:defRPr sz="1400">
                <a:solidFill>
                  <a:schemeClr val="tx1"/>
                </a:solidFill>
                <a:latin typeface="Arial" pitchFamily="34" charset="0"/>
                <a:cs typeface="Arial" pitchFamily="34" charset="0"/>
              </a:defRPr>
            </a:lvl2pPr>
            <a:lvl3pPr eaLnBrk="0" hangingPunct="0">
              <a:defRPr sz="1400">
                <a:solidFill>
                  <a:schemeClr val="tx1"/>
                </a:solidFill>
                <a:latin typeface="Arial" pitchFamily="34" charset="0"/>
                <a:cs typeface="Arial" pitchFamily="34" charset="0"/>
              </a:defRPr>
            </a:lvl3pPr>
            <a:lvl4pPr eaLnBrk="0" hangingPunct="0">
              <a:defRPr sz="1400">
                <a:solidFill>
                  <a:schemeClr val="tx1"/>
                </a:solidFill>
                <a:latin typeface="Arial" pitchFamily="34" charset="0"/>
                <a:cs typeface="Arial" pitchFamily="34" charset="0"/>
              </a:defRPr>
            </a:lvl4pPr>
            <a:lvl5pPr eaLnBrk="0" hangingPunct="0">
              <a:defRPr sz="1400">
                <a:solidFill>
                  <a:schemeClr val="tx1"/>
                </a:solidFill>
                <a:latin typeface="Arial" pitchFamily="34" charset="0"/>
                <a:cs typeface="Arial" pitchFamily="34" charset="0"/>
              </a:defRPr>
            </a:lvl5pPr>
            <a:lvl6pPr marL="457200" eaLnBrk="0" fontAlgn="base" hangingPunct="0">
              <a:spcBef>
                <a:spcPct val="0"/>
              </a:spcBef>
              <a:spcAft>
                <a:spcPct val="0"/>
              </a:spcAft>
              <a:defRPr sz="1400">
                <a:solidFill>
                  <a:schemeClr val="tx1"/>
                </a:solidFill>
                <a:latin typeface="Arial" pitchFamily="34" charset="0"/>
                <a:cs typeface="Arial" pitchFamily="34" charset="0"/>
              </a:defRPr>
            </a:lvl6pPr>
            <a:lvl7pPr marL="914400" eaLnBrk="0" fontAlgn="base" hangingPunct="0">
              <a:spcBef>
                <a:spcPct val="0"/>
              </a:spcBef>
              <a:spcAft>
                <a:spcPct val="0"/>
              </a:spcAft>
              <a:defRPr sz="1400">
                <a:solidFill>
                  <a:schemeClr val="tx1"/>
                </a:solidFill>
                <a:latin typeface="Arial" pitchFamily="34" charset="0"/>
                <a:cs typeface="Arial" pitchFamily="34" charset="0"/>
              </a:defRPr>
            </a:lvl7pPr>
            <a:lvl8pPr marL="1371600" eaLnBrk="0" fontAlgn="base" hangingPunct="0">
              <a:spcBef>
                <a:spcPct val="0"/>
              </a:spcBef>
              <a:spcAft>
                <a:spcPct val="0"/>
              </a:spcAft>
              <a:defRPr sz="1400">
                <a:solidFill>
                  <a:schemeClr val="tx1"/>
                </a:solidFill>
                <a:latin typeface="Arial" pitchFamily="34" charset="0"/>
                <a:cs typeface="Arial" pitchFamily="34" charset="0"/>
              </a:defRPr>
            </a:lvl8pPr>
            <a:lvl9pPr marL="1828800" eaLnBrk="0" fontAlgn="base" hangingPunct="0">
              <a:spcBef>
                <a:spcPct val="0"/>
              </a:spcBef>
              <a:spcAft>
                <a:spcPct val="0"/>
              </a:spcAft>
              <a:defRPr sz="1400">
                <a:solidFill>
                  <a:schemeClr val="tx1"/>
                </a:solidFill>
                <a:latin typeface="Arial" pitchFamily="34" charset="0"/>
                <a:cs typeface="Arial" pitchFamily="34" charset="0"/>
              </a:defRPr>
            </a:lvl9pPr>
          </a:lstStyle>
          <a:p>
            <a:pPr eaLnBrk="1" hangingPunct="1"/>
            <a:r>
              <a:rPr lang="de-DE"/>
              <a:t>Shipper 1</a:t>
            </a:r>
          </a:p>
        </p:txBody>
      </p:sp>
      <p:sp>
        <p:nvSpPr>
          <p:cNvPr id="20" name="Gestreifter Pfeil nach rechts 19"/>
          <p:cNvSpPr/>
          <p:nvPr/>
        </p:nvSpPr>
        <p:spPr>
          <a:xfrm rot="2379277" flipV="1">
            <a:off x="1447800" y="2663825"/>
            <a:ext cx="1087438" cy="315913"/>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grpSp>
        <p:nvGrpSpPr>
          <p:cNvPr id="2" name="Gruppieren 38"/>
          <p:cNvGrpSpPr>
            <a:grpSpLocks/>
          </p:cNvGrpSpPr>
          <p:nvPr/>
        </p:nvGrpSpPr>
        <p:grpSpPr bwMode="auto">
          <a:xfrm>
            <a:off x="1528763" y="2528888"/>
            <a:ext cx="884237" cy="528637"/>
            <a:chOff x="6773054" y="3422951"/>
            <a:chExt cx="1367507" cy="719213"/>
          </a:xfrm>
        </p:grpSpPr>
        <p:sp>
          <p:nvSpPr>
            <p:cNvPr id="22" name="Flussdiagramm: Mehrere Dokumente 21"/>
            <p:cNvSpPr/>
            <p:nvPr/>
          </p:nvSpPr>
          <p:spPr>
            <a:xfrm>
              <a:off x="7165875" y="3422951"/>
              <a:ext cx="711988" cy="719213"/>
            </a:xfrm>
            <a:prstGeom prst="flowChartMultidocument">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31807" name="Textfeld 22"/>
            <p:cNvSpPr txBox="1">
              <a:spLocks noChangeArrowheads="1"/>
            </p:cNvSpPr>
            <p:nvPr/>
          </p:nvSpPr>
          <p:spPr bwMode="auto">
            <a:xfrm>
              <a:off x="6773054" y="3631701"/>
              <a:ext cx="1367507"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1400">
                  <a:solidFill>
                    <a:schemeClr val="tx1"/>
                  </a:solidFill>
                  <a:latin typeface="Arial" pitchFamily="34" charset="0"/>
                  <a:cs typeface="Arial" pitchFamily="34" charset="0"/>
                </a:defRPr>
              </a:lvl1pPr>
              <a:lvl2pPr marL="37931725" indent="-37474525" eaLnBrk="0" hangingPunct="0">
                <a:defRPr sz="1400">
                  <a:solidFill>
                    <a:schemeClr val="tx1"/>
                  </a:solidFill>
                  <a:latin typeface="Arial" pitchFamily="34" charset="0"/>
                  <a:cs typeface="Arial" pitchFamily="34" charset="0"/>
                </a:defRPr>
              </a:lvl2pPr>
              <a:lvl3pPr eaLnBrk="0" hangingPunct="0">
                <a:defRPr sz="1400">
                  <a:solidFill>
                    <a:schemeClr val="tx1"/>
                  </a:solidFill>
                  <a:latin typeface="Arial" pitchFamily="34" charset="0"/>
                  <a:cs typeface="Arial" pitchFamily="34" charset="0"/>
                </a:defRPr>
              </a:lvl3pPr>
              <a:lvl4pPr eaLnBrk="0" hangingPunct="0">
                <a:defRPr sz="1400">
                  <a:solidFill>
                    <a:schemeClr val="tx1"/>
                  </a:solidFill>
                  <a:latin typeface="Arial" pitchFamily="34" charset="0"/>
                  <a:cs typeface="Arial" pitchFamily="34" charset="0"/>
                </a:defRPr>
              </a:lvl4pPr>
              <a:lvl5pPr eaLnBrk="0" hangingPunct="0">
                <a:defRPr sz="1400">
                  <a:solidFill>
                    <a:schemeClr val="tx1"/>
                  </a:solidFill>
                  <a:latin typeface="Arial" pitchFamily="34" charset="0"/>
                  <a:cs typeface="Arial" pitchFamily="34" charset="0"/>
                </a:defRPr>
              </a:lvl5pPr>
              <a:lvl6pPr marL="457200" eaLnBrk="0" fontAlgn="base" hangingPunct="0">
                <a:spcBef>
                  <a:spcPct val="0"/>
                </a:spcBef>
                <a:spcAft>
                  <a:spcPct val="0"/>
                </a:spcAft>
                <a:defRPr sz="1400">
                  <a:solidFill>
                    <a:schemeClr val="tx1"/>
                  </a:solidFill>
                  <a:latin typeface="Arial" pitchFamily="34" charset="0"/>
                  <a:cs typeface="Arial" pitchFamily="34" charset="0"/>
                </a:defRPr>
              </a:lvl6pPr>
              <a:lvl7pPr marL="914400" eaLnBrk="0" fontAlgn="base" hangingPunct="0">
                <a:spcBef>
                  <a:spcPct val="0"/>
                </a:spcBef>
                <a:spcAft>
                  <a:spcPct val="0"/>
                </a:spcAft>
                <a:defRPr sz="1400">
                  <a:solidFill>
                    <a:schemeClr val="tx1"/>
                  </a:solidFill>
                  <a:latin typeface="Arial" pitchFamily="34" charset="0"/>
                  <a:cs typeface="Arial" pitchFamily="34" charset="0"/>
                </a:defRPr>
              </a:lvl7pPr>
              <a:lvl8pPr marL="1371600" eaLnBrk="0" fontAlgn="base" hangingPunct="0">
                <a:spcBef>
                  <a:spcPct val="0"/>
                </a:spcBef>
                <a:spcAft>
                  <a:spcPct val="0"/>
                </a:spcAft>
                <a:defRPr sz="1400">
                  <a:solidFill>
                    <a:schemeClr val="tx1"/>
                  </a:solidFill>
                  <a:latin typeface="Arial" pitchFamily="34" charset="0"/>
                  <a:cs typeface="Arial" pitchFamily="34" charset="0"/>
                </a:defRPr>
              </a:lvl8pPr>
              <a:lvl9pPr marL="1828800" eaLnBrk="0" fontAlgn="base" hangingPunct="0">
                <a:spcBef>
                  <a:spcPct val="0"/>
                </a:spcBef>
                <a:spcAft>
                  <a:spcPct val="0"/>
                </a:spcAft>
                <a:defRPr sz="1400">
                  <a:solidFill>
                    <a:schemeClr val="tx1"/>
                  </a:solidFill>
                  <a:latin typeface="Arial" pitchFamily="34" charset="0"/>
                  <a:cs typeface="Arial" pitchFamily="34" charset="0"/>
                </a:defRPr>
              </a:lvl9pPr>
            </a:lstStyle>
            <a:p>
              <a:pPr algn="ctr" eaLnBrk="1" hangingPunct="1"/>
              <a:r>
                <a:rPr lang="de-DE" sz="1000" b="1">
                  <a:solidFill>
                    <a:schemeClr val="bg1"/>
                  </a:solidFill>
                </a:rPr>
                <a:t>1 Bid</a:t>
              </a:r>
            </a:p>
          </p:txBody>
        </p:sp>
      </p:grpSp>
      <p:sp>
        <p:nvSpPr>
          <p:cNvPr id="31800" name="Textfeld 18"/>
          <p:cNvSpPr txBox="1">
            <a:spLocks noChangeArrowheads="1"/>
          </p:cNvSpPr>
          <p:nvPr/>
        </p:nvSpPr>
        <p:spPr bwMode="auto">
          <a:xfrm>
            <a:off x="2082800" y="5732463"/>
            <a:ext cx="1368425"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1400">
                <a:solidFill>
                  <a:schemeClr val="tx1"/>
                </a:solidFill>
                <a:latin typeface="Arial" pitchFamily="34" charset="0"/>
                <a:cs typeface="Arial" pitchFamily="34" charset="0"/>
              </a:defRPr>
            </a:lvl1pPr>
            <a:lvl2pPr marL="37931725" indent="-37474525" eaLnBrk="0" hangingPunct="0">
              <a:defRPr sz="1400">
                <a:solidFill>
                  <a:schemeClr val="tx1"/>
                </a:solidFill>
                <a:latin typeface="Arial" pitchFamily="34" charset="0"/>
                <a:cs typeface="Arial" pitchFamily="34" charset="0"/>
              </a:defRPr>
            </a:lvl2pPr>
            <a:lvl3pPr eaLnBrk="0" hangingPunct="0">
              <a:defRPr sz="1400">
                <a:solidFill>
                  <a:schemeClr val="tx1"/>
                </a:solidFill>
                <a:latin typeface="Arial" pitchFamily="34" charset="0"/>
                <a:cs typeface="Arial" pitchFamily="34" charset="0"/>
              </a:defRPr>
            </a:lvl3pPr>
            <a:lvl4pPr eaLnBrk="0" hangingPunct="0">
              <a:defRPr sz="1400">
                <a:solidFill>
                  <a:schemeClr val="tx1"/>
                </a:solidFill>
                <a:latin typeface="Arial" pitchFamily="34" charset="0"/>
                <a:cs typeface="Arial" pitchFamily="34" charset="0"/>
              </a:defRPr>
            </a:lvl4pPr>
            <a:lvl5pPr eaLnBrk="0" hangingPunct="0">
              <a:defRPr sz="1400">
                <a:solidFill>
                  <a:schemeClr val="tx1"/>
                </a:solidFill>
                <a:latin typeface="Arial" pitchFamily="34" charset="0"/>
                <a:cs typeface="Arial" pitchFamily="34" charset="0"/>
              </a:defRPr>
            </a:lvl5pPr>
            <a:lvl6pPr marL="457200" eaLnBrk="0" fontAlgn="base" hangingPunct="0">
              <a:spcBef>
                <a:spcPct val="0"/>
              </a:spcBef>
              <a:spcAft>
                <a:spcPct val="0"/>
              </a:spcAft>
              <a:defRPr sz="1400">
                <a:solidFill>
                  <a:schemeClr val="tx1"/>
                </a:solidFill>
                <a:latin typeface="Arial" pitchFamily="34" charset="0"/>
                <a:cs typeface="Arial" pitchFamily="34" charset="0"/>
              </a:defRPr>
            </a:lvl6pPr>
            <a:lvl7pPr marL="914400" eaLnBrk="0" fontAlgn="base" hangingPunct="0">
              <a:spcBef>
                <a:spcPct val="0"/>
              </a:spcBef>
              <a:spcAft>
                <a:spcPct val="0"/>
              </a:spcAft>
              <a:defRPr sz="1400">
                <a:solidFill>
                  <a:schemeClr val="tx1"/>
                </a:solidFill>
                <a:latin typeface="Arial" pitchFamily="34" charset="0"/>
                <a:cs typeface="Arial" pitchFamily="34" charset="0"/>
              </a:defRPr>
            </a:lvl7pPr>
            <a:lvl8pPr marL="1371600" eaLnBrk="0" fontAlgn="base" hangingPunct="0">
              <a:spcBef>
                <a:spcPct val="0"/>
              </a:spcBef>
              <a:spcAft>
                <a:spcPct val="0"/>
              </a:spcAft>
              <a:defRPr sz="1400">
                <a:solidFill>
                  <a:schemeClr val="tx1"/>
                </a:solidFill>
                <a:latin typeface="Arial" pitchFamily="34" charset="0"/>
                <a:cs typeface="Arial" pitchFamily="34" charset="0"/>
              </a:defRPr>
            </a:lvl8pPr>
            <a:lvl9pPr marL="1828800" eaLnBrk="0" fontAlgn="base" hangingPunct="0">
              <a:spcBef>
                <a:spcPct val="0"/>
              </a:spcBef>
              <a:spcAft>
                <a:spcPct val="0"/>
              </a:spcAft>
              <a:defRPr sz="1400">
                <a:solidFill>
                  <a:schemeClr val="tx1"/>
                </a:solidFill>
                <a:latin typeface="Arial" pitchFamily="34" charset="0"/>
                <a:cs typeface="Arial" pitchFamily="34" charset="0"/>
              </a:defRPr>
            </a:lvl9pPr>
          </a:lstStyle>
          <a:p>
            <a:pPr eaLnBrk="1" hangingPunct="1"/>
            <a:r>
              <a:rPr lang="de-DE"/>
              <a:t>Shipper 2</a:t>
            </a:r>
          </a:p>
        </p:txBody>
      </p:sp>
      <p:sp>
        <p:nvSpPr>
          <p:cNvPr id="19" name="Gestreifter Pfeil nach rechts 18"/>
          <p:cNvSpPr/>
          <p:nvPr/>
        </p:nvSpPr>
        <p:spPr>
          <a:xfrm rot="18110650" flipV="1">
            <a:off x="1568450" y="4613276"/>
            <a:ext cx="1087437" cy="315912"/>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grpSp>
        <p:nvGrpSpPr>
          <p:cNvPr id="3" name="Gruppieren 38"/>
          <p:cNvGrpSpPr>
            <a:grpSpLocks/>
          </p:cNvGrpSpPr>
          <p:nvPr/>
        </p:nvGrpSpPr>
        <p:grpSpPr bwMode="auto">
          <a:xfrm>
            <a:off x="1600200" y="4559300"/>
            <a:ext cx="884238" cy="528638"/>
            <a:chOff x="7205351" y="3534359"/>
            <a:chExt cx="1367507" cy="719213"/>
          </a:xfrm>
        </p:grpSpPr>
        <p:sp>
          <p:nvSpPr>
            <p:cNvPr id="23" name="Flussdiagramm: Mehrere Dokumente 22"/>
            <p:cNvSpPr/>
            <p:nvPr/>
          </p:nvSpPr>
          <p:spPr>
            <a:xfrm>
              <a:off x="7600627" y="3534359"/>
              <a:ext cx="711987" cy="719213"/>
            </a:xfrm>
            <a:prstGeom prst="flowChartMultidocument">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31805" name="Textfeld 22"/>
            <p:cNvSpPr txBox="1">
              <a:spLocks noChangeArrowheads="1"/>
            </p:cNvSpPr>
            <p:nvPr/>
          </p:nvSpPr>
          <p:spPr bwMode="auto">
            <a:xfrm>
              <a:off x="7205351" y="3749015"/>
              <a:ext cx="1367507" cy="3385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1400">
                  <a:solidFill>
                    <a:schemeClr val="tx1"/>
                  </a:solidFill>
                  <a:latin typeface="Arial" pitchFamily="34" charset="0"/>
                  <a:cs typeface="Arial" pitchFamily="34" charset="0"/>
                </a:defRPr>
              </a:lvl1pPr>
              <a:lvl2pPr marL="37931725" indent="-37474525" eaLnBrk="0" hangingPunct="0">
                <a:defRPr sz="1400">
                  <a:solidFill>
                    <a:schemeClr val="tx1"/>
                  </a:solidFill>
                  <a:latin typeface="Arial" pitchFamily="34" charset="0"/>
                  <a:cs typeface="Arial" pitchFamily="34" charset="0"/>
                </a:defRPr>
              </a:lvl2pPr>
              <a:lvl3pPr eaLnBrk="0" hangingPunct="0">
                <a:defRPr sz="1400">
                  <a:solidFill>
                    <a:schemeClr val="tx1"/>
                  </a:solidFill>
                  <a:latin typeface="Arial" pitchFamily="34" charset="0"/>
                  <a:cs typeface="Arial" pitchFamily="34" charset="0"/>
                </a:defRPr>
              </a:lvl3pPr>
              <a:lvl4pPr eaLnBrk="0" hangingPunct="0">
                <a:defRPr sz="1400">
                  <a:solidFill>
                    <a:schemeClr val="tx1"/>
                  </a:solidFill>
                  <a:latin typeface="Arial" pitchFamily="34" charset="0"/>
                  <a:cs typeface="Arial" pitchFamily="34" charset="0"/>
                </a:defRPr>
              </a:lvl4pPr>
              <a:lvl5pPr eaLnBrk="0" hangingPunct="0">
                <a:defRPr sz="1400">
                  <a:solidFill>
                    <a:schemeClr val="tx1"/>
                  </a:solidFill>
                  <a:latin typeface="Arial" pitchFamily="34" charset="0"/>
                  <a:cs typeface="Arial" pitchFamily="34" charset="0"/>
                </a:defRPr>
              </a:lvl5pPr>
              <a:lvl6pPr marL="457200" eaLnBrk="0" fontAlgn="base" hangingPunct="0">
                <a:spcBef>
                  <a:spcPct val="0"/>
                </a:spcBef>
                <a:spcAft>
                  <a:spcPct val="0"/>
                </a:spcAft>
                <a:defRPr sz="1400">
                  <a:solidFill>
                    <a:schemeClr val="tx1"/>
                  </a:solidFill>
                  <a:latin typeface="Arial" pitchFamily="34" charset="0"/>
                  <a:cs typeface="Arial" pitchFamily="34" charset="0"/>
                </a:defRPr>
              </a:lvl6pPr>
              <a:lvl7pPr marL="914400" eaLnBrk="0" fontAlgn="base" hangingPunct="0">
                <a:spcBef>
                  <a:spcPct val="0"/>
                </a:spcBef>
                <a:spcAft>
                  <a:spcPct val="0"/>
                </a:spcAft>
                <a:defRPr sz="1400">
                  <a:solidFill>
                    <a:schemeClr val="tx1"/>
                  </a:solidFill>
                  <a:latin typeface="Arial" pitchFamily="34" charset="0"/>
                  <a:cs typeface="Arial" pitchFamily="34" charset="0"/>
                </a:defRPr>
              </a:lvl7pPr>
              <a:lvl8pPr marL="1371600" eaLnBrk="0" fontAlgn="base" hangingPunct="0">
                <a:spcBef>
                  <a:spcPct val="0"/>
                </a:spcBef>
                <a:spcAft>
                  <a:spcPct val="0"/>
                </a:spcAft>
                <a:defRPr sz="1400">
                  <a:solidFill>
                    <a:schemeClr val="tx1"/>
                  </a:solidFill>
                  <a:latin typeface="Arial" pitchFamily="34" charset="0"/>
                  <a:cs typeface="Arial" pitchFamily="34" charset="0"/>
                </a:defRPr>
              </a:lvl8pPr>
              <a:lvl9pPr marL="1828800" eaLnBrk="0" fontAlgn="base" hangingPunct="0">
                <a:spcBef>
                  <a:spcPct val="0"/>
                </a:spcBef>
                <a:spcAft>
                  <a:spcPct val="0"/>
                </a:spcAft>
                <a:defRPr sz="1400">
                  <a:solidFill>
                    <a:schemeClr val="tx1"/>
                  </a:solidFill>
                  <a:latin typeface="Arial" pitchFamily="34" charset="0"/>
                  <a:cs typeface="Arial" pitchFamily="34" charset="0"/>
                </a:defRPr>
              </a:lvl9pPr>
            </a:lstStyle>
            <a:p>
              <a:pPr algn="ctr" eaLnBrk="1" hangingPunct="1"/>
              <a:r>
                <a:rPr lang="de-DE" sz="1000" b="1">
                  <a:solidFill>
                    <a:schemeClr val="bg1"/>
                  </a:solidFill>
                </a:rPr>
                <a:t>1 Bid</a:t>
              </a:r>
            </a:p>
          </p:txBody>
        </p:sp>
      </p:grpSp>
      <p:sp>
        <p:nvSpPr>
          <p:cNvPr id="31803" name="Textfeld 44"/>
          <p:cNvSpPr txBox="1">
            <a:spLocks noChangeArrowheads="1"/>
          </p:cNvSpPr>
          <p:nvPr/>
        </p:nvSpPr>
        <p:spPr bwMode="auto">
          <a:xfrm>
            <a:off x="4114800" y="5181600"/>
            <a:ext cx="3448050" cy="1200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177800" indent="-177800" eaLnBrk="0" hangingPunct="0">
              <a:defRPr sz="1400">
                <a:solidFill>
                  <a:schemeClr val="tx1"/>
                </a:solidFill>
                <a:latin typeface="Arial" pitchFamily="34" charset="0"/>
                <a:cs typeface="Arial" pitchFamily="34" charset="0"/>
              </a:defRPr>
            </a:lvl1pPr>
            <a:lvl2pPr marL="37931725" indent="-37474525" eaLnBrk="0" hangingPunct="0">
              <a:defRPr sz="1400">
                <a:solidFill>
                  <a:schemeClr val="tx1"/>
                </a:solidFill>
                <a:latin typeface="Arial" pitchFamily="34" charset="0"/>
                <a:cs typeface="Arial" pitchFamily="34" charset="0"/>
              </a:defRPr>
            </a:lvl2pPr>
            <a:lvl3pPr eaLnBrk="0" hangingPunct="0">
              <a:defRPr sz="1400">
                <a:solidFill>
                  <a:schemeClr val="tx1"/>
                </a:solidFill>
                <a:latin typeface="Arial" pitchFamily="34" charset="0"/>
                <a:cs typeface="Arial" pitchFamily="34" charset="0"/>
              </a:defRPr>
            </a:lvl3pPr>
            <a:lvl4pPr eaLnBrk="0" hangingPunct="0">
              <a:defRPr sz="1400">
                <a:solidFill>
                  <a:schemeClr val="tx1"/>
                </a:solidFill>
                <a:latin typeface="Arial" pitchFamily="34" charset="0"/>
                <a:cs typeface="Arial" pitchFamily="34" charset="0"/>
              </a:defRPr>
            </a:lvl4pPr>
            <a:lvl5pPr eaLnBrk="0" hangingPunct="0">
              <a:defRPr sz="1400">
                <a:solidFill>
                  <a:schemeClr val="tx1"/>
                </a:solidFill>
                <a:latin typeface="Arial" pitchFamily="34" charset="0"/>
                <a:cs typeface="Arial" pitchFamily="34" charset="0"/>
              </a:defRPr>
            </a:lvl5pPr>
            <a:lvl6pPr marL="457200" eaLnBrk="0" fontAlgn="base" hangingPunct="0">
              <a:spcBef>
                <a:spcPct val="0"/>
              </a:spcBef>
              <a:spcAft>
                <a:spcPct val="0"/>
              </a:spcAft>
              <a:defRPr sz="1400">
                <a:solidFill>
                  <a:schemeClr val="tx1"/>
                </a:solidFill>
                <a:latin typeface="Arial" pitchFamily="34" charset="0"/>
                <a:cs typeface="Arial" pitchFamily="34" charset="0"/>
              </a:defRPr>
            </a:lvl6pPr>
            <a:lvl7pPr marL="914400" eaLnBrk="0" fontAlgn="base" hangingPunct="0">
              <a:spcBef>
                <a:spcPct val="0"/>
              </a:spcBef>
              <a:spcAft>
                <a:spcPct val="0"/>
              </a:spcAft>
              <a:defRPr sz="1400">
                <a:solidFill>
                  <a:schemeClr val="tx1"/>
                </a:solidFill>
                <a:latin typeface="Arial" pitchFamily="34" charset="0"/>
                <a:cs typeface="Arial" pitchFamily="34" charset="0"/>
              </a:defRPr>
            </a:lvl7pPr>
            <a:lvl8pPr marL="1371600" eaLnBrk="0" fontAlgn="base" hangingPunct="0">
              <a:spcBef>
                <a:spcPct val="0"/>
              </a:spcBef>
              <a:spcAft>
                <a:spcPct val="0"/>
              </a:spcAft>
              <a:defRPr sz="1400">
                <a:solidFill>
                  <a:schemeClr val="tx1"/>
                </a:solidFill>
                <a:latin typeface="Arial" pitchFamily="34" charset="0"/>
                <a:cs typeface="Arial" pitchFamily="34" charset="0"/>
              </a:defRPr>
            </a:lvl8pPr>
            <a:lvl9pPr marL="1828800" eaLnBrk="0" fontAlgn="base" hangingPunct="0">
              <a:spcBef>
                <a:spcPct val="0"/>
              </a:spcBef>
              <a:spcAft>
                <a:spcPct val="0"/>
              </a:spcAft>
              <a:defRPr sz="1400">
                <a:solidFill>
                  <a:schemeClr val="tx1"/>
                </a:solidFill>
                <a:latin typeface="Arial" pitchFamily="34" charset="0"/>
                <a:cs typeface="Arial" pitchFamily="34" charset="0"/>
              </a:defRPr>
            </a:lvl9pPr>
          </a:lstStyle>
          <a:p>
            <a:pPr eaLnBrk="1" hangingPunct="1">
              <a:buFont typeface="Arial" pitchFamily="34" charset="0"/>
              <a:buChar char="•"/>
            </a:pPr>
            <a:r>
              <a:rPr lang="de-DE"/>
              <a:t>Bidders need to actively place bids at every price step as long as they want to stay in the game</a:t>
            </a:r>
          </a:p>
        </p:txBody>
      </p:sp>
    </p:spTree>
    <p:extLst>
      <p:ext uri="{BB962C8B-B14F-4D97-AF65-F5344CB8AC3E}">
        <p14:creationId xmlns:p14="http://schemas.microsoft.com/office/powerpoint/2010/main" xmlns="" val="4278428522"/>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bwMode="auto">
          <a:xfrm>
            <a:off x="280988" y="400397"/>
            <a:ext cx="8229600" cy="868363"/>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dirty="0" smtClean="0">
                <a:ea typeface="ＭＳ Ｐゴシック" pitchFamily="34" charset="-128"/>
              </a:rPr>
              <a:t>Project progress</a:t>
            </a:r>
          </a:p>
        </p:txBody>
      </p:sp>
      <p:sp>
        <p:nvSpPr>
          <p:cNvPr id="8195" name="Slide Number Placeholder 3"/>
          <p:cNvSpPr>
            <a:spLocks noGrp="1"/>
          </p:cNvSpPr>
          <p:nvPr>
            <p:ph type="sldNum" sz="quarter" idx="12"/>
          </p:nvPr>
        </p:nvSpPr>
        <p:spPr bwMode="auto">
          <a:xfrm>
            <a:off x="6792913" y="6481763"/>
            <a:ext cx="213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400">
                <a:solidFill>
                  <a:schemeClr val="tx1"/>
                </a:solidFill>
                <a:latin typeface="Arial" pitchFamily="34" charset="0"/>
                <a:cs typeface="Arial" pitchFamily="34" charset="0"/>
              </a:defRPr>
            </a:lvl1pPr>
            <a:lvl2pPr marL="742950" indent="-285750" eaLnBrk="0" hangingPunct="0">
              <a:defRPr sz="1400">
                <a:solidFill>
                  <a:schemeClr val="tx1"/>
                </a:solidFill>
                <a:latin typeface="Arial" pitchFamily="34" charset="0"/>
                <a:cs typeface="Arial" pitchFamily="34" charset="0"/>
              </a:defRPr>
            </a:lvl2pPr>
            <a:lvl3pPr marL="1143000" indent="-228600" eaLnBrk="0" hangingPunct="0">
              <a:defRPr sz="1400">
                <a:solidFill>
                  <a:schemeClr val="tx1"/>
                </a:solidFill>
                <a:latin typeface="Arial" pitchFamily="34" charset="0"/>
                <a:cs typeface="Arial" pitchFamily="34" charset="0"/>
              </a:defRPr>
            </a:lvl3pPr>
            <a:lvl4pPr marL="1600200" indent="-228600" eaLnBrk="0" hangingPunct="0">
              <a:defRPr sz="1400">
                <a:solidFill>
                  <a:schemeClr val="tx1"/>
                </a:solidFill>
                <a:latin typeface="Arial" pitchFamily="34" charset="0"/>
                <a:cs typeface="Arial" pitchFamily="34" charset="0"/>
              </a:defRPr>
            </a:lvl4pPr>
            <a:lvl5pPr marL="2057400" indent="-228600" eaLnBrk="0" hangingPunct="0">
              <a:defRPr sz="1400">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sz="1400">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sz="1400">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sz="1400">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sz="1400">
                <a:solidFill>
                  <a:schemeClr val="tx1"/>
                </a:solidFill>
                <a:latin typeface="Arial" pitchFamily="34" charset="0"/>
                <a:cs typeface="Arial" pitchFamily="34" charset="0"/>
              </a:defRPr>
            </a:lvl9pPr>
          </a:lstStyle>
          <a:p>
            <a:pPr eaLnBrk="1" hangingPunct="1"/>
            <a:fld id="{9B3FD514-30D0-4347-9724-68829E69CF02}" type="slidenum">
              <a:rPr lang="fr-BE" sz="1200" smtClean="0">
                <a:solidFill>
                  <a:srgbClr val="666666"/>
                </a:solidFill>
                <a:latin typeface="Calibri" pitchFamily="34" charset="0"/>
              </a:rPr>
              <a:pPr eaLnBrk="1" hangingPunct="1"/>
              <a:t>3</a:t>
            </a:fld>
            <a:endParaRPr lang="fr-BE" sz="1200" smtClean="0">
              <a:solidFill>
                <a:srgbClr val="666666"/>
              </a:solidFill>
              <a:latin typeface="Calibri" pitchFamily="34" charset="0"/>
            </a:endParaRPr>
          </a:p>
        </p:txBody>
      </p:sp>
      <p:graphicFrame>
        <p:nvGraphicFramePr>
          <p:cNvPr id="8" name="Table 7"/>
          <p:cNvGraphicFramePr>
            <a:graphicFrameLocks noGrp="1"/>
          </p:cNvGraphicFramePr>
          <p:nvPr>
            <p:extLst>
              <p:ext uri="{D42A27DB-BD31-4B8C-83A1-F6EECF244321}">
                <p14:modId xmlns:p14="http://schemas.microsoft.com/office/powerpoint/2010/main" xmlns="" val="3319732996"/>
              </p:ext>
            </p:extLst>
          </p:nvPr>
        </p:nvGraphicFramePr>
        <p:xfrm>
          <a:off x="6705600" y="871538"/>
          <a:ext cx="2271713" cy="3687816"/>
        </p:xfrm>
        <a:graphic>
          <a:graphicData uri="http://schemas.openxmlformats.org/drawingml/2006/table">
            <a:tbl>
              <a:tblPr firstRow="1" bandRow="1">
                <a:tableStyleId>{F5AB1C69-6EDB-4FF4-983F-18BD219EF322}</a:tableStyleId>
              </a:tblPr>
              <a:tblGrid>
                <a:gridCol w="2271713"/>
              </a:tblGrid>
              <a:tr h="304774">
                <a:tc>
                  <a:txBody>
                    <a:bodyPr/>
                    <a:lstStyle/>
                    <a:p>
                      <a:r>
                        <a:rPr lang="en-GB" sz="1400" noProof="0" dirty="0" smtClean="0"/>
                        <a:t>Stakeholder Workshops</a:t>
                      </a:r>
                      <a:endParaRPr lang="en-GB" sz="1400" noProof="0" dirty="0"/>
                    </a:p>
                  </a:txBody>
                  <a:tcPr marL="91482" marR="91482" marT="45709" marB="45709"/>
                </a:tc>
              </a:tr>
              <a:tr h="274294">
                <a:tc>
                  <a:txBody>
                    <a:bodyPr/>
                    <a:lstStyle/>
                    <a:p>
                      <a:r>
                        <a:rPr lang="en-GB" sz="1200" noProof="0" dirty="0" smtClean="0"/>
                        <a:t>1. 9</a:t>
                      </a:r>
                      <a:r>
                        <a:rPr lang="en-GB" sz="1200" baseline="30000" noProof="0" dirty="0" smtClean="0"/>
                        <a:t>th</a:t>
                      </a:r>
                      <a:r>
                        <a:rPr lang="en-GB" sz="1200" noProof="0" dirty="0" smtClean="0"/>
                        <a:t> February</a:t>
                      </a:r>
                      <a:endParaRPr lang="en-GB" sz="1200" noProof="0" dirty="0"/>
                    </a:p>
                  </a:txBody>
                  <a:tcPr marL="91482" marR="91482" marT="45709" marB="45709">
                    <a:solidFill>
                      <a:schemeClr val="accent3">
                        <a:lumMod val="40000"/>
                        <a:lumOff val="60000"/>
                      </a:schemeClr>
                    </a:solidFill>
                  </a:tcPr>
                </a:tc>
              </a:tr>
              <a:tr h="274294">
                <a:tc>
                  <a:txBody>
                    <a:bodyPr/>
                    <a:lstStyle/>
                    <a:p>
                      <a:r>
                        <a:rPr lang="en-GB" sz="1200" noProof="0" dirty="0" smtClean="0"/>
                        <a:t>2. 9</a:t>
                      </a:r>
                      <a:r>
                        <a:rPr lang="en-GB" sz="1200" baseline="30000" noProof="0" dirty="0" smtClean="0"/>
                        <a:t>th</a:t>
                      </a:r>
                      <a:r>
                        <a:rPr lang="en-GB" sz="1200" noProof="0" dirty="0" smtClean="0"/>
                        <a:t> March</a:t>
                      </a:r>
                      <a:endParaRPr lang="en-GB" sz="1200" noProof="0" dirty="0"/>
                    </a:p>
                  </a:txBody>
                  <a:tcPr marL="91482" marR="91482" marT="45709" marB="45709"/>
                </a:tc>
              </a:tr>
              <a:tr h="274294">
                <a:tc>
                  <a:txBody>
                    <a:bodyPr/>
                    <a:lstStyle/>
                    <a:p>
                      <a:r>
                        <a:rPr lang="en-GB" sz="1200" noProof="0" dirty="0" smtClean="0"/>
                        <a:t>3. 6</a:t>
                      </a:r>
                      <a:r>
                        <a:rPr lang="en-GB" sz="1200" baseline="30000" noProof="0" dirty="0" smtClean="0"/>
                        <a:t>th</a:t>
                      </a:r>
                      <a:r>
                        <a:rPr lang="en-GB" sz="1200" noProof="0" dirty="0" smtClean="0"/>
                        <a:t> April (SJWS 1)</a:t>
                      </a:r>
                      <a:endParaRPr lang="en-GB" sz="1200" noProof="0" dirty="0"/>
                    </a:p>
                  </a:txBody>
                  <a:tcPr marL="91482" marR="91482" marT="45709" marB="45709">
                    <a:solidFill>
                      <a:schemeClr val="accent3">
                        <a:lumMod val="40000"/>
                        <a:lumOff val="60000"/>
                      </a:schemeClr>
                    </a:solidFill>
                  </a:tcPr>
                </a:tc>
              </a:tr>
              <a:tr h="274294">
                <a:tc>
                  <a:txBody>
                    <a:bodyPr/>
                    <a:lstStyle/>
                    <a:p>
                      <a:r>
                        <a:rPr lang="en-GB" sz="1200" noProof="0" dirty="0" smtClean="0"/>
                        <a:t>4. 21</a:t>
                      </a:r>
                      <a:r>
                        <a:rPr lang="en-GB" sz="1200" baseline="30000" noProof="0" dirty="0" smtClean="0"/>
                        <a:t>st</a:t>
                      </a:r>
                      <a:r>
                        <a:rPr lang="en-GB" sz="1200" noProof="0" dirty="0" smtClean="0"/>
                        <a:t> April (SJWS 2)</a:t>
                      </a:r>
                      <a:endParaRPr lang="en-GB" sz="1200" noProof="0" dirty="0"/>
                    </a:p>
                  </a:txBody>
                  <a:tcPr marL="91482" marR="91482" marT="45709" marB="45709"/>
                </a:tc>
              </a:tr>
              <a:tr h="274294">
                <a:tc>
                  <a:txBody>
                    <a:bodyPr/>
                    <a:lstStyle/>
                    <a:p>
                      <a:r>
                        <a:rPr lang="en-GB" sz="1200" noProof="0" dirty="0" smtClean="0"/>
                        <a:t>5. 4</a:t>
                      </a:r>
                      <a:r>
                        <a:rPr lang="en-GB" sz="1200" baseline="30000" noProof="0" dirty="0" smtClean="0"/>
                        <a:t>th</a:t>
                      </a:r>
                      <a:r>
                        <a:rPr lang="en-GB" sz="1200" noProof="0" dirty="0" smtClean="0"/>
                        <a:t> May (SJWS 3)</a:t>
                      </a:r>
                      <a:endParaRPr lang="en-GB" sz="1200" noProof="0" dirty="0"/>
                    </a:p>
                  </a:txBody>
                  <a:tcPr marL="91482" marR="91482" marT="45709" marB="45709">
                    <a:solidFill>
                      <a:schemeClr val="accent3">
                        <a:lumMod val="40000"/>
                        <a:lumOff val="60000"/>
                      </a:schemeClr>
                    </a:solidFill>
                  </a:tcPr>
                </a:tc>
              </a:tr>
              <a:tr h="274294">
                <a:tc>
                  <a:txBody>
                    <a:bodyPr/>
                    <a:lstStyle/>
                    <a:p>
                      <a:r>
                        <a:rPr lang="en-GB" sz="1200" noProof="0" dirty="0" smtClean="0"/>
                        <a:t>6. 19</a:t>
                      </a:r>
                      <a:r>
                        <a:rPr lang="en-GB" sz="1200" baseline="30000" noProof="0" dirty="0" smtClean="0"/>
                        <a:t>th</a:t>
                      </a:r>
                      <a:r>
                        <a:rPr lang="en-GB" sz="1200" noProof="0" dirty="0" smtClean="0"/>
                        <a:t> May (SJWS 4)</a:t>
                      </a:r>
                      <a:endParaRPr lang="en-GB" sz="1200" noProof="0" dirty="0"/>
                    </a:p>
                  </a:txBody>
                  <a:tcPr marL="91482" marR="91482" marT="45709" marB="45709"/>
                </a:tc>
              </a:tr>
              <a:tr h="274294">
                <a:tc>
                  <a:txBody>
                    <a:bodyPr/>
                    <a:lstStyle/>
                    <a:p>
                      <a:r>
                        <a:rPr lang="en-GB" sz="1200" noProof="0" dirty="0" smtClean="0"/>
                        <a:t>7. 21</a:t>
                      </a:r>
                      <a:r>
                        <a:rPr lang="en-GB" sz="1200" baseline="30000" noProof="0" dirty="0" smtClean="0"/>
                        <a:t>st</a:t>
                      </a:r>
                      <a:r>
                        <a:rPr lang="en-GB" sz="1200" noProof="0" dirty="0" smtClean="0"/>
                        <a:t> June (draft</a:t>
                      </a:r>
                      <a:r>
                        <a:rPr lang="en-GB" sz="1200" baseline="0" noProof="0" dirty="0" smtClean="0"/>
                        <a:t> NC)</a:t>
                      </a:r>
                      <a:endParaRPr lang="en-GB" sz="1200" noProof="0" dirty="0"/>
                    </a:p>
                  </a:txBody>
                  <a:tcPr marL="91482" marR="91482" marT="45709" marB="45709">
                    <a:solidFill>
                      <a:schemeClr val="accent3">
                        <a:lumMod val="40000"/>
                        <a:lumOff val="60000"/>
                      </a:schemeClr>
                    </a:solidFill>
                  </a:tcPr>
                </a:tc>
              </a:tr>
              <a:tr h="274294">
                <a:tc>
                  <a:txBody>
                    <a:bodyPr/>
                    <a:lstStyle/>
                    <a:p>
                      <a:r>
                        <a:rPr lang="en-GB" sz="1200" noProof="0" dirty="0" smtClean="0"/>
                        <a:t>8. 20</a:t>
                      </a:r>
                      <a:r>
                        <a:rPr lang="en-GB" sz="1200" baseline="30000" noProof="0" dirty="0" smtClean="0"/>
                        <a:t>th</a:t>
                      </a:r>
                      <a:r>
                        <a:rPr lang="en-GB" sz="1200" baseline="0" noProof="0" dirty="0" smtClean="0"/>
                        <a:t> July (Auction simulation)</a:t>
                      </a:r>
                      <a:endParaRPr lang="en-GB" sz="1200" noProof="0" dirty="0"/>
                    </a:p>
                  </a:txBody>
                  <a:tcPr marL="91482" marR="91482" marT="45709" marB="45709"/>
                </a:tc>
              </a:tr>
              <a:tr h="274294">
                <a:tc>
                  <a:txBody>
                    <a:bodyPr/>
                    <a:lstStyle/>
                    <a:p>
                      <a:r>
                        <a:rPr lang="en-GB" sz="1200" noProof="0" dirty="0" smtClean="0"/>
                        <a:t>9. 6</a:t>
                      </a:r>
                      <a:r>
                        <a:rPr lang="en-GB" sz="1200" baseline="30000" noProof="0" dirty="0" smtClean="0"/>
                        <a:t>th</a:t>
                      </a:r>
                      <a:r>
                        <a:rPr lang="en-GB" sz="1200" noProof="0" dirty="0" smtClean="0"/>
                        <a:t> Oct. (Sunset Clause)</a:t>
                      </a:r>
                      <a:endParaRPr lang="en-GB" sz="1200" noProof="0" dirty="0"/>
                    </a:p>
                  </a:txBody>
                  <a:tcPr marL="91482" marR="91482" marT="45709" marB="45709">
                    <a:solidFill>
                      <a:schemeClr val="accent3">
                        <a:lumMod val="40000"/>
                        <a:lumOff val="60000"/>
                      </a:schemeClr>
                    </a:solidFill>
                  </a:tcPr>
                </a:tc>
              </a:tr>
              <a:tr h="274294">
                <a:tc>
                  <a:txBody>
                    <a:bodyPr/>
                    <a:lstStyle/>
                    <a:p>
                      <a:r>
                        <a:rPr lang="en-GB" sz="1200" b="1" noProof="0" dirty="0" smtClean="0"/>
                        <a:t>10. 20</a:t>
                      </a:r>
                      <a:r>
                        <a:rPr lang="en-GB" sz="1200" b="1" baseline="30000" noProof="0" dirty="0" smtClean="0"/>
                        <a:t>th</a:t>
                      </a:r>
                      <a:r>
                        <a:rPr lang="en-GB" sz="1200" b="1" noProof="0" dirty="0" smtClean="0"/>
                        <a:t> Oct. </a:t>
                      </a:r>
                      <a:r>
                        <a:rPr lang="en-GB" sz="1200" b="1" noProof="0" dirty="0" smtClean="0">
                          <a:solidFill>
                            <a:srgbClr val="FF0000"/>
                          </a:solidFill>
                        </a:rPr>
                        <a:t>(Code</a:t>
                      </a:r>
                      <a:r>
                        <a:rPr lang="en-GB" sz="1200" b="1" baseline="0" noProof="0" dirty="0" smtClean="0">
                          <a:solidFill>
                            <a:srgbClr val="FF0000"/>
                          </a:solidFill>
                        </a:rPr>
                        <a:t> changes</a:t>
                      </a:r>
                      <a:r>
                        <a:rPr lang="en-GB" sz="1200" b="1" noProof="0" dirty="0" smtClean="0">
                          <a:solidFill>
                            <a:srgbClr val="FF0000"/>
                          </a:solidFill>
                        </a:rPr>
                        <a:t>)</a:t>
                      </a:r>
                      <a:endParaRPr lang="en-GB" sz="1200" b="1" noProof="0" dirty="0">
                        <a:solidFill>
                          <a:srgbClr val="FF0000"/>
                        </a:solidFill>
                      </a:endParaRPr>
                    </a:p>
                  </a:txBody>
                  <a:tcPr marL="91482" marR="91482" marT="45709" marB="45709">
                    <a:solidFill>
                      <a:srgbClr val="FFC000"/>
                    </a:solidFill>
                  </a:tcPr>
                </a:tc>
              </a:tr>
              <a:tr h="640046">
                <a:tc>
                  <a:txBody>
                    <a:bodyPr/>
                    <a:lstStyle/>
                    <a:p>
                      <a:r>
                        <a:rPr lang="en-GB" sz="1200" b="1" noProof="0" dirty="0" smtClean="0"/>
                        <a:t>Additional sessions planned (auction design</a:t>
                      </a:r>
                      <a:r>
                        <a:rPr lang="en-GB" sz="1200" b="1" baseline="0" noProof="0" dirty="0" smtClean="0"/>
                        <a:t> and further code update)</a:t>
                      </a:r>
                      <a:endParaRPr lang="en-GB" sz="1200" b="1" noProof="0" dirty="0"/>
                    </a:p>
                  </a:txBody>
                  <a:tcPr marL="91482" marR="91482" marT="45709" marB="45709">
                    <a:solidFill>
                      <a:srgbClr val="FFC000"/>
                    </a:solidFill>
                  </a:tcPr>
                </a:tc>
              </a:tr>
            </a:tbl>
          </a:graphicData>
        </a:graphic>
      </p:graphicFrame>
      <p:sp>
        <p:nvSpPr>
          <p:cNvPr id="6" name="Up Arrow 5"/>
          <p:cNvSpPr/>
          <p:nvPr/>
        </p:nvSpPr>
        <p:spPr>
          <a:xfrm>
            <a:off x="4800600" y="5002213"/>
            <a:ext cx="287338" cy="536575"/>
          </a:xfrm>
          <a:prstGeom prst="upArrow">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GB" sz="800" b="1" dirty="0"/>
          </a:p>
        </p:txBody>
      </p:sp>
      <p:sp>
        <p:nvSpPr>
          <p:cNvPr id="10" name="TextBox 9"/>
          <p:cNvSpPr txBox="1"/>
          <p:nvPr/>
        </p:nvSpPr>
        <p:spPr>
          <a:xfrm>
            <a:off x="4819650" y="5632450"/>
            <a:ext cx="1287463" cy="792163"/>
          </a:xfrm>
          <a:prstGeom prst="rect">
            <a:avLst/>
          </a:prstGeom>
          <a:noFill/>
        </p:spPr>
        <p:txBody>
          <a:bodyPr>
            <a:spAutoFit/>
          </a:bodyPr>
          <a:lstStyle/>
          <a:p>
            <a:pPr>
              <a:defRPr/>
            </a:pPr>
            <a:r>
              <a:rPr lang="en-GB" sz="1050" dirty="0">
                <a:latin typeface="Arial" charset="0"/>
                <a:cs typeface="Arial" charset="0"/>
              </a:rPr>
              <a:t>EC sends updated invitation letter</a:t>
            </a:r>
          </a:p>
          <a:p>
            <a:pPr>
              <a:defRPr/>
            </a:pPr>
            <a:r>
              <a:rPr lang="en-GB" sz="1050" b="1" dirty="0">
                <a:latin typeface="Arial" charset="0"/>
                <a:cs typeface="Arial" charset="0"/>
              </a:rPr>
              <a:t>17 August 2011</a:t>
            </a:r>
          </a:p>
          <a:p>
            <a:pPr>
              <a:defRPr/>
            </a:pPr>
            <a:endParaRPr lang="en-GB" dirty="0">
              <a:latin typeface="Arial" charset="0"/>
              <a:cs typeface="Arial" charset="0"/>
            </a:endParaRPr>
          </a:p>
        </p:txBody>
      </p:sp>
      <p:sp>
        <p:nvSpPr>
          <p:cNvPr id="14" name="Up Arrow 13"/>
          <p:cNvSpPr/>
          <p:nvPr/>
        </p:nvSpPr>
        <p:spPr>
          <a:xfrm>
            <a:off x="7607300" y="5005388"/>
            <a:ext cx="287338" cy="536575"/>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GB" sz="800" b="1" dirty="0"/>
          </a:p>
        </p:txBody>
      </p:sp>
      <p:pic>
        <p:nvPicPr>
          <p:cNvPr id="8227" name="Picture 5"/>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63600" y="4684713"/>
            <a:ext cx="7910513" cy="2936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pic>
      <p:sp>
        <p:nvSpPr>
          <p:cNvPr id="16" name="TextBox 15"/>
          <p:cNvSpPr txBox="1"/>
          <p:nvPr/>
        </p:nvSpPr>
        <p:spPr>
          <a:xfrm>
            <a:off x="7229475" y="5611813"/>
            <a:ext cx="1009650" cy="954087"/>
          </a:xfrm>
          <a:prstGeom prst="rect">
            <a:avLst/>
          </a:prstGeom>
          <a:noFill/>
        </p:spPr>
        <p:txBody>
          <a:bodyPr>
            <a:spAutoFit/>
          </a:bodyPr>
          <a:lstStyle/>
          <a:p>
            <a:pPr>
              <a:defRPr/>
            </a:pPr>
            <a:r>
              <a:rPr lang="en-GB" sz="1050" dirty="0">
                <a:latin typeface="Arial" charset="0"/>
                <a:cs typeface="Arial" charset="0"/>
              </a:rPr>
              <a:t>Original deadline</a:t>
            </a:r>
          </a:p>
          <a:p>
            <a:pPr>
              <a:defRPr/>
            </a:pPr>
            <a:r>
              <a:rPr lang="en-GB" sz="1050" b="1" dirty="0">
                <a:latin typeface="Arial" charset="0"/>
                <a:cs typeface="Arial" charset="0"/>
              </a:rPr>
              <a:t>27 January 2012</a:t>
            </a:r>
          </a:p>
          <a:p>
            <a:pPr>
              <a:defRPr/>
            </a:pPr>
            <a:endParaRPr lang="en-GB" dirty="0">
              <a:latin typeface="Arial" charset="0"/>
              <a:cs typeface="Arial" charset="0"/>
            </a:endParaRPr>
          </a:p>
        </p:txBody>
      </p:sp>
      <p:sp>
        <p:nvSpPr>
          <p:cNvPr id="17" name="Up Arrow 16"/>
          <p:cNvSpPr/>
          <p:nvPr/>
        </p:nvSpPr>
        <p:spPr>
          <a:xfrm>
            <a:off x="8367713" y="5027613"/>
            <a:ext cx="285750" cy="536575"/>
          </a:xfrm>
          <a:prstGeom prst="upArrow">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GB" sz="800" b="1" dirty="0"/>
          </a:p>
        </p:txBody>
      </p:sp>
      <p:sp>
        <p:nvSpPr>
          <p:cNvPr id="18" name="TextBox 17"/>
          <p:cNvSpPr txBox="1"/>
          <p:nvPr/>
        </p:nvSpPr>
        <p:spPr>
          <a:xfrm>
            <a:off x="8164513" y="5611813"/>
            <a:ext cx="827087" cy="954087"/>
          </a:xfrm>
          <a:prstGeom prst="rect">
            <a:avLst/>
          </a:prstGeom>
          <a:noFill/>
        </p:spPr>
        <p:txBody>
          <a:bodyPr>
            <a:spAutoFit/>
          </a:bodyPr>
          <a:lstStyle/>
          <a:p>
            <a:pPr>
              <a:defRPr/>
            </a:pPr>
            <a:r>
              <a:rPr lang="en-GB" sz="1050" dirty="0">
                <a:latin typeface="Arial" charset="0"/>
                <a:cs typeface="Arial" charset="0"/>
              </a:rPr>
              <a:t>Updated deadline</a:t>
            </a:r>
          </a:p>
          <a:p>
            <a:pPr>
              <a:defRPr/>
            </a:pPr>
            <a:r>
              <a:rPr lang="en-GB" sz="1050" b="1" dirty="0">
                <a:latin typeface="Arial" charset="0"/>
                <a:cs typeface="Arial" charset="0"/>
              </a:rPr>
              <a:t>9 March 2012</a:t>
            </a:r>
          </a:p>
          <a:p>
            <a:pPr>
              <a:defRPr/>
            </a:pPr>
            <a:endParaRPr lang="en-GB" dirty="0">
              <a:latin typeface="Arial" charset="0"/>
              <a:cs typeface="Arial" charset="0"/>
            </a:endParaRPr>
          </a:p>
        </p:txBody>
      </p:sp>
      <p:sp>
        <p:nvSpPr>
          <p:cNvPr id="20" name="Up Arrow 19"/>
          <p:cNvSpPr/>
          <p:nvPr/>
        </p:nvSpPr>
        <p:spPr>
          <a:xfrm>
            <a:off x="1149350" y="5002213"/>
            <a:ext cx="287338" cy="536575"/>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GB" sz="800" b="1" dirty="0"/>
          </a:p>
        </p:txBody>
      </p:sp>
      <p:sp>
        <p:nvSpPr>
          <p:cNvPr id="21" name="TextBox 20"/>
          <p:cNvSpPr txBox="1"/>
          <p:nvPr/>
        </p:nvSpPr>
        <p:spPr>
          <a:xfrm>
            <a:off x="866775" y="5635625"/>
            <a:ext cx="1111250" cy="1116013"/>
          </a:xfrm>
          <a:prstGeom prst="rect">
            <a:avLst/>
          </a:prstGeom>
          <a:noFill/>
        </p:spPr>
        <p:txBody>
          <a:bodyPr>
            <a:spAutoFit/>
          </a:bodyPr>
          <a:lstStyle/>
          <a:p>
            <a:pPr>
              <a:defRPr/>
            </a:pPr>
            <a:r>
              <a:rPr lang="en-GB" sz="1050" dirty="0">
                <a:latin typeface="Arial" charset="0"/>
                <a:cs typeface="Arial" charset="0"/>
              </a:rPr>
              <a:t>EC sends original invitation letter</a:t>
            </a:r>
          </a:p>
          <a:p>
            <a:pPr>
              <a:defRPr/>
            </a:pPr>
            <a:r>
              <a:rPr lang="en-GB" sz="1050" b="1" dirty="0">
                <a:latin typeface="Arial" charset="0"/>
                <a:cs typeface="Arial" charset="0"/>
              </a:rPr>
              <a:t>27 January 2011</a:t>
            </a:r>
          </a:p>
          <a:p>
            <a:pPr>
              <a:defRPr/>
            </a:pPr>
            <a:endParaRPr lang="en-GB" dirty="0">
              <a:latin typeface="Arial" charset="0"/>
              <a:cs typeface="Arial" charset="0"/>
            </a:endParaRPr>
          </a:p>
        </p:txBody>
      </p:sp>
      <p:sp>
        <p:nvSpPr>
          <p:cNvPr id="15" name="Up Arrow 14"/>
          <p:cNvSpPr/>
          <p:nvPr/>
        </p:nvSpPr>
        <p:spPr>
          <a:xfrm>
            <a:off x="427038" y="5002213"/>
            <a:ext cx="287337" cy="536575"/>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GB" sz="800" b="1" dirty="0"/>
          </a:p>
        </p:txBody>
      </p:sp>
      <p:sp>
        <p:nvSpPr>
          <p:cNvPr id="19" name="TextBox 18"/>
          <p:cNvSpPr txBox="1"/>
          <p:nvPr/>
        </p:nvSpPr>
        <p:spPr>
          <a:xfrm>
            <a:off x="76200" y="5632450"/>
            <a:ext cx="925513" cy="1276350"/>
          </a:xfrm>
          <a:prstGeom prst="rect">
            <a:avLst/>
          </a:prstGeom>
          <a:noFill/>
        </p:spPr>
        <p:txBody>
          <a:bodyPr>
            <a:spAutoFit/>
          </a:bodyPr>
          <a:lstStyle/>
          <a:p>
            <a:pPr>
              <a:defRPr/>
            </a:pPr>
            <a:r>
              <a:rPr lang="en-GB" sz="1050" dirty="0">
                <a:latin typeface="Arial" charset="0"/>
                <a:cs typeface="Arial" charset="0"/>
              </a:rPr>
              <a:t>ERGEG publishes original CAM FG</a:t>
            </a:r>
          </a:p>
          <a:p>
            <a:pPr>
              <a:defRPr/>
            </a:pPr>
            <a:r>
              <a:rPr lang="en-GB" sz="1050" b="1" dirty="0">
                <a:latin typeface="Arial" charset="0"/>
                <a:cs typeface="Arial" charset="0"/>
              </a:rPr>
              <a:t>December 2010</a:t>
            </a:r>
          </a:p>
          <a:p>
            <a:pPr>
              <a:defRPr/>
            </a:pPr>
            <a:endParaRPr lang="en-GB" dirty="0">
              <a:latin typeface="Arial" charset="0"/>
              <a:cs typeface="Arial" charset="0"/>
            </a:endParaRPr>
          </a:p>
        </p:txBody>
      </p:sp>
      <p:sp>
        <p:nvSpPr>
          <p:cNvPr id="23" name="TextBox 22"/>
          <p:cNvSpPr txBox="1"/>
          <p:nvPr/>
        </p:nvSpPr>
        <p:spPr>
          <a:xfrm>
            <a:off x="3662363" y="5613400"/>
            <a:ext cx="1214437" cy="792163"/>
          </a:xfrm>
          <a:prstGeom prst="rect">
            <a:avLst/>
          </a:prstGeom>
          <a:noFill/>
        </p:spPr>
        <p:txBody>
          <a:bodyPr>
            <a:spAutoFit/>
          </a:bodyPr>
          <a:lstStyle/>
          <a:p>
            <a:pPr>
              <a:defRPr/>
            </a:pPr>
            <a:r>
              <a:rPr lang="en-GB" sz="1050" dirty="0">
                <a:latin typeface="Arial" charset="0"/>
                <a:cs typeface="Arial" charset="0"/>
              </a:rPr>
              <a:t>ACER publishes revised CAM FG</a:t>
            </a:r>
          </a:p>
          <a:p>
            <a:pPr>
              <a:defRPr/>
            </a:pPr>
            <a:r>
              <a:rPr lang="en-GB" sz="1050" b="1" dirty="0">
                <a:latin typeface="Arial" charset="0"/>
                <a:cs typeface="Arial" charset="0"/>
              </a:rPr>
              <a:t>August 2011</a:t>
            </a:r>
          </a:p>
          <a:p>
            <a:pPr>
              <a:defRPr/>
            </a:pPr>
            <a:endParaRPr lang="en-GB" dirty="0">
              <a:latin typeface="Arial" charset="0"/>
              <a:cs typeface="Arial" charset="0"/>
            </a:endParaRPr>
          </a:p>
        </p:txBody>
      </p:sp>
      <p:sp>
        <p:nvSpPr>
          <p:cNvPr id="24" name="Up Arrow 23"/>
          <p:cNvSpPr/>
          <p:nvPr/>
        </p:nvSpPr>
        <p:spPr>
          <a:xfrm>
            <a:off x="4573588" y="5002213"/>
            <a:ext cx="287337" cy="536575"/>
          </a:xfrm>
          <a:prstGeom prst="upArrow">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GB" sz="800" b="1" dirty="0"/>
          </a:p>
        </p:txBody>
      </p:sp>
      <p:pic>
        <p:nvPicPr>
          <p:cNvPr id="8237" name="Picture 44"/>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74638" y="1371600"/>
            <a:ext cx="6226175" cy="1828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pic>
      <p:sp>
        <p:nvSpPr>
          <p:cNvPr id="22" name="Up Arrow 21"/>
          <p:cNvSpPr/>
          <p:nvPr/>
        </p:nvSpPr>
        <p:spPr>
          <a:xfrm rot="10800000">
            <a:off x="3733800" y="4087813"/>
            <a:ext cx="287338" cy="536575"/>
          </a:xfrm>
          <a:prstGeom prst="upArrow">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GB" sz="800" b="1" dirty="0"/>
          </a:p>
        </p:txBody>
      </p:sp>
      <p:sp>
        <p:nvSpPr>
          <p:cNvPr id="25" name="TextBox 24"/>
          <p:cNvSpPr txBox="1"/>
          <p:nvPr/>
        </p:nvSpPr>
        <p:spPr>
          <a:xfrm>
            <a:off x="3429000" y="3554413"/>
            <a:ext cx="915988" cy="630237"/>
          </a:xfrm>
          <a:prstGeom prst="rect">
            <a:avLst/>
          </a:prstGeom>
          <a:noFill/>
        </p:spPr>
        <p:txBody>
          <a:bodyPr>
            <a:spAutoFit/>
          </a:bodyPr>
          <a:lstStyle/>
          <a:p>
            <a:pPr>
              <a:defRPr/>
            </a:pPr>
            <a:r>
              <a:rPr lang="en-GB" sz="1050" dirty="0">
                <a:latin typeface="Arial" charset="0"/>
                <a:cs typeface="Arial" charset="0"/>
              </a:rPr>
              <a:t>Publication of draft NC</a:t>
            </a:r>
            <a:endParaRPr lang="en-GB" sz="1050" b="1" dirty="0">
              <a:latin typeface="Arial" charset="0"/>
              <a:cs typeface="Arial" charset="0"/>
            </a:endParaRPr>
          </a:p>
          <a:p>
            <a:pPr>
              <a:defRPr/>
            </a:pPr>
            <a:endParaRPr lang="en-GB" dirty="0">
              <a:latin typeface="Arial" charset="0"/>
              <a:cs typeface="Arial" charset="0"/>
            </a:endParaRPr>
          </a:p>
        </p:txBody>
      </p:sp>
      <p:sp>
        <p:nvSpPr>
          <p:cNvPr id="26" name="Up Arrow 25"/>
          <p:cNvSpPr/>
          <p:nvPr/>
        </p:nvSpPr>
        <p:spPr>
          <a:xfrm rot="10800000">
            <a:off x="4570413" y="4087813"/>
            <a:ext cx="287337" cy="536575"/>
          </a:xfrm>
          <a:prstGeom prst="upArrow">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GB" sz="800" b="1" dirty="0"/>
          </a:p>
        </p:txBody>
      </p:sp>
      <p:sp>
        <p:nvSpPr>
          <p:cNvPr id="27" name="TextBox 26"/>
          <p:cNvSpPr txBox="1"/>
          <p:nvPr/>
        </p:nvSpPr>
        <p:spPr>
          <a:xfrm>
            <a:off x="4265613" y="3554413"/>
            <a:ext cx="915987" cy="415925"/>
          </a:xfrm>
          <a:prstGeom prst="rect">
            <a:avLst/>
          </a:prstGeom>
          <a:noFill/>
        </p:spPr>
        <p:txBody>
          <a:bodyPr>
            <a:spAutoFit/>
          </a:bodyPr>
          <a:lstStyle/>
          <a:p>
            <a:pPr>
              <a:defRPr/>
            </a:pPr>
            <a:r>
              <a:rPr lang="en-GB" sz="1050" dirty="0">
                <a:latin typeface="Arial" charset="0"/>
                <a:cs typeface="Arial" charset="0"/>
              </a:rPr>
              <a:t>End of consultation</a:t>
            </a:r>
            <a:endParaRPr lang="en-GB" dirty="0">
              <a:latin typeface="Arial" charset="0"/>
              <a:cs typeface="Arial" charset="0"/>
            </a:endParaRPr>
          </a:p>
        </p:txBody>
      </p:sp>
      <p:sp>
        <p:nvSpPr>
          <p:cNvPr id="28" name="Up Arrow 27"/>
          <p:cNvSpPr/>
          <p:nvPr/>
        </p:nvSpPr>
        <p:spPr>
          <a:xfrm rot="10800000">
            <a:off x="5334000" y="4087813"/>
            <a:ext cx="287338" cy="536575"/>
          </a:xfrm>
          <a:prstGeom prst="upArrow">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GB" sz="800" b="1" dirty="0"/>
          </a:p>
        </p:txBody>
      </p:sp>
      <p:sp>
        <p:nvSpPr>
          <p:cNvPr id="29" name="TextBox 28"/>
          <p:cNvSpPr txBox="1"/>
          <p:nvPr/>
        </p:nvSpPr>
        <p:spPr>
          <a:xfrm>
            <a:off x="5029200" y="3554413"/>
            <a:ext cx="915988" cy="577850"/>
          </a:xfrm>
          <a:prstGeom prst="rect">
            <a:avLst/>
          </a:prstGeom>
          <a:noFill/>
        </p:spPr>
        <p:txBody>
          <a:bodyPr>
            <a:spAutoFit/>
          </a:bodyPr>
          <a:lstStyle/>
          <a:p>
            <a:pPr>
              <a:defRPr/>
            </a:pPr>
            <a:r>
              <a:rPr lang="en-GB" sz="1050" dirty="0">
                <a:latin typeface="Arial" charset="0"/>
                <a:cs typeface="Arial" charset="0"/>
              </a:rPr>
              <a:t>MF XX &amp; Report published</a:t>
            </a:r>
            <a:endParaRPr lang="en-GB" dirty="0">
              <a:latin typeface="Arial" charset="0"/>
              <a:cs typeface="Arial" charset="0"/>
            </a:endParaRPr>
          </a:p>
        </p:txBody>
      </p:sp>
      <p:sp>
        <p:nvSpPr>
          <p:cNvPr id="30" name="Up Arrow 29"/>
          <p:cNvSpPr/>
          <p:nvPr/>
        </p:nvSpPr>
        <p:spPr>
          <a:xfrm rot="10800000">
            <a:off x="5943600" y="4084638"/>
            <a:ext cx="287338" cy="536575"/>
          </a:xfrm>
          <a:prstGeom prst="upArrow">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GB" sz="800" b="1" dirty="0"/>
          </a:p>
        </p:txBody>
      </p:sp>
      <p:sp>
        <p:nvSpPr>
          <p:cNvPr id="31" name="TextBox 30"/>
          <p:cNvSpPr txBox="1"/>
          <p:nvPr/>
        </p:nvSpPr>
        <p:spPr>
          <a:xfrm>
            <a:off x="5638800" y="3551238"/>
            <a:ext cx="915988" cy="415925"/>
          </a:xfrm>
          <a:prstGeom prst="rect">
            <a:avLst/>
          </a:prstGeom>
          <a:noFill/>
        </p:spPr>
        <p:txBody>
          <a:bodyPr>
            <a:spAutoFit/>
          </a:bodyPr>
          <a:lstStyle/>
          <a:p>
            <a:pPr>
              <a:defRPr/>
            </a:pPr>
            <a:r>
              <a:rPr lang="en-GB" sz="1050" dirty="0">
                <a:latin typeface="Arial" charset="0"/>
                <a:cs typeface="Arial" charset="0"/>
              </a:rPr>
              <a:t>User Workshop</a:t>
            </a:r>
            <a:endParaRPr lang="en-GB" dirty="0">
              <a:latin typeface="Arial" charset="0"/>
              <a:cs typeface="Arial" charset="0"/>
            </a:endParaRPr>
          </a:p>
        </p:txBody>
      </p:sp>
      <p:sp>
        <p:nvSpPr>
          <p:cNvPr id="32" name="Up Arrow 31"/>
          <p:cNvSpPr/>
          <p:nvPr/>
        </p:nvSpPr>
        <p:spPr>
          <a:xfrm rot="10800000">
            <a:off x="2741613" y="4087813"/>
            <a:ext cx="458787" cy="536575"/>
          </a:xfrm>
          <a:prstGeom prst="upArrow">
            <a:avLst>
              <a:gd name="adj1" fmla="val 50000"/>
              <a:gd name="adj2" fmla="val 31347"/>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GB" sz="800" b="1" dirty="0"/>
          </a:p>
        </p:txBody>
      </p:sp>
      <p:sp>
        <p:nvSpPr>
          <p:cNvPr id="33" name="TextBox 32"/>
          <p:cNvSpPr txBox="1"/>
          <p:nvPr/>
        </p:nvSpPr>
        <p:spPr>
          <a:xfrm>
            <a:off x="2513013" y="3554413"/>
            <a:ext cx="915987" cy="254000"/>
          </a:xfrm>
          <a:prstGeom prst="rect">
            <a:avLst/>
          </a:prstGeom>
          <a:noFill/>
        </p:spPr>
        <p:txBody>
          <a:bodyPr>
            <a:spAutoFit/>
          </a:bodyPr>
          <a:lstStyle/>
          <a:p>
            <a:pPr>
              <a:defRPr/>
            </a:pPr>
            <a:r>
              <a:rPr lang="en-GB" sz="1050" dirty="0">
                <a:latin typeface="Arial" charset="0"/>
                <a:cs typeface="Arial" charset="0"/>
              </a:rPr>
              <a:t>SJWS</a:t>
            </a:r>
            <a:endParaRPr lang="en-GB" dirty="0">
              <a:latin typeface="Arial" charset="0"/>
              <a:cs typeface="Arial" charset="0"/>
            </a:endParaRPr>
          </a:p>
        </p:txBody>
      </p:sp>
      <p:sp>
        <p:nvSpPr>
          <p:cNvPr id="34" name="Up Arrow 33"/>
          <p:cNvSpPr/>
          <p:nvPr/>
        </p:nvSpPr>
        <p:spPr>
          <a:xfrm rot="10800000">
            <a:off x="1600200" y="4087813"/>
            <a:ext cx="287338" cy="536575"/>
          </a:xfrm>
          <a:prstGeom prst="upArrow">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GB" sz="800" b="1" dirty="0"/>
          </a:p>
        </p:txBody>
      </p:sp>
      <p:sp>
        <p:nvSpPr>
          <p:cNvPr id="35" name="TextBox 34"/>
          <p:cNvSpPr txBox="1"/>
          <p:nvPr/>
        </p:nvSpPr>
        <p:spPr>
          <a:xfrm>
            <a:off x="1295400" y="3554413"/>
            <a:ext cx="915988" cy="415925"/>
          </a:xfrm>
          <a:prstGeom prst="rect">
            <a:avLst/>
          </a:prstGeom>
          <a:noFill/>
        </p:spPr>
        <p:txBody>
          <a:bodyPr>
            <a:spAutoFit/>
          </a:bodyPr>
          <a:lstStyle/>
          <a:p>
            <a:pPr>
              <a:defRPr/>
            </a:pPr>
            <a:r>
              <a:rPr lang="en-GB" sz="1050" dirty="0">
                <a:latin typeface="Arial" charset="0"/>
                <a:cs typeface="Arial" charset="0"/>
              </a:rPr>
              <a:t>Project planning</a:t>
            </a:r>
            <a:endParaRPr lang="en-GB" dirty="0">
              <a:latin typeface="Arial" charset="0"/>
              <a:cs typeface="Arial" charset="0"/>
            </a:endParaRPr>
          </a:p>
        </p:txBody>
      </p:sp>
      <p:sp>
        <p:nvSpPr>
          <p:cNvPr id="36" name="Up Arrow 35"/>
          <p:cNvSpPr/>
          <p:nvPr/>
        </p:nvSpPr>
        <p:spPr>
          <a:xfrm rot="10800000">
            <a:off x="2208213" y="4087813"/>
            <a:ext cx="287337" cy="536575"/>
          </a:xfrm>
          <a:prstGeom prst="upArrow">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GB" sz="800" b="1" dirty="0"/>
          </a:p>
        </p:txBody>
      </p:sp>
      <p:sp>
        <p:nvSpPr>
          <p:cNvPr id="37" name="TextBox 36"/>
          <p:cNvSpPr txBox="1"/>
          <p:nvPr/>
        </p:nvSpPr>
        <p:spPr>
          <a:xfrm>
            <a:off x="1903413" y="3554413"/>
            <a:ext cx="915987" cy="415925"/>
          </a:xfrm>
          <a:prstGeom prst="rect">
            <a:avLst/>
          </a:prstGeom>
          <a:noFill/>
        </p:spPr>
        <p:txBody>
          <a:bodyPr>
            <a:spAutoFit/>
          </a:bodyPr>
          <a:lstStyle/>
          <a:p>
            <a:pPr>
              <a:defRPr/>
            </a:pPr>
            <a:r>
              <a:rPr lang="en-GB" sz="1050" dirty="0">
                <a:latin typeface="Arial" charset="0"/>
                <a:cs typeface="Arial" charset="0"/>
              </a:rPr>
              <a:t>Launch</a:t>
            </a:r>
            <a:br>
              <a:rPr lang="en-GB" sz="1050" dirty="0">
                <a:latin typeface="Arial" charset="0"/>
                <a:cs typeface="Arial" charset="0"/>
              </a:rPr>
            </a:br>
            <a:r>
              <a:rPr lang="en-GB" sz="1050" dirty="0">
                <a:latin typeface="Arial" charset="0"/>
                <a:cs typeface="Arial" charset="0"/>
              </a:rPr>
              <a:t>Doc</a:t>
            </a:r>
            <a:endParaRPr lang="en-GB" dirty="0">
              <a:latin typeface="Arial" charset="0"/>
              <a:cs typeface="Arial" charset="0"/>
            </a:endParaRPr>
          </a:p>
        </p:txBody>
      </p:sp>
    </p:spTree>
    <p:extLst>
      <p:ext uri="{BB962C8B-B14F-4D97-AF65-F5344CB8AC3E}">
        <p14:creationId xmlns:p14="http://schemas.microsoft.com/office/powerpoint/2010/main" xmlns="" val="189503943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15" descr="ausgeschnittene abbildungen,ausgeschnittene bilder,computer,datenverarbeitung,durchsichtiger hintergrund,icons,netzwerke,PNG,server,technologien,webelemente"/>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858963" y="2852738"/>
            <a:ext cx="1558925" cy="1558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3795" name="Picture 11" descr="http://officeimg.vo.msecnd.net/en-us/images/MH900441539.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54038" y="5005388"/>
            <a:ext cx="1497012" cy="14970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3796" name="Picture 9" descr="Arbeit,arbeiten,Arbeitsplätze,Büros,Computer,Firmen,Geschäftsmänner,Schreibtische,Technologie"/>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539750" y="1344613"/>
            <a:ext cx="1511300" cy="1511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3797" name="Textfeld 18"/>
          <p:cNvSpPr txBox="1">
            <a:spLocks noChangeArrowheads="1"/>
          </p:cNvSpPr>
          <p:nvPr/>
        </p:nvSpPr>
        <p:spPr bwMode="auto">
          <a:xfrm>
            <a:off x="1619250" y="1341438"/>
            <a:ext cx="1368425"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1400">
                <a:solidFill>
                  <a:schemeClr val="tx1"/>
                </a:solidFill>
                <a:latin typeface="Arial" pitchFamily="34" charset="0"/>
                <a:cs typeface="Arial" pitchFamily="34" charset="0"/>
              </a:defRPr>
            </a:lvl1pPr>
            <a:lvl2pPr marL="37931725" indent="-37474525" eaLnBrk="0" hangingPunct="0">
              <a:defRPr sz="1400">
                <a:solidFill>
                  <a:schemeClr val="tx1"/>
                </a:solidFill>
                <a:latin typeface="Arial" pitchFamily="34" charset="0"/>
                <a:cs typeface="Arial" pitchFamily="34" charset="0"/>
              </a:defRPr>
            </a:lvl2pPr>
            <a:lvl3pPr eaLnBrk="0" hangingPunct="0">
              <a:defRPr sz="1400">
                <a:solidFill>
                  <a:schemeClr val="tx1"/>
                </a:solidFill>
                <a:latin typeface="Arial" pitchFamily="34" charset="0"/>
                <a:cs typeface="Arial" pitchFamily="34" charset="0"/>
              </a:defRPr>
            </a:lvl3pPr>
            <a:lvl4pPr eaLnBrk="0" hangingPunct="0">
              <a:defRPr sz="1400">
                <a:solidFill>
                  <a:schemeClr val="tx1"/>
                </a:solidFill>
                <a:latin typeface="Arial" pitchFamily="34" charset="0"/>
                <a:cs typeface="Arial" pitchFamily="34" charset="0"/>
              </a:defRPr>
            </a:lvl4pPr>
            <a:lvl5pPr eaLnBrk="0" hangingPunct="0">
              <a:defRPr sz="1400">
                <a:solidFill>
                  <a:schemeClr val="tx1"/>
                </a:solidFill>
                <a:latin typeface="Arial" pitchFamily="34" charset="0"/>
                <a:cs typeface="Arial" pitchFamily="34" charset="0"/>
              </a:defRPr>
            </a:lvl5pPr>
            <a:lvl6pPr marL="457200" eaLnBrk="0" fontAlgn="base" hangingPunct="0">
              <a:spcBef>
                <a:spcPct val="0"/>
              </a:spcBef>
              <a:spcAft>
                <a:spcPct val="0"/>
              </a:spcAft>
              <a:defRPr sz="1400">
                <a:solidFill>
                  <a:schemeClr val="tx1"/>
                </a:solidFill>
                <a:latin typeface="Arial" pitchFamily="34" charset="0"/>
                <a:cs typeface="Arial" pitchFamily="34" charset="0"/>
              </a:defRPr>
            </a:lvl6pPr>
            <a:lvl7pPr marL="914400" eaLnBrk="0" fontAlgn="base" hangingPunct="0">
              <a:spcBef>
                <a:spcPct val="0"/>
              </a:spcBef>
              <a:spcAft>
                <a:spcPct val="0"/>
              </a:spcAft>
              <a:defRPr sz="1400">
                <a:solidFill>
                  <a:schemeClr val="tx1"/>
                </a:solidFill>
                <a:latin typeface="Arial" pitchFamily="34" charset="0"/>
                <a:cs typeface="Arial" pitchFamily="34" charset="0"/>
              </a:defRPr>
            </a:lvl7pPr>
            <a:lvl8pPr marL="1371600" eaLnBrk="0" fontAlgn="base" hangingPunct="0">
              <a:spcBef>
                <a:spcPct val="0"/>
              </a:spcBef>
              <a:spcAft>
                <a:spcPct val="0"/>
              </a:spcAft>
              <a:defRPr sz="1400">
                <a:solidFill>
                  <a:schemeClr val="tx1"/>
                </a:solidFill>
                <a:latin typeface="Arial" pitchFamily="34" charset="0"/>
                <a:cs typeface="Arial" pitchFamily="34" charset="0"/>
              </a:defRPr>
            </a:lvl8pPr>
            <a:lvl9pPr marL="1828800" eaLnBrk="0" fontAlgn="base" hangingPunct="0">
              <a:spcBef>
                <a:spcPct val="0"/>
              </a:spcBef>
              <a:spcAft>
                <a:spcPct val="0"/>
              </a:spcAft>
              <a:defRPr sz="1400">
                <a:solidFill>
                  <a:schemeClr val="tx1"/>
                </a:solidFill>
                <a:latin typeface="Arial" pitchFamily="34" charset="0"/>
                <a:cs typeface="Arial" pitchFamily="34" charset="0"/>
              </a:defRPr>
            </a:lvl9pPr>
          </a:lstStyle>
          <a:p>
            <a:pPr eaLnBrk="1" hangingPunct="1"/>
            <a:r>
              <a:rPr lang="de-DE"/>
              <a:t>Shipper 1</a:t>
            </a:r>
          </a:p>
        </p:txBody>
      </p:sp>
      <p:sp>
        <p:nvSpPr>
          <p:cNvPr id="20" name="Gestreifter Pfeil nach rechts 19"/>
          <p:cNvSpPr/>
          <p:nvPr/>
        </p:nvSpPr>
        <p:spPr>
          <a:xfrm rot="2379277" flipV="1">
            <a:off x="1447800" y="2663825"/>
            <a:ext cx="1087438" cy="315913"/>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grpSp>
        <p:nvGrpSpPr>
          <p:cNvPr id="2" name="Gruppieren 38"/>
          <p:cNvGrpSpPr>
            <a:grpSpLocks/>
          </p:cNvGrpSpPr>
          <p:nvPr/>
        </p:nvGrpSpPr>
        <p:grpSpPr bwMode="auto">
          <a:xfrm>
            <a:off x="1528763" y="2528888"/>
            <a:ext cx="884237" cy="528637"/>
            <a:chOff x="6773054" y="3422951"/>
            <a:chExt cx="1367507" cy="719213"/>
          </a:xfrm>
        </p:grpSpPr>
        <p:sp>
          <p:nvSpPr>
            <p:cNvPr id="22" name="Flussdiagramm: Mehrere Dokumente 21"/>
            <p:cNvSpPr/>
            <p:nvPr/>
          </p:nvSpPr>
          <p:spPr>
            <a:xfrm>
              <a:off x="7165875" y="3422951"/>
              <a:ext cx="711988" cy="719213"/>
            </a:xfrm>
            <a:prstGeom prst="flowChartMultidocument">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33855" name="Textfeld 22"/>
            <p:cNvSpPr txBox="1">
              <a:spLocks noChangeArrowheads="1"/>
            </p:cNvSpPr>
            <p:nvPr/>
          </p:nvSpPr>
          <p:spPr bwMode="auto">
            <a:xfrm>
              <a:off x="6773054" y="3631701"/>
              <a:ext cx="1367507"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1400">
                  <a:solidFill>
                    <a:schemeClr val="tx1"/>
                  </a:solidFill>
                  <a:latin typeface="Arial" pitchFamily="34" charset="0"/>
                  <a:cs typeface="Arial" pitchFamily="34" charset="0"/>
                </a:defRPr>
              </a:lvl1pPr>
              <a:lvl2pPr marL="37931725" indent="-37474525" eaLnBrk="0" hangingPunct="0">
                <a:defRPr sz="1400">
                  <a:solidFill>
                    <a:schemeClr val="tx1"/>
                  </a:solidFill>
                  <a:latin typeface="Arial" pitchFamily="34" charset="0"/>
                  <a:cs typeface="Arial" pitchFamily="34" charset="0"/>
                </a:defRPr>
              </a:lvl2pPr>
              <a:lvl3pPr eaLnBrk="0" hangingPunct="0">
                <a:defRPr sz="1400">
                  <a:solidFill>
                    <a:schemeClr val="tx1"/>
                  </a:solidFill>
                  <a:latin typeface="Arial" pitchFamily="34" charset="0"/>
                  <a:cs typeface="Arial" pitchFamily="34" charset="0"/>
                </a:defRPr>
              </a:lvl3pPr>
              <a:lvl4pPr eaLnBrk="0" hangingPunct="0">
                <a:defRPr sz="1400">
                  <a:solidFill>
                    <a:schemeClr val="tx1"/>
                  </a:solidFill>
                  <a:latin typeface="Arial" pitchFamily="34" charset="0"/>
                  <a:cs typeface="Arial" pitchFamily="34" charset="0"/>
                </a:defRPr>
              </a:lvl4pPr>
              <a:lvl5pPr eaLnBrk="0" hangingPunct="0">
                <a:defRPr sz="1400">
                  <a:solidFill>
                    <a:schemeClr val="tx1"/>
                  </a:solidFill>
                  <a:latin typeface="Arial" pitchFamily="34" charset="0"/>
                  <a:cs typeface="Arial" pitchFamily="34" charset="0"/>
                </a:defRPr>
              </a:lvl5pPr>
              <a:lvl6pPr marL="457200" eaLnBrk="0" fontAlgn="base" hangingPunct="0">
                <a:spcBef>
                  <a:spcPct val="0"/>
                </a:spcBef>
                <a:spcAft>
                  <a:spcPct val="0"/>
                </a:spcAft>
                <a:defRPr sz="1400">
                  <a:solidFill>
                    <a:schemeClr val="tx1"/>
                  </a:solidFill>
                  <a:latin typeface="Arial" pitchFamily="34" charset="0"/>
                  <a:cs typeface="Arial" pitchFamily="34" charset="0"/>
                </a:defRPr>
              </a:lvl6pPr>
              <a:lvl7pPr marL="914400" eaLnBrk="0" fontAlgn="base" hangingPunct="0">
                <a:spcBef>
                  <a:spcPct val="0"/>
                </a:spcBef>
                <a:spcAft>
                  <a:spcPct val="0"/>
                </a:spcAft>
                <a:defRPr sz="1400">
                  <a:solidFill>
                    <a:schemeClr val="tx1"/>
                  </a:solidFill>
                  <a:latin typeface="Arial" pitchFamily="34" charset="0"/>
                  <a:cs typeface="Arial" pitchFamily="34" charset="0"/>
                </a:defRPr>
              </a:lvl7pPr>
              <a:lvl8pPr marL="1371600" eaLnBrk="0" fontAlgn="base" hangingPunct="0">
                <a:spcBef>
                  <a:spcPct val="0"/>
                </a:spcBef>
                <a:spcAft>
                  <a:spcPct val="0"/>
                </a:spcAft>
                <a:defRPr sz="1400">
                  <a:solidFill>
                    <a:schemeClr val="tx1"/>
                  </a:solidFill>
                  <a:latin typeface="Arial" pitchFamily="34" charset="0"/>
                  <a:cs typeface="Arial" pitchFamily="34" charset="0"/>
                </a:defRPr>
              </a:lvl8pPr>
              <a:lvl9pPr marL="1828800" eaLnBrk="0" fontAlgn="base" hangingPunct="0">
                <a:spcBef>
                  <a:spcPct val="0"/>
                </a:spcBef>
                <a:spcAft>
                  <a:spcPct val="0"/>
                </a:spcAft>
                <a:defRPr sz="1400">
                  <a:solidFill>
                    <a:schemeClr val="tx1"/>
                  </a:solidFill>
                  <a:latin typeface="Arial" pitchFamily="34" charset="0"/>
                  <a:cs typeface="Arial" pitchFamily="34" charset="0"/>
                </a:defRPr>
              </a:lvl9pPr>
            </a:lstStyle>
            <a:p>
              <a:pPr algn="ctr" eaLnBrk="1" hangingPunct="1"/>
              <a:r>
                <a:rPr lang="de-DE" sz="1000" b="1">
                  <a:solidFill>
                    <a:schemeClr val="bg1"/>
                  </a:solidFill>
                </a:rPr>
                <a:t>1 Bid</a:t>
              </a:r>
            </a:p>
          </p:txBody>
        </p:sp>
      </p:grpSp>
      <p:sp>
        <p:nvSpPr>
          <p:cNvPr id="33800" name="Textfeld 18"/>
          <p:cNvSpPr txBox="1">
            <a:spLocks noChangeArrowheads="1"/>
          </p:cNvSpPr>
          <p:nvPr/>
        </p:nvSpPr>
        <p:spPr bwMode="auto">
          <a:xfrm>
            <a:off x="2082800" y="5732463"/>
            <a:ext cx="1368425"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1400">
                <a:solidFill>
                  <a:schemeClr val="tx1"/>
                </a:solidFill>
                <a:latin typeface="Arial" pitchFamily="34" charset="0"/>
                <a:cs typeface="Arial" pitchFamily="34" charset="0"/>
              </a:defRPr>
            </a:lvl1pPr>
            <a:lvl2pPr marL="37931725" indent="-37474525" eaLnBrk="0" hangingPunct="0">
              <a:defRPr sz="1400">
                <a:solidFill>
                  <a:schemeClr val="tx1"/>
                </a:solidFill>
                <a:latin typeface="Arial" pitchFamily="34" charset="0"/>
                <a:cs typeface="Arial" pitchFamily="34" charset="0"/>
              </a:defRPr>
            </a:lvl2pPr>
            <a:lvl3pPr eaLnBrk="0" hangingPunct="0">
              <a:defRPr sz="1400">
                <a:solidFill>
                  <a:schemeClr val="tx1"/>
                </a:solidFill>
                <a:latin typeface="Arial" pitchFamily="34" charset="0"/>
                <a:cs typeface="Arial" pitchFamily="34" charset="0"/>
              </a:defRPr>
            </a:lvl3pPr>
            <a:lvl4pPr eaLnBrk="0" hangingPunct="0">
              <a:defRPr sz="1400">
                <a:solidFill>
                  <a:schemeClr val="tx1"/>
                </a:solidFill>
                <a:latin typeface="Arial" pitchFamily="34" charset="0"/>
                <a:cs typeface="Arial" pitchFamily="34" charset="0"/>
              </a:defRPr>
            </a:lvl4pPr>
            <a:lvl5pPr eaLnBrk="0" hangingPunct="0">
              <a:defRPr sz="1400">
                <a:solidFill>
                  <a:schemeClr val="tx1"/>
                </a:solidFill>
                <a:latin typeface="Arial" pitchFamily="34" charset="0"/>
                <a:cs typeface="Arial" pitchFamily="34" charset="0"/>
              </a:defRPr>
            </a:lvl5pPr>
            <a:lvl6pPr marL="457200" eaLnBrk="0" fontAlgn="base" hangingPunct="0">
              <a:spcBef>
                <a:spcPct val="0"/>
              </a:spcBef>
              <a:spcAft>
                <a:spcPct val="0"/>
              </a:spcAft>
              <a:defRPr sz="1400">
                <a:solidFill>
                  <a:schemeClr val="tx1"/>
                </a:solidFill>
                <a:latin typeface="Arial" pitchFamily="34" charset="0"/>
                <a:cs typeface="Arial" pitchFamily="34" charset="0"/>
              </a:defRPr>
            </a:lvl6pPr>
            <a:lvl7pPr marL="914400" eaLnBrk="0" fontAlgn="base" hangingPunct="0">
              <a:spcBef>
                <a:spcPct val="0"/>
              </a:spcBef>
              <a:spcAft>
                <a:spcPct val="0"/>
              </a:spcAft>
              <a:defRPr sz="1400">
                <a:solidFill>
                  <a:schemeClr val="tx1"/>
                </a:solidFill>
                <a:latin typeface="Arial" pitchFamily="34" charset="0"/>
                <a:cs typeface="Arial" pitchFamily="34" charset="0"/>
              </a:defRPr>
            </a:lvl7pPr>
            <a:lvl8pPr marL="1371600" eaLnBrk="0" fontAlgn="base" hangingPunct="0">
              <a:spcBef>
                <a:spcPct val="0"/>
              </a:spcBef>
              <a:spcAft>
                <a:spcPct val="0"/>
              </a:spcAft>
              <a:defRPr sz="1400">
                <a:solidFill>
                  <a:schemeClr val="tx1"/>
                </a:solidFill>
                <a:latin typeface="Arial" pitchFamily="34" charset="0"/>
                <a:cs typeface="Arial" pitchFamily="34" charset="0"/>
              </a:defRPr>
            </a:lvl8pPr>
            <a:lvl9pPr marL="1828800" eaLnBrk="0" fontAlgn="base" hangingPunct="0">
              <a:spcBef>
                <a:spcPct val="0"/>
              </a:spcBef>
              <a:spcAft>
                <a:spcPct val="0"/>
              </a:spcAft>
              <a:defRPr sz="1400">
                <a:solidFill>
                  <a:schemeClr val="tx1"/>
                </a:solidFill>
                <a:latin typeface="Arial" pitchFamily="34" charset="0"/>
                <a:cs typeface="Arial" pitchFamily="34" charset="0"/>
              </a:defRPr>
            </a:lvl9pPr>
          </a:lstStyle>
          <a:p>
            <a:pPr eaLnBrk="1" hangingPunct="1"/>
            <a:r>
              <a:rPr lang="de-DE"/>
              <a:t>Shipper 2</a:t>
            </a:r>
          </a:p>
        </p:txBody>
      </p:sp>
      <p:sp>
        <p:nvSpPr>
          <p:cNvPr id="19" name="Gestreifter Pfeil nach rechts 18"/>
          <p:cNvSpPr/>
          <p:nvPr/>
        </p:nvSpPr>
        <p:spPr>
          <a:xfrm rot="18110650" flipV="1">
            <a:off x="1568450" y="4613276"/>
            <a:ext cx="1087437" cy="315912"/>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grpSp>
        <p:nvGrpSpPr>
          <p:cNvPr id="3" name="Gruppieren 38"/>
          <p:cNvGrpSpPr>
            <a:grpSpLocks/>
          </p:cNvGrpSpPr>
          <p:nvPr/>
        </p:nvGrpSpPr>
        <p:grpSpPr bwMode="auto">
          <a:xfrm>
            <a:off x="1600200" y="4559300"/>
            <a:ext cx="884238" cy="528638"/>
            <a:chOff x="7205351" y="3534359"/>
            <a:chExt cx="1367507" cy="719213"/>
          </a:xfrm>
        </p:grpSpPr>
        <p:sp>
          <p:nvSpPr>
            <p:cNvPr id="23" name="Flussdiagramm: Mehrere Dokumente 22"/>
            <p:cNvSpPr/>
            <p:nvPr/>
          </p:nvSpPr>
          <p:spPr>
            <a:xfrm>
              <a:off x="7600627" y="3534359"/>
              <a:ext cx="711987" cy="719213"/>
            </a:xfrm>
            <a:prstGeom prst="flowChartMultidocument">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33853" name="Textfeld 22"/>
            <p:cNvSpPr txBox="1">
              <a:spLocks noChangeArrowheads="1"/>
            </p:cNvSpPr>
            <p:nvPr/>
          </p:nvSpPr>
          <p:spPr bwMode="auto">
            <a:xfrm>
              <a:off x="7205351" y="3749015"/>
              <a:ext cx="1367507" cy="3385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1400">
                  <a:solidFill>
                    <a:schemeClr val="tx1"/>
                  </a:solidFill>
                  <a:latin typeface="Arial" pitchFamily="34" charset="0"/>
                  <a:cs typeface="Arial" pitchFamily="34" charset="0"/>
                </a:defRPr>
              </a:lvl1pPr>
              <a:lvl2pPr marL="37931725" indent="-37474525" eaLnBrk="0" hangingPunct="0">
                <a:defRPr sz="1400">
                  <a:solidFill>
                    <a:schemeClr val="tx1"/>
                  </a:solidFill>
                  <a:latin typeface="Arial" pitchFamily="34" charset="0"/>
                  <a:cs typeface="Arial" pitchFamily="34" charset="0"/>
                </a:defRPr>
              </a:lvl2pPr>
              <a:lvl3pPr eaLnBrk="0" hangingPunct="0">
                <a:defRPr sz="1400">
                  <a:solidFill>
                    <a:schemeClr val="tx1"/>
                  </a:solidFill>
                  <a:latin typeface="Arial" pitchFamily="34" charset="0"/>
                  <a:cs typeface="Arial" pitchFamily="34" charset="0"/>
                </a:defRPr>
              </a:lvl3pPr>
              <a:lvl4pPr eaLnBrk="0" hangingPunct="0">
                <a:defRPr sz="1400">
                  <a:solidFill>
                    <a:schemeClr val="tx1"/>
                  </a:solidFill>
                  <a:latin typeface="Arial" pitchFamily="34" charset="0"/>
                  <a:cs typeface="Arial" pitchFamily="34" charset="0"/>
                </a:defRPr>
              </a:lvl4pPr>
              <a:lvl5pPr eaLnBrk="0" hangingPunct="0">
                <a:defRPr sz="1400">
                  <a:solidFill>
                    <a:schemeClr val="tx1"/>
                  </a:solidFill>
                  <a:latin typeface="Arial" pitchFamily="34" charset="0"/>
                  <a:cs typeface="Arial" pitchFamily="34" charset="0"/>
                </a:defRPr>
              </a:lvl5pPr>
              <a:lvl6pPr marL="457200" eaLnBrk="0" fontAlgn="base" hangingPunct="0">
                <a:spcBef>
                  <a:spcPct val="0"/>
                </a:spcBef>
                <a:spcAft>
                  <a:spcPct val="0"/>
                </a:spcAft>
                <a:defRPr sz="1400">
                  <a:solidFill>
                    <a:schemeClr val="tx1"/>
                  </a:solidFill>
                  <a:latin typeface="Arial" pitchFamily="34" charset="0"/>
                  <a:cs typeface="Arial" pitchFamily="34" charset="0"/>
                </a:defRPr>
              </a:lvl6pPr>
              <a:lvl7pPr marL="914400" eaLnBrk="0" fontAlgn="base" hangingPunct="0">
                <a:spcBef>
                  <a:spcPct val="0"/>
                </a:spcBef>
                <a:spcAft>
                  <a:spcPct val="0"/>
                </a:spcAft>
                <a:defRPr sz="1400">
                  <a:solidFill>
                    <a:schemeClr val="tx1"/>
                  </a:solidFill>
                  <a:latin typeface="Arial" pitchFamily="34" charset="0"/>
                  <a:cs typeface="Arial" pitchFamily="34" charset="0"/>
                </a:defRPr>
              </a:lvl7pPr>
              <a:lvl8pPr marL="1371600" eaLnBrk="0" fontAlgn="base" hangingPunct="0">
                <a:spcBef>
                  <a:spcPct val="0"/>
                </a:spcBef>
                <a:spcAft>
                  <a:spcPct val="0"/>
                </a:spcAft>
                <a:defRPr sz="1400">
                  <a:solidFill>
                    <a:schemeClr val="tx1"/>
                  </a:solidFill>
                  <a:latin typeface="Arial" pitchFamily="34" charset="0"/>
                  <a:cs typeface="Arial" pitchFamily="34" charset="0"/>
                </a:defRPr>
              </a:lvl8pPr>
              <a:lvl9pPr marL="1828800" eaLnBrk="0" fontAlgn="base" hangingPunct="0">
                <a:spcBef>
                  <a:spcPct val="0"/>
                </a:spcBef>
                <a:spcAft>
                  <a:spcPct val="0"/>
                </a:spcAft>
                <a:defRPr sz="1400">
                  <a:solidFill>
                    <a:schemeClr val="tx1"/>
                  </a:solidFill>
                  <a:latin typeface="Arial" pitchFamily="34" charset="0"/>
                  <a:cs typeface="Arial" pitchFamily="34" charset="0"/>
                </a:defRPr>
              </a:lvl9pPr>
            </a:lstStyle>
            <a:p>
              <a:pPr algn="ctr" eaLnBrk="1" hangingPunct="1"/>
              <a:r>
                <a:rPr lang="de-DE" sz="1000" b="1">
                  <a:solidFill>
                    <a:schemeClr val="bg1"/>
                  </a:solidFill>
                </a:rPr>
                <a:t>1 Bid</a:t>
              </a:r>
            </a:p>
          </p:txBody>
        </p:sp>
      </p:grpSp>
      <p:graphicFrame>
        <p:nvGraphicFramePr>
          <p:cNvPr id="21" name="Tabelle 20"/>
          <p:cNvGraphicFramePr>
            <a:graphicFrameLocks noGrp="1"/>
          </p:cNvGraphicFramePr>
          <p:nvPr>
            <p:extLst>
              <p:ext uri="{D42A27DB-BD31-4B8C-83A1-F6EECF244321}">
                <p14:modId xmlns:p14="http://schemas.microsoft.com/office/powerpoint/2010/main" xmlns="" val="333022462"/>
              </p:ext>
            </p:extLst>
          </p:nvPr>
        </p:nvGraphicFramePr>
        <p:xfrm>
          <a:off x="3451225" y="1498600"/>
          <a:ext cx="4173538" cy="2446341"/>
        </p:xfrm>
        <a:graphic>
          <a:graphicData uri="http://schemas.openxmlformats.org/drawingml/2006/table">
            <a:tbl>
              <a:tblPr/>
              <a:tblGrid>
                <a:gridCol w="835025"/>
                <a:gridCol w="835025"/>
                <a:gridCol w="833438"/>
                <a:gridCol w="835025"/>
                <a:gridCol w="835025"/>
              </a:tblGrid>
              <a:tr h="4175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1200" b="1" i="0" u="none" strike="noStrike" cap="none" normalizeH="0" baseline="0" dirty="0" smtClean="0">
                          <a:ln>
                            <a:noFill/>
                          </a:ln>
                          <a:solidFill>
                            <a:srgbClr val="FFFFFF"/>
                          </a:solidFill>
                          <a:effectLst/>
                          <a:latin typeface="Calibri" pitchFamily="34" charset="0"/>
                          <a:ea typeface="ＭＳ Ｐゴシック" pitchFamily="34" charset="-128"/>
                          <a:cs typeface="Arial" pitchFamily="34" charset="0"/>
                        </a:rPr>
                        <a:t>Price step</a:t>
                      </a:r>
                    </a:p>
                  </a:txBody>
                  <a:tcPr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1200" b="1" i="0" u="none" strike="noStrike" cap="none" normalizeH="0" baseline="0" smtClean="0">
                          <a:ln>
                            <a:noFill/>
                          </a:ln>
                          <a:solidFill>
                            <a:srgbClr val="FFFFFF"/>
                          </a:solidFill>
                          <a:effectLst/>
                          <a:latin typeface="Calibri" pitchFamily="34" charset="0"/>
                          <a:ea typeface="ＭＳ Ｐゴシック" pitchFamily="34" charset="-128"/>
                          <a:cs typeface="Arial" pitchFamily="34" charset="0"/>
                        </a:rPr>
                        <a:t>Q6</a:t>
                      </a:r>
                    </a:p>
                  </a:txBody>
                  <a:tcPr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endParaRPr lang="en-GB"/>
                    </a:p>
                  </a:txBody>
                  <a:tcPr/>
                </a:tc>
                <a:tc hMerge="1">
                  <a:txBody>
                    <a:bodyPr/>
                    <a:lstStyle/>
                    <a:p>
                      <a:endParaRPr lang="en-GB"/>
                    </a:p>
                  </a:txBody>
                  <a:tcPr/>
                </a:tc>
                <a:tc hMerge="1">
                  <a:txBody>
                    <a:bodyPr/>
                    <a:lstStyle/>
                    <a:p>
                      <a:endParaRPr lang="en-GB"/>
                    </a:p>
                  </a:txBody>
                  <a:tcPr/>
                </a:tc>
              </a:tr>
              <a:tr h="338138">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rgbClr val="000000"/>
                        </a:solidFill>
                        <a:effectLst/>
                        <a:latin typeface="Calibri" pitchFamily="34" charset="0"/>
                        <a:ea typeface="ＭＳ Ｐゴシック" pitchFamily="34" charset="-128"/>
                        <a:cs typeface="Arial" pitchFamily="34" charset="0"/>
                      </a:endParaRPr>
                    </a:p>
                  </a:txBody>
                  <a:tcPr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BACC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smtClean="0">
                          <a:ln>
                            <a:noFill/>
                          </a:ln>
                          <a:solidFill>
                            <a:schemeClr val="tx1"/>
                          </a:solidFill>
                          <a:effectLst/>
                          <a:latin typeface="Calibri" pitchFamily="34" charset="0"/>
                          <a:ea typeface="ＭＳ Ｐゴシック" pitchFamily="34" charset="-128"/>
                          <a:cs typeface="Arial" pitchFamily="34" charset="0"/>
                        </a:rPr>
                        <a:t>Avail. qty</a:t>
                      </a:r>
                    </a:p>
                  </a:txBody>
                  <a:tcPr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BACC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smtClean="0">
                          <a:ln>
                            <a:noFill/>
                          </a:ln>
                          <a:solidFill>
                            <a:schemeClr val="tx1"/>
                          </a:solidFill>
                          <a:effectLst/>
                          <a:latin typeface="Calibri" pitchFamily="34" charset="0"/>
                          <a:ea typeface="ＭＳ Ｐゴシック" pitchFamily="34" charset="-128"/>
                          <a:cs typeface="Arial" pitchFamily="34" charset="0"/>
                        </a:rPr>
                        <a:t>S1</a:t>
                      </a:r>
                    </a:p>
                  </a:txBody>
                  <a:tcPr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BACC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smtClean="0">
                          <a:ln>
                            <a:noFill/>
                          </a:ln>
                          <a:solidFill>
                            <a:schemeClr val="tx1"/>
                          </a:solidFill>
                          <a:effectLst/>
                          <a:latin typeface="Calibri" pitchFamily="34" charset="0"/>
                          <a:ea typeface="ＭＳ Ｐゴシック" pitchFamily="34" charset="-128"/>
                          <a:cs typeface="Arial" pitchFamily="34" charset="0"/>
                        </a:rPr>
                        <a:t>S2</a:t>
                      </a:r>
                    </a:p>
                  </a:txBody>
                  <a:tcPr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BACC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smtClean="0">
                          <a:ln>
                            <a:noFill/>
                          </a:ln>
                          <a:solidFill>
                            <a:schemeClr val="tx1"/>
                          </a:solidFill>
                          <a:effectLst/>
                          <a:latin typeface="Calibri" pitchFamily="34" charset="0"/>
                          <a:ea typeface="ＭＳ Ｐゴシック" pitchFamily="34" charset="-128"/>
                          <a:cs typeface="Arial" pitchFamily="34" charset="0"/>
                        </a:rPr>
                        <a:t>∑</a:t>
                      </a:r>
                    </a:p>
                  </a:txBody>
                  <a:tcPr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BACC6"/>
                    </a:solidFill>
                  </a:tcPr>
                </a:tc>
              </a:tr>
              <a:tr h="3381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smtClean="0">
                          <a:ln>
                            <a:noFill/>
                          </a:ln>
                          <a:solidFill>
                            <a:srgbClr val="000000"/>
                          </a:solidFill>
                          <a:effectLst/>
                          <a:latin typeface="Calibri" pitchFamily="34" charset="0"/>
                          <a:ea typeface="ＭＳ Ｐゴシック" pitchFamily="34" charset="-128"/>
                          <a:cs typeface="Arial" pitchFamily="34" charset="0"/>
                        </a:rPr>
                        <a:t>5</a:t>
                      </a:r>
                    </a:p>
                  </a:txBody>
                  <a:tcPr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DCD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dirty="0" smtClean="0">
                          <a:ln>
                            <a:noFill/>
                          </a:ln>
                          <a:solidFill>
                            <a:srgbClr val="000000"/>
                          </a:solidFill>
                          <a:effectLst/>
                          <a:latin typeface="Calibri" pitchFamily="34" charset="0"/>
                          <a:ea typeface="ＭＳ Ｐゴシック" pitchFamily="34" charset="-128"/>
                          <a:cs typeface="Arial" pitchFamily="34" charset="0"/>
                        </a:rPr>
                        <a:t>120</a:t>
                      </a:r>
                    </a:p>
                  </a:txBody>
                  <a:tcPr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DCD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rgbClr val="000000"/>
                        </a:solidFill>
                        <a:effectLst/>
                        <a:latin typeface="Calibri" pitchFamily="34" charset="0"/>
                        <a:ea typeface="ＭＳ Ｐゴシック" pitchFamily="34" charset="-128"/>
                        <a:cs typeface="Arial" pitchFamily="34" charset="0"/>
                      </a:endParaRPr>
                    </a:p>
                  </a:txBody>
                  <a:tcPr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DCD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rgbClr val="000000"/>
                        </a:solidFill>
                        <a:effectLst/>
                        <a:latin typeface="Calibri" pitchFamily="34" charset="0"/>
                        <a:ea typeface="ＭＳ Ｐゴシック" pitchFamily="34" charset="-128"/>
                        <a:cs typeface="Arial" pitchFamily="34" charset="0"/>
                      </a:endParaRPr>
                    </a:p>
                  </a:txBody>
                  <a:tcPr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DCD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rgbClr val="000000"/>
                        </a:solidFill>
                        <a:effectLst/>
                        <a:latin typeface="Calibri" pitchFamily="34" charset="0"/>
                        <a:ea typeface="ＭＳ Ｐゴシック" pitchFamily="34" charset="-128"/>
                        <a:cs typeface="Arial" pitchFamily="34" charset="0"/>
                      </a:endParaRPr>
                    </a:p>
                  </a:txBody>
                  <a:tcPr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DCDB"/>
                    </a:solidFill>
                  </a:tcPr>
                </a:tc>
              </a:tr>
              <a:tr h="3381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smtClean="0">
                          <a:ln>
                            <a:noFill/>
                          </a:ln>
                          <a:solidFill>
                            <a:srgbClr val="000000"/>
                          </a:solidFill>
                          <a:effectLst/>
                          <a:latin typeface="Calibri" pitchFamily="34" charset="0"/>
                          <a:ea typeface="ＭＳ Ｐゴシック" pitchFamily="34" charset="-128"/>
                          <a:cs typeface="Arial" pitchFamily="34" charset="0"/>
                        </a:rPr>
                        <a:t>4</a:t>
                      </a:r>
                    </a:p>
                  </a:txBody>
                  <a:tcPr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BACC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dirty="0" smtClean="0">
                          <a:ln>
                            <a:noFill/>
                          </a:ln>
                          <a:solidFill>
                            <a:srgbClr val="000000"/>
                          </a:solidFill>
                          <a:effectLst/>
                          <a:latin typeface="Calibri" pitchFamily="34" charset="0"/>
                          <a:ea typeface="ＭＳ Ｐゴシック" pitchFamily="34" charset="-128"/>
                          <a:cs typeface="Arial" pitchFamily="34" charset="0"/>
                        </a:rPr>
                        <a:t>120</a:t>
                      </a:r>
                    </a:p>
                  </a:txBody>
                  <a:tcPr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BACC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rgbClr val="000000"/>
                        </a:solidFill>
                        <a:effectLst/>
                        <a:latin typeface="Calibri" pitchFamily="34" charset="0"/>
                        <a:ea typeface="ＭＳ Ｐゴシック" pitchFamily="34" charset="-128"/>
                        <a:cs typeface="Arial" pitchFamily="34" charset="0"/>
                      </a:endParaRPr>
                    </a:p>
                  </a:txBody>
                  <a:tcPr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BACC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rgbClr val="000000"/>
                        </a:solidFill>
                        <a:effectLst/>
                        <a:latin typeface="Calibri" pitchFamily="34" charset="0"/>
                        <a:ea typeface="ＭＳ Ｐゴシック" pitchFamily="34" charset="-128"/>
                        <a:cs typeface="Arial" pitchFamily="34" charset="0"/>
                      </a:endParaRPr>
                    </a:p>
                  </a:txBody>
                  <a:tcPr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BACC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rgbClr val="000000"/>
                        </a:solidFill>
                        <a:effectLst/>
                        <a:latin typeface="Calibri" pitchFamily="34" charset="0"/>
                        <a:ea typeface="ＭＳ Ｐゴシック" pitchFamily="34" charset="-128"/>
                        <a:cs typeface="Arial" pitchFamily="34" charset="0"/>
                      </a:endParaRPr>
                    </a:p>
                  </a:txBody>
                  <a:tcPr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BACC6"/>
                    </a:solidFill>
                  </a:tcPr>
                </a:tc>
              </a:tr>
              <a:tr h="3381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smtClean="0">
                          <a:ln>
                            <a:noFill/>
                          </a:ln>
                          <a:solidFill>
                            <a:srgbClr val="000000"/>
                          </a:solidFill>
                          <a:effectLst/>
                          <a:latin typeface="Calibri" pitchFamily="34" charset="0"/>
                          <a:ea typeface="ＭＳ Ｐゴシック" pitchFamily="34" charset="-128"/>
                          <a:cs typeface="Arial" pitchFamily="34" charset="0"/>
                        </a:rPr>
                        <a:t>3</a:t>
                      </a:r>
                    </a:p>
                  </a:txBody>
                  <a:tcPr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DCD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dirty="0" smtClean="0">
                          <a:ln>
                            <a:noFill/>
                          </a:ln>
                          <a:solidFill>
                            <a:srgbClr val="000000"/>
                          </a:solidFill>
                          <a:effectLst/>
                          <a:latin typeface="Calibri" pitchFamily="34" charset="0"/>
                          <a:ea typeface="ＭＳ Ｐゴシック" pitchFamily="34" charset="-128"/>
                          <a:cs typeface="Arial" pitchFamily="34" charset="0"/>
                        </a:rPr>
                        <a:t>120</a:t>
                      </a:r>
                    </a:p>
                  </a:txBody>
                  <a:tcPr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DCD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rgbClr val="000000"/>
                        </a:solidFill>
                        <a:effectLst/>
                        <a:latin typeface="Calibri" pitchFamily="34" charset="0"/>
                        <a:ea typeface="ＭＳ Ｐゴシック" pitchFamily="34" charset="-128"/>
                        <a:cs typeface="Arial" pitchFamily="34" charset="0"/>
                      </a:endParaRPr>
                    </a:p>
                  </a:txBody>
                  <a:tcPr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DCD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rgbClr val="000000"/>
                        </a:solidFill>
                        <a:effectLst/>
                        <a:latin typeface="Calibri" pitchFamily="34" charset="0"/>
                        <a:ea typeface="ＭＳ Ｐゴシック" pitchFamily="34" charset="-128"/>
                        <a:cs typeface="Arial" pitchFamily="34" charset="0"/>
                      </a:endParaRPr>
                    </a:p>
                  </a:txBody>
                  <a:tcPr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DCD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rgbClr val="000000"/>
                        </a:solidFill>
                        <a:effectLst/>
                        <a:latin typeface="Calibri" pitchFamily="34" charset="0"/>
                        <a:ea typeface="ＭＳ Ｐゴシック" pitchFamily="34" charset="-128"/>
                        <a:cs typeface="Arial" pitchFamily="34" charset="0"/>
                      </a:endParaRPr>
                    </a:p>
                  </a:txBody>
                  <a:tcPr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DCDB"/>
                    </a:solidFill>
                  </a:tcPr>
                </a:tc>
              </a:tr>
              <a:tr h="3381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smtClean="0">
                          <a:ln>
                            <a:noFill/>
                          </a:ln>
                          <a:solidFill>
                            <a:srgbClr val="000000"/>
                          </a:solidFill>
                          <a:effectLst/>
                          <a:latin typeface="Calibri" pitchFamily="34" charset="0"/>
                          <a:ea typeface="ＭＳ Ｐゴシック" pitchFamily="34" charset="-128"/>
                          <a:cs typeface="Arial" pitchFamily="34" charset="0"/>
                        </a:rPr>
                        <a:t>2</a:t>
                      </a:r>
                    </a:p>
                  </a:txBody>
                  <a:tcPr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BACC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dirty="0" smtClean="0">
                          <a:ln>
                            <a:noFill/>
                          </a:ln>
                          <a:solidFill>
                            <a:srgbClr val="000000"/>
                          </a:solidFill>
                          <a:effectLst/>
                          <a:latin typeface="Calibri" pitchFamily="34" charset="0"/>
                          <a:ea typeface="ＭＳ Ｐゴシック" pitchFamily="34" charset="-128"/>
                          <a:cs typeface="Arial" pitchFamily="34" charset="0"/>
                        </a:rPr>
                        <a:t>120</a:t>
                      </a:r>
                    </a:p>
                  </a:txBody>
                  <a:tcPr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BACC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rgbClr val="000000"/>
                        </a:solidFill>
                        <a:effectLst/>
                        <a:latin typeface="Calibri" pitchFamily="34" charset="0"/>
                        <a:ea typeface="ＭＳ Ｐゴシック" pitchFamily="34" charset="-128"/>
                        <a:cs typeface="Arial" pitchFamily="34" charset="0"/>
                      </a:endParaRPr>
                    </a:p>
                  </a:txBody>
                  <a:tcPr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BACC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rgbClr val="000000"/>
                        </a:solidFill>
                        <a:effectLst/>
                        <a:latin typeface="Calibri" pitchFamily="34" charset="0"/>
                        <a:ea typeface="ＭＳ Ｐゴシック" pitchFamily="34" charset="-128"/>
                        <a:cs typeface="Arial" pitchFamily="34" charset="0"/>
                      </a:endParaRPr>
                    </a:p>
                  </a:txBody>
                  <a:tcPr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BACC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rgbClr val="000000"/>
                        </a:solidFill>
                        <a:effectLst/>
                        <a:latin typeface="Calibri" pitchFamily="34" charset="0"/>
                        <a:ea typeface="ＭＳ Ｐゴシック" pitchFamily="34" charset="-128"/>
                        <a:cs typeface="Arial" pitchFamily="34" charset="0"/>
                      </a:endParaRPr>
                    </a:p>
                  </a:txBody>
                  <a:tcPr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BACC6"/>
                    </a:solidFill>
                  </a:tcPr>
                </a:tc>
              </a:tr>
              <a:tr h="3381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smtClean="0">
                          <a:ln>
                            <a:noFill/>
                          </a:ln>
                          <a:solidFill>
                            <a:srgbClr val="000000"/>
                          </a:solidFill>
                          <a:effectLst/>
                          <a:latin typeface="Calibri" pitchFamily="34" charset="0"/>
                          <a:ea typeface="ＭＳ Ｐゴシック" pitchFamily="34" charset="-128"/>
                          <a:cs typeface="Arial" pitchFamily="34" charset="0"/>
                        </a:rPr>
                        <a:t>1</a:t>
                      </a:r>
                    </a:p>
                  </a:txBody>
                  <a:tcPr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000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dirty="0" smtClean="0">
                          <a:ln>
                            <a:noFill/>
                          </a:ln>
                          <a:solidFill>
                            <a:srgbClr val="000000"/>
                          </a:solidFill>
                          <a:effectLst/>
                          <a:latin typeface="Calibri" pitchFamily="34" charset="0"/>
                          <a:ea typeface="ＭＳ Ｐゴシック" pitchFamily="34" charset="-128"/>
                          <a:cs typeface="Arial" pitchFamily="34" charset="0"/>
                        </a:rPr>
                        <a:t>120</a:t>
                      </a:r>
                    </a:p>
                  </a:txBody>
                  <a:tcPr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000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smtClean="0">
                          <a:ln>
                            <a:noFill/>
                          </a:ln>
                          <a:solidFill>
                            <a:srgbClr val="000000"/>
                          </a:solidFill>
                          <a:effectLst/>
                          <a:latin typeface="Calibri" pitchFamily="34" charset="0"/>
                          <a:ea typeface="ＭＳ Ｐゴシック" pitchFamily="34" charset="-128"/>
                          <a:cs typeface="Arial" pitchFamily="34" charset="0"/>
                        </a:rPr>
                        <a:t>120</a:t>
                      </a:r>
                    </a:p>
                  </a:txBody>
                  <a:tcPr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000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smtClean="0">
                          <a:ln>
                            <a:noFill/>
                          </a:ln>
                          <a:solidFill>
                            <a:srgbClr val="000000"/>
                          </a:solidFill>
                          <a:effectLst/>
                          <a:latin typeface="Calibri" pitchFamily="34" charset="0"/>
                          <a:ea typeface="ＭＳ Ｐゴシック" pitchFamily="34" charset="-128"/>
                          <a:cs typeface="Arial" pitchFamily="34" charset="0"/>
                        </a:rPr>
                        <a:t>100</a:t>
                      </a:r>
                    </a:p>
                  </a:txBody>
                  <a:tcPr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000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smtClean="0">
                          <a:ln>
                            <a:noFill/>
                          </a:ln>
                          <a:solidFill>
                            <a:srgbClr val="000000"/>
                          </a:solidFill>
                          <a:effectLst/>
                          <a:latin typeface="Calibri" pitchFamily="34" charset="0"/>
                          <a:ea typeface="ＭＳ Ｐゴシック" pitchFamily="34" charset="-128"/>
                          <a:cs typeface="Arial" pitchFamily="34" charset="0"/>
                        </a:rPr>
                        <a:t>220</a:t>
                      </a:r>
                    </a:p>
                  </a:txBody>
                  <a:tcPr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0000"/>
                    </a:solidFill>
                  </a:tcPr>
                </a:tc>
              </a:tr>
            </a:tbl>
          </a:graphicData>
        </a:graphic>
      </p:graphicFrame>
      <p:sp>
        <p:nvSpPr>
          <p:cNvPr id="33850" name="Textfeld 17"/>
          <p:cNvSpPr txBox="1">
            <a:spLocks noChangeArrowheads="1"/>
          </p:cNvSpPr>
          <p:nvPr/>
        </p:nvSpPr>
        <p:spPr bwMode="auto">
          <a:xfrm>
            <a:off x="3451225" y="4227513"/>
            <a:ext cx="2449513" cy="368300"/>
          </a:xfrm>
          <a:prstGeom prst="rect">
            <a:avLst/>
          </a:prstGeom>
          <a:solidFill>
            <a:srgbClr val="FF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177800" indent="-177800" eaLnBrk="0" hangingPunct="0">
              <a:defRPr sz="1400">
                <a:solidFill>
                  <a:schemeClr val="tx1"/>
                </a:solidFill>
                <a:latin typeface="Arial" pitchFamily="34" charset="0"/>
                <a:cs typeface="Arial" pitchFamily="34" charset="0"/>
              </a:defRPr>
            </a:lvl1pPr>
            <a:lvl2pPr marL="37931725" indent="-37474525" eaLnBrk="0" hangingPunct="0">
              <a:defRPr sz="1400">
                <a:solidFill>
                  <a:schemeClr val="tx1"/>
                </a:solidFill>
                <a:latin typeface="Arial" pitchFamily="34" charset="0"/>
                <a:cs typeface="Arial" pitchFamily="34" charset="0"/>
              </a:defRPr>
            </a:lvl2pPr>
            <a:lvl3pPr eaLnBrk="0" hangingPunct="0">
              <a:defRPr sz="1400">
                <a:solidFill>
                  <a:schemeClr val="tx1"/>
                </a:solidFill>
                <a:latin typeface="Arial" pitchFamily="34" charset="0"/>
                <a:cs typeface="Arial" pitchFamily="34" charset="0"/>
              </a:defRPr>
            </a:lvl3pPr>
            <a:lvl4pPr eaLnBrk="0" hangingPunct="0">
              <a:defRPr sz="1400">
                <a:solidFill>
                  <a:schemeClr val="tx1"/>
                </a:solidFill>
                <a:latin typeface="Arial" pitchFamily="34" charset="0"/>
                <a:cs typeface="Arial" pitchFamily="34" charset="0"/>
              </a:defRPr>
            </a:lvl4pPr>
            <a:lvl5pPr eaLnBrk="0" hangingPunct="0">
              <a:defRPr sz="1400">
                <a:solidFill>
                  <a:schemeClr val="tx1"/>
                </a:solidFill>
                <a:latin typeface="Arial" pitchFamily="34" charset="0"/>
                <a:cs typeface="Arial" pitchFamily="34" charset="0"/>
              </a:defRPr>
            </a:lvl5pPr>
            <a:lvl6pPr marL="457200" eaLnBrk="0" fontAlgn="base" hangingPunct="0">
              <a:spcBef>
                <a:spcPct val="0"/>
              </a:spcBef>
              <a:spcAft>
                <a:spcPct val="0"/>
              </a:spcAft>
              <a:defRPr sz="1400">
                <a:solidFill>
                  <a:schemeClr val="tx1"/>
                </a:solidFill>
                <a:latin typeface="Arial" pitchFamily="34" charset="0"/>
                <a:cs typeface="Arial" pitchFamily="34" charset="0"/>
              </a:defRPr>
            </a:lvl6pPr>
            <a:lvl7pPr marL="914400" eaLnBrk="0" fontAlgn="base" hangingPunct="0">
              <a:spcBef>
                <a:spcPct val="0"/>
              </a:spcBef>
              <a:spcAft>
                <a:spcPct val="0"/>
              </a:spcAft>
              <a:defRPr sz="1400">
                <a:solidFill>
                  <a:schemeClr val="tx1"/>
                </a:solidFill>
                <a:latin typeface="Arial" pitchFamily="34" charset="0"/>
                <a:cs typeface="Arial" pitchFamily="34" charset="0"/>
              </a:defRPr>
            </a:lvl7pPr>
            <a:lvl8pPr marL="1371600" eaLnBrk="0" fontAlgn="base" hangingPunct="0">
              <a:spcBef>
                <a:spcPct val="0"/>
              </a:spcBef>
              <a:spcAft>
                <a:spcPct val="0"/>
              </a:spcAft>
              <a:defRPr sz="1400">
                <a:solidFill>
                  <a:schemeClr val="tx1"/>
                </a:solidFill>
                <a:latin typeface="Arial" pitchFamily="34" charset="0"/>
                <a:cs typeface="Arial" pitchFamily="34" charset="0"/>
              </a:defRPr>
            </a:lvl8pPr>
            <a:lvl9pPr marL="1828800" eaLnBrk="0" fontAlgn="base" hangingPunct="0">
              <a:spcBef>
                <a:spcPct val="0"/>
              </a:spcBef>
              <a:spcAft>
                <a:spcPct val="0"/>
              </a:spcAft>
              <a:defRPr sz="1400">
                <a:solidFill>
                  <a:schemeClr val="tx1"/>
                </a:solidFill>
                <a:latin typeface="Arial" pitchFamily="34" charset="0"/>
                <a:cs typeface="Arial" pitchFamily="34" charset="0"/>
              </a:defRPr>
            </a:lvl9pPr>
          </a:lstStyle>
          <a:p>
            <a:pPr eaLnBrk="1" hangingPunct="1"/>
            <a:r>
              <a:rPr lang="de-DE"/>
              <a:t>Announced price step</a:t>
            </a:r>
          </a:p>
        </p:txBody>
      </p:sp>
      <p:sp>
        <p:nvSpPr>
          <p:cNvPr id="33851" name="Rectangle 2"/>
          <p:cNvSpPr txBox="1">
            <a:spLocks noChangeArrowheads="1"/>
          </p:cNvSpPr>
          <p:nvPr/>
        </p:nvSpPr>
        <p:spPr bwMode="auto">
          <a:xfrm>
            <a:off x="684213" y="404813"/>
            <a:ext cx="7775575" cy="4873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eaLnBrk="0" hangingPunct="0">
              <a:defRPr sz="1400">
                <a:solidFill>
                  <a:schemeClr val="tx1"/>
                </a:solidFill>
                <a:latin typeface="Arial" pitchFamily="34" charset="0"/>
                <a:cs typeface="Arial" pitchFamily="34" charset="0"/>
              </a:defRPr>
            </a:lvl1pPr>
            <a:lvl2pPr marL="37931725" indent="-37474525" eaLnBrk="0" hangingPunct="0">
              <a:defRPr sz="1400">
                <a:solidFill>
                  <a:schemeClr val="tx1"/>
                </a:solidFill>
                <a:latin typeface="Arial" pitchFamily="34" charset="0"/>
                <a:cs typeface="Arial" pitchFamily="34" charset="0"/>
              </a:defRPr>
            </a:lvl2pPr>
            <a:lvl3pPr eaLnBrk="0" hangingPunct="0">
              <a:defRPr sz="1400">
                <a:solidFill>
                  <a:schemeClr val="tx1"/>
                </a:solidFill>
                <a:latin typeface="Arial" pitchFamily="34" charset="0"/>
                <a:cs typeface="Arial" pitchFamily="34" charset="0"/>
              </a:defRPr>
            </a:lvl3pPr>
            <a:lvl4pPr eaLnBrk="0" hangingPunct="0">
              <a:defRPr sz="1400">
                <a:solidFill>
                  <a:schemeClr val="tx1"/>
                </a:solidFill>
                <a:latin typeface="Arial" pitchFamily="34" charset="0"/>
                <a:cs typeface="Arial" pitchFamily="34" charset="0"/>
              </a:defRPr>
            </a:lvl4pPr>
            <a:lvl5pPr eaLnBrk="0" hangingPunct="0">
              <a:defRPr sz="1400">
                <a:solidFill>
                  <a:schemeClr val="tx1"/>
                </a:solidFill>
                <a:latin typeface="Arial" pitchFamily="34" charset="0"/>
                <a:cs typeface="Arial" pitchFamily="34" charset="0"/>
              </a:defRPr>
            </a:lvl5pPr>
            <a:lvl6pPr marL="457200" eaLnBrk="0" fontAlgn="base" hangingPunct="0">
              <a:spcBef>
                <a:spcPct val="0"/>
              </a:spcBef>
              <a:spcAft>
                <a:spcPct val="0"/>
              </a:spcAft>
              <a:defRPr sz="1400">
                <a:solidFill>
                  <a:schemeClr val="tx1"/>
                </a:solidFill>
                <a:latin typeface="Arial" pitchFamily="34" charset="0"/>
                <a:cs typeface="Arial" pitchFamily="34" charset="0"/>
              </a:defRPr>
            </a:lvl6pPr>
            <a:lvl7pPr marL="914400" eaLnBrk="0" fontAlgn="base" hangingPunct="0">
              <a:spcBef>
                <a:spcPct val="0"/>
              </a:spcBef>
              <a:spcAft>
                <a:spcPct val="0"/>
              </a:spcAft>
              <a:defRPr sz="1400">
                <a:solidFill>
                  <a:schemeClr val="tx1"/>
                </a:solidFill>
                <a:latin typeface="Arial" pitchFamily="34" charset="0"/>
                <a:cs typeface="Arial" pitchFamily="34" charset="0"/>
              </a:defRPr>
            </a:lvl7pPr>
            <a:lvl8pPr marL="1371600" eaLnBrk="0" fontAlgn="base" hangingPunct="0">
              <a:spcBef>
                <a:spcPct val="0"/>
              </a:spcBef>
              <a:spcAft>
                <a:spcPct val="0"/>
              </a:spcAft>
              <a:defRPr sz="1400">
                <a:solidFill>
                  <a:schemeClr val="tx1"/>
                </a:solidFill>
                <a:latin typeface="Arial" pitchFamily="34" charset="0"/>
                <a:cs typeface="Arial" pitchFamily="34" charset="0"/>
              </a:defRPr>
            </a:lvl8pPr>
            <a:lvl9pPr marL="1828800" eaLnBrk="0" fontAlgn="base" hangingPunct="0">
              <a:spcBef>
                <a:spcPct val="0"/>
              </a:spcBef>
              <a:spcAft>
                <a:spcPct val="0"/>
              </a:spcAft>
              <a:defRPr sz="1400">
                <a:solidFill>
                  <a:schemeClr val="tx1"/>
                </a:solidFill>
                <a:latin typeface="Arial" pitchFamily="34" charset="0"/>
                <a:cs typeface="Arial" pitchFamily="34" charset="0"/>
              </a:defRPr>
            </a:lvl9pPr>
          </a:lstStyle>
          <a:p>
            <a:pPr algn="ctr" eaLnBrk="1" hangingPunct="1"/>
            <a:r>
              <a:rPr lang="de-DE" sz="3200" b="1">
                <a:solidFill>
                  <a:srgbClr val="2A3F82"/>
                </a:solidFill>
                <a:latin typeface="Calibri" pitchFamily="34" charset="0"/>
              </a:rPr>
              <a:t>Ascending clock approach </a:t>
            </a:r>
          </a:p>
        </p:txBody>
      </p:sp>
    </p:spTree>
    <p:extLst>
      <p:ext uri="{BB962C8B-B14F-4D97-AF65-F5344CB8AC3E}">
        <p14:creationId xmlns:p14="http://schemas.microsoft.com/office/powerpoint/2010/main" xmlns="" val="142906676"/>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15" descr="ausgeschnittene abbildungen,ausgeschnittene bilder,computer,datenverarbeitung,durchsichtiger hintergrund,icons,netzwerke,PNG,server,technologien,webelemente"/>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858963" y="2852738"/>
            <a:ext cx="1558925" cy="1558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5843" name="Picture 11" descr="http://officeimg.vo.msecnd.net/en-us/images/MH900441539.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54038" y="5005388"/>
            <a:ext cx="1497012" cy="14970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5844" name="Picture 9" descr="Arbeit,arbeiten,Arbeitsplätze,Büros,Computer,Firmen,Geschäftsmänner,Schreibtische,Technologie"/>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539750" y="1344613"/>
            <a:ext cx="1511300" cy="1511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5845" name="Textfeld 18"/>
          <p:cNvSpPr txBox="1">
            <a:spLocks noChangeArrowheads="1"/>
          </p:cNvSpPr>
          <p:nvPr/>
        </p:nvSpPr>
        <p:spPr bwMode="auto">
          <a:xfrm>
            <a:off x="1619250" y="1341438"/>
            <a:ext cx="1368425"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1400">
                <a:solidFill>
                  <a:schemeClr val="tx1"/>
                </a:solidFill>
                <a:latin typeface="Arial" pitchFamily="34" charset="0"/>
                <a:cs typeface="Arial" pitchFamily="34" charset="0"/>
              </a:defRPr>
            </a:lvl1pPr>
            <a:lvl2pPr marL="37931725" indent="-37474525" eaLnBrk="0" hangingPunct="0">
              <a:defRPr sz="1400">
                <a:solidFill>
                  <a:schemeClr val="tx1"/>
                </a:solidFill>
                <a:latin typeface="Arial" pitchFamily="34" charset="0"/>
                <a:cs typeface="Arial" pitchFamily="34" charset="0"/>
              </a:defRPr>
            </a:lvl2pPr>
            <a:lvl3pPr eaLnBrk="0" hangingPunct="0">
              <a:defRPr sz="1400">
                <a:solidFill>
                  <a:schemeClr val="tx1"/>
                </a:solidFill>
                <a:latin typeface="Arial" pitchFamily="34" charset="0"/>
                <a:cs typeface="Arial" pitchFamily="34" charset="0"/>
              </a:defRPr>
            </a:lvl3pPr>
            <a:lvl4pPr eaLnBrk="0" hangingPunct="0">
              <a:defRPr sz="1400">
                <a:solidFill>
                  <a:schemeClr val="tx1"/>
                </a:solidFill>
                <a:latin typeface="Arial" pitchFamily="34" charset="0"/>
                <a:cs typeface="Arial" pitchFamily="34" charset="0"/>
              </a:defRPr>
            </a:lvl4pPr>
            <a:lvl5pPr eaLnBrk="0" hangingPunct="0">
              <a:defRPr sz="1400">
                <a:solidFill>
                  <a:schemeClr val="tx1"/>
                </a:solidFill>
                <a:latin typeface="Arial" pitchFamily="34" charset="0"/>
                <a:cs typeface="Arial" pitchFamily="34" charset="0"/>
              </a:defRPr>
            </a:lvl5pPr>
            <a:lvl6pPr marL="457200" eaLnBrk="0" fontAlgn="base" hangingPunct="0">
              <a:spcBef>
                <a:spcPct val="0"/>
              </a:spcBef>
              <a:spcAft>
                <a:spcPct val="0"/>
              </a:spcAft>
              <a:defRPr sz="1400">
                <a:solidFill>
                  <a:schemeClr val="tx1"/>
                </a:solidFill>
                <a:latin typeface="Arial" pitchFamily="34" charset="0"/>
                <a:cs typeface="Arial" pitchFamily="34" charset="0"/>
              </a:defRPr>
            </a:lvl6pPr>
            <a:lvl7pPr marL="914400" eaLnBrk="0" fontAlgn="base" hangingPunct="0">
              <a:spcBef>
                <a:spcPct val="0"/>
              </a:spcBef>
              <a:spcAft>
                <a:spcPct val="0"/>
              </a:spcAft>
              <a:defRPr sz="1400">
                <a:solidFill>
                  <a:schemeClr val="tx1"/>
                </a:solidFill>
                <a:latin typeface="Arial" pitchFamily="34" charset="0"/>
                <a:cs typeface="Arial" pitchFamily="34" charset="0"/>
              </a:defRPr>
            </a:lvl7pPr>
            <a:lvl8pPr marL="1371600" eaLnBrk="0" fontAlgn="base" hangingPunct="0">
              <a:spcBef>
                <a:spcPct val="0"/>
              </a:spcBef>
              <a:spcAft>
                <a:spcPct val="0"/>
              </a:spcAft>
              <a:defRPr sz="1400">
                <a:solidFill>
                  <a:schemeClr val="tx1"/>
                </a:solidFill>
                <a:latin typeface="Arial" pitchFamily="34" charset="0"/>
                <a:cs typeface="Arial" pitchFamily="34" charset="0"/>
              </a:defRPr>
            </a:lvl8pPr>
            <a:lvl9pPr marL="1828800" eaLnBrk="0" fontAlgn="base" hangingPunct="0">
              <a:spcBef>
                <a:spcPct val="0"/>
              </a:spcBef>
              <a:spcAft>
                <a:spcPct val="0"/>
              </a:spcAft>
              <a:defRPr sz="1400">
                <a:solidFill>
                  <a:schemeClr val="tx1"/>
                </a:solidFill>
                <a:latin typeface="Arial" pitchFamily="34" charset="0"/>
                <a:cs typeface="Arial" pitchFamily="34" charset="0"/>
              </a:defRPr>
            </a:lvl9pPr>
          </a:lstStyle>
          <a:p>
            <a:pPr eaLnBrk="1" hangingPunct="1"/>
            <a:r>
              <a:rPr lang="de-DE"/>
              <a:t>Shipper 1</a:t>
            </a:r>
          </a:p>
        </p:txBody>
      </p:sp>
      <p:sp>
        <p:nvSpPr>
          <p:cNvPr id="20" name="Gestreifter Pfeil nach rechts 19"/>
          <p:cNvSpPr/>
          <p:nvPr/>
        </p:nvSpPr>
        <p:spPr>
          <a:xfrm rot="2379277" flipV="1">
            <a:off x="1447800" y="2663825"/>
            <a:ext cx="1087438" cy="315913"/>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grpSp>
        <p:nvGrpSpPr>
          <p:cNvPr id="2" name="Gruppieren 38"/>
          <p:cNvGrpSpPr>
            <a:grpSpLocks/>
          </p:cNvGrpSpPr>
          <p:nvPr/>
        </p:nvGrpSpPr>
        <p:grpSpPr bwMode="auto">
          <a:xfrm>
            <a:off x="1528763" y="2528888"/>
            <a:ext cx="884237" cy="528637"/>
            <a:chOff x="6773054" y="3422951"/>
            <a:chExt cx="1367507" cy="719213"/>
          </a:xfrm>
        </p:grpSpPr>
        <p:sp>
          <p:nvSpPr>
            <p:cNvPr id="22" name="Flussdiagramm: Mehrere Dokumente 21"/>
            <p:cNvSpPr/>
            <p:nvPr/>
          </p:nvSpPr>
          <p:spPr>
            <a:xfrm>
              <a:off x="7165875" y="3422951"/>
              <a:ext cx="711988" cy="719213"/>
            </a:xfrm>
            <a:prstGeom prst="flowChartMultidocument">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35903" name="Textfeld 22"/>
            <p:cNvSpPr txBox="1">
              <a:spLocks noChangeArrowheads="1"/>
            </p:cNvSpPr>
            <p:nvPr/>
          </p:nvSpPr>
          <p:spPr bwMode="auto">
            <a:xfrm>
              <a:off x="6773054" y="3631701"/>
              <a:ext cx="1367507"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1400">
                  <a:solidFill>
                    <a:schemeClr val="tx1"/>
                  </a:solidFill>
                  <a:latin typeface="Arial" pitchFamily="34" charset="0"/>
                  <a:cs typeface="Arial" pitchFamily="34" charset="0"/>
                </a:defRPr>
              </a:lvl1pPr>
              <a:lvl2pPr marL="37931725" indent="-37474525" eaLnBrk="0" hangingPunct="0">
                <a:defRPr sz="1400">
                  <a:solidFill>
                    <a:schemeClr val="tx1"/>
                  </a:solidFill>
                  <a:latin typeface="Arial" pitchFamily="34" charset="0"/>
                  <a:cs typeface="Arial" pitchFamily="34" charset="0"/>
                </a:defRPr>
              </a:lvl2pPr>
              <a:lvl3pPr eaLnBrk="0" hangingPunct="0">
                <a:defRPr sz="1400">
                  <a:solidFill>
                    <a:schemeClr val="tx1"/>
                  </a:solidFill>
                  <a:latin typeface="Arial" pitchFamily="34" charset="0"/>
                  <a:cs typeface="Arial" pitchFamily="34" charset="0"/>
                </a:defRPr>
              </a:lvl3pPr>
              <a:lvl4pPr eaLnBrk="0" hangingPunct="0">
                <a:defRPr sz="1400">
                  <a:solidFill>
                    <a:schemeClr val="tx1"/>
                  </a:solidFill>
                  <a:latin typeface="Arial" pitchFamily="34" charset="0"/>
                  <a:cs typeface="Arial" pitchFamily="34" charset="0"/>
                </a:defRPr>
              </a:lvl4pPr>
              <a:lvl5pPr eaLnBrk="0" hangingPunct="0">
                <a:defRPr sz="1400">
                  <a:solidFill>
                    <a:schemeClr val="tx1"/>
                  </a:solidFill>
                  <a:latin typeface="Arial" pitchFamily="34" charset="0"/>
                  <a:cs typeface="Arial" pitchFamily="34" charset="0"/>
                </a:defRPr>
              </a:lvl5pPr>
              <a:lvl6pPr marL="457200" eaLnBrk="0" fontAlgn="base" hangingPunct="0">
                <a:spcBef>
                  <a:spcPct val="0"/>
                </a:spcBef>
                <a:spcAft>
                  <a:spcPct val="0"/>
                </a:spcAft>
                <a:defRPr sz="1400">
                  <a:solidFill>
                    <a:schemeClr val="tx1"/>
                  </a:solidFill>
                  <a:latin typeface="Arial" pitchFamily="34" charset="0"/>
                  <a:cs typeface="Arial" pitchFamily="34" charset="0"/>
                </a:defRPr>
              </a:lvl6pPr>
              <a:lvl7pPr marL="914400" eaLnBrk="0" fontAlgn="base" hangingPunct="0">
                <a:spcBef>
                  <a:spcPct val="0"/>
                </a:spcBef>
                <a:spcAft>
                  <a:spcPct val="0"/>
                </a:spcAft>
                <a:defRPr sz="1400">
                  <a:solidFill>
                    <a:schemeClr val="tx1"/>
                  </a:solidFill>
                  <a:latin typeface="Arial" pitchFamily="34" charset="0"/>
                  <a:cs typeface="Arial" pitchFamily="34" charset="0"/>
                </a:defRPr>
              </a:lvl7pPr>
              <a:lvl8pPr marL="1371600" eaLnBrk="0" fontAlgn="base" hangingPunct="0">
                <a:spcBef>
                  <a:spcPct val="0"/>
                </a:spcBef>
                <a:spcAft>
                  <a:spcPct val="0"/>
                </a:spcAft>
                <a:defRPr sz="1400">
                  <a:solidFill>
                    <a:schemeClr val="tx1"/>
                  </a:solidFill>
                  <a:latin typeface="Arial" pitchFamily="34" charset="0"/>
                  <a:cs typeface="Arial" pitchFamily="34" charset="0"/>
                </a:defRPr>
              </a:lvl8pPr>
              <a:lvl9pPr marL="1828800" eaLnBrk="0" fontAlgn="base" hangingPunct="0">
                <a:spcBef>
                  <a:spcPct val="0"/>
                </a:spcBef>
                <a:spcAft>
                  <a:spcPct val="0"/>
                </a:spcAft>
                <a:defRPr sz="1400">
                  <a:solidFill>
                    <a:schemeClr val="tx1"/>
                  </a:solidFill>
                  <a:latin typeface="Arial" pitchFamily="34" charset="0"/>
                  <a:cs typeface="Arial" pitchFamily="34" charset="0"/>
                </a:defRPr>
              </a:lvl9pPr>
            </a:lstStyle>
            <a:p>
              <a:pPr algn="ctr" eaLnBrk="1" hangingPunct="1"/>
              <a:r>
                <a:rPr lang="de-DE" sz="1000" b="1">
                  <a:solidFill>
                    <a:schemeClr val="bg1"/>
                  </a:solidFill>
                </a:rPr>
                <a:t>1 Bid</a:t>
              </a:r>
            </a:p>
          </p:txBody>
        </p:sp>
      </p:grpSp>
      <p:sp>
        <p:nvSpPr>
          <p:cNvPr id="35848" name="Textfeld 18"/>
          <p:cNvSpPr txBox="1">
            <a:spLocks noChangeArrowheads="1"/>
          </p:cNvSpPr>
          <p:nvPr/>
        </p:nvSpPr>
        <p:spPr bwMode="auto">
          <a:xfrm>
            <a:off x="2082800" y="5732463"/>
            <a:ext cx="1368425"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1400">
                <a:solidFill>
                  <a:schemeClr val="tx1"/>
                </a:solidFill>
                <a:latin typeface="Arial" pitchFamily="34" charset="0"/>
                <a:cs typeface="Arial" pitchFamily="34" charset="0"/>
              </a:defRPr>
            </a:lvl1pPr>
            <a:lvl2pPr marL="37931725" indent="-37474525" eaLnBrk="0" hangingPunct="0">
              <a:defRPr sz="1400">
                <a:solidFill>
                  <a:schemeClr val="tx1"/>
                </a:solidFill>
                <a:latin typeface="Arial" pitchFamily="34" charset="0"/>
                <a:cs typeface="Arial" pitchFamily="34" charset="0"/>
              </a:defRPr>
            </a:lvl2pPr>
            <a:lvl3pPr eaLnBrk="0" hangingPunct="0">
              <a:defRPr sz="1400">
                <a:solidFill>
                  <a:schemeClr val="tx1"/>
                </a:solidFill>
                <a:latin typeface="Arial" pitchFamily="34" charset="0"/>
                <a:cs typeface="Arial" pitchFamily="34" charset="0"/>
              </a:defRPr>
            </a:lvl3pPr>
            <a:lvl4pPr eaLnBrk="0" hangingPunct="0">
              <a:defRPr sz="1400">
                <a:solidFill>
                  <a:schemeClr val="tx1"/>
                </a:solidFill>
                <a:latin typeface="Arial" pitchFamily="34" charset="0"/>
                <a:cs typeface="Arial" pitchFamily="34" charset="0"/>
              </a:defRPr>
            </a:lvl4pPr>
            <a:lvl5pPr eaLnBrk="0" hangingPunct="0">
              <a:defRPr sz="1400">
                <a:solidFill>
                  <a:schemeClr val="tx1"/>
                </a:solidFill>
                <a:latin typeface="Arial" pitchFamily="34" charset="0"/>
                <a:cs typeface="Arial" pitchFamily="34" charset="0"/>
              </a:defRPr>
            </a:lvl5pPr>
            <a:lvl6pPr marL="457200" eaLnBrk="0" fontAlgn="base" hangingPunct="0">
              <a:spcBef>
                <a:spcPct val="0"/>
              </a:spcBef>
              <a:spcAft>
                <a:spcPct val="0"/>
              </a:spcAft>
              <a:defRPr sz="1400">
                <a:solidFill>
                  <a:schemeClr val="tx1"/>
                </a:solidFill>
                <a:latin typeface="Arial" pitchFamily="34" charset="0"/>
                <a:cs typeface="Arial" pitchFamily="34" charset="0"/>
              </a:defRPr>
            </a:lvl6pPr>
            <a:lvl7pPr marL="914400" eaLnBrk="0" fontAlgn="base" hangingPunct="0">
              <a:spcBef>
                <a:spcPct val="0"/>
              </a:spcBef>
              <a:spcAft>
                <a:spcPct val="0"/>
              </a:spcAft>
              <a:defRPr sz="1400">
                <a:solidFill>
                  <a:schemeClr val="tx1"/>
                </a:solidFill>
                <a:latin typeface="Arial" pitchFamily="34" charset="0"/>
                <a:cs typeface="Arial" pitchFamily="34" charset="0"/>
              </a:defRPr>
            </a:lvl7pPr>
            <a:lvl8pPr marL="1371600" eaLnBrk="0" fontAlgn="base" hangingPunct="0">
              <a:spcBef>
                <a:spcPct val="0"/>
              </a:spcBef>
              <a:spcAft>
                <a:spcPct val="0"/>
              </a:spcAft>
              <a:defRPr sz="1400">
                <a:solidFill>
                  <a:schemeClr val="tx1"/>
                </a:solidFill>
                <a:latin typeface="Arial" pitchFamily="34" charset="0"/>
                <a:cs typeface="Arial" pitchFamily="34" charset="0"/>
              </a:defRPr>
            </a:lvl8pPr>
            <a:lvl9pPr marL="1828800" eaLnBrk="0" fontAlgn="base" hangingPunct="0">
              <a:spcBef>
                <a:spcPct val="0"/>
              </a:spcBef>
              <a:spcAft>
                <a:spcPct val="0"/>
              </a:spcAft>
              <a:defRPr sz="1400">
                <a:solidFill>
                  <a:schemeClr val="tx1"/>
                </a:solidFill>
                <a:latin typeface="Arial" pitchFamily="34" charset="0"/>
                <a:cs typeface="Arial" pitchFamily="34" charset="0"/>
              </a:defRPr>
            </a:lvl9pPr>
          </a:lstStyle>
          <a:p>
            <a:pPr eaLnBrk="1" hangingPunct="1"/>
            <a:r>
              <a:rPr lang="de-DE"/>
              <a:t>Shipper 2</a:t>
            </a:r>
          </a:p>
        </p:txBody>
      </p:sp>
      <p:sp>
        <p:nvSpPr>
          <p:cNvPr id="19" name="Gestreifter Pfeil nach rechts 18"/>
          <p:cNvSpPr/>
          <p:nvPr/>
        </p:nvSpPr>
        <p:spPr>
          <a:xfrm rot="18110650" flipV="1">
            <a:off x="1568450" y="4613276"/>
            <a:ext cx="1087437" cy="315912"/>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grpSp>
        <p:nvGrpSpPr>
          <p:cNvPr id="3" name="Gruppieren 38"/>
          <p:cNvGrpSpPr>
            <a:grpSpLocks/>
          </p:cNvGrpSpPr>
          <p:nvPr/>
        </p:nvGrpSpPr>
        <p:grpSpPr bwMode="auto">
          <a:xfrm>
            <a:off x="1600200" y="4559300"/>
            <a:ext cx="884238" cy="528638"/>
            <a:chOff x="7205351" y="3534359"/>
            <a:chExt cx="1367507" cy="719213"/>
          </a:xfrm>
        </p:grpSpPr>
        <p:sp>
          <p:nvSpPr>
            <p:cNvPr id="23" name="Flussdiagramm: Mehrere Dokumente 22"/>
            <p:cNvSpPr/>
            <p:nvPr/>
          </p:nvSpPr>
          <p:spPr>
            <a:xfrm>
              <a:off x="7600627" y="3534359"/>
              <a:ext cx="711987" cy="719213"/>
            </a:xfrm>
            <a:prstGeom prst="flowChartMultidocument">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35901" name="Textfeld 22"/>
            <p:cNvSpPr txBox="1">
              <a:spLocks noChangeArrowheads="1"/>
            </p:cNvSpPr>
            <p:nvPr/>
          </p:nvSpPr>
          <p:spPr bwMode="auto">
            <a:xfrm>
              <a:off x="7205351" y="3749015"/>
              <a:ext cx="1367507" cy="3385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1400">
                  <a:solidFill>
                    <a:schemeClr val="tx1"/>
                  </a:solidFill>
                  <a:latin typeface="Arial" pitchFamily="34" charset="0"/>
                  <a:cs typeface="Arial" pitchFamily="34" charset="0"/>
                </a:defRPr>
              </a:lvl1pPr>
              <a:lvl2pPr marL="37931725" indent="-37474525" eaLnBrk="0" hangingPunct="0">
                <a:defRPr sz="1400">
                  <a:solidFill>
                    <a:schemeClr val="tx1"/>
                  </a:solidFill>
                  <a:latin typeface="Arial" pitchFamily="34" charset="0"/>
                  <a:cs typeface="Arial" pitchFamily="34" charset="0"/>
                </a:defRPr>
              </a:lvl2pPr>
              <a:lvl3pPr eaLnBrk="0" hangingPunct="0">
                <a:defRPr sz="1400">
                  <a:solidFill>
                    <a:schemeClr val="tx1"/>
                  </a:solidFill>
                  <a:latin typeface="Arial" pitchFamily="34" charset="0"/>
                  <a:cs typeface="Arial" pitchFamily="34" charset="0"/>
                </a:defRPr>
              </a:lvl3pPr>
              <a:lvl4pPr eaLnBrk="0" hangingPunct="0">
                <a:defRPr sz="1400">
                  <a:solidFill>
                    <a:schemeClr val="tx1"/>
                  </a:solidFill>
                  <a:latin typeface="Arial" pitchFamily="34" charset="0"/>
                  <a:cs typeface="Arial" pitchFamily="34" charset="0"/>
                </a:defRPr>
              </a:lvl4pPr>
              <a:lvl5pPr eaLnBrk="0" hangingPunct="0">
                <a:defRPr sz="1400">
                  <a:solidFill>
                    <a:schemeClr val="tx1"/>
                  </a:solidFill>
                  <a:latin typeface="Arial" pitchFamily="34" charset="0"/>
                  <a:cs typeface="Arial" pitchFamily="34" charset="0"/>
                </a:defRPr>
              </a:lvl5pPr>
              <a:lvl6pPr marL="457200" eaLnBrk="0" fontAlgn="base" hangingPunct="0">
                <a:spcBef>
                  <a:spcPct val="0"/>
                </a:spcBef>
                <a:spcAft>
                  <a:spcPct val="0"/>
                </a:spcAft>
                <a:defRPr sz="1400">
                  <a:solidFill>
                    <a:schemeClr val="tx1"/>
                  </a:solidFill>
                  <a:latin typeface="Arial" pitchFamily="34" charset="0"/>
                  <a:cs typeface="Arial" pitchFamily="34" charset="0"/>
                </a:defRPr>
              </a:lvl6pPr>
              <a:lvl7pPr marL="914400" eaLnBrk="0" fontAlgn="base" hangingPunct="0">
                <a:spcBef>
                  <a:spcPct val="0"/>
                </a:spcBef>
                <a:spcAft>
                  <a:spcPct val="0"/>
                </a:spcAft>
                <a:defRPr sz="1400">
                  <a:solidFill>
                    <a:schemeClr val="tx1"/>
                  </a:solidFill>
                  <a:latin typeface="Arial" pitchFamily="34" charset="0"/>
                  <a:cs typeface="Arial" pitchFamily="34" charset="0"/>
                </a:defRPr>
              </a:lvl7pPr>
              <a:lvl8pPr marL="1371600" eaLnBrk="0" fontAlgn="base" hangingPunct="0">
                <a:spcBef>
                  <a:spcPct val="0"/>
                </a:spcBef>
                <a:spcAft>
                  <a:spcPct val="0"/>
                </a:spcAft>
                <a:defRPr sz="1400">
                  <a:solidFill>
                    <a:schemeClr val="tx1"/>
                  </a:solidFill>
                  <a:latin typeface="Arial" pitchFamily="34" charset="0"/>
                  <a:cs typeface="Arial" pitchFamily="34" charset="0"/>
                </a:defRPr>
              </a:lvl8pPr>
              <a:lvl9pPr marL="1828800" eaLnBrk="0" fontAlgn="base" hangingPunct="0">
                <a:spcBef>
                  <a:spcPct val="0"/>
                </a:spcBef>
                <a:spcAft>
                  <a:spcPct val="0"/>
                </a:spcAft>
                <a:defRPr sz="1400">
                  <a:solidFill>
                    <a:schemeClr val="tx1"/>
                  </a:solidFill>
                  <a:latin typeface="Arial" pitchFamily="34" charset="0"/>
                  <a:cs typeface="Arial" pitchFamily="34" charset="0"/>
                </a:defRPr>
              </a:lvl9pPr>
            </a:lstStyle>
            <a:p>
              <a:pPr algn="ctr" eaLnBrk="1" hangingPunct="1"/>
              <a:r>
                <a:rPr lang="de-DE" sz="1000" b="1">
                  <a:solidFill>
                    <a:schemeClr val="bg1"/>
                  </a:solidFill>
                </a:rPr>
                <a:t>1 Bid</a:t>
              </a:r>
            </a:p>
          </p:txBody>
        </p:sp>
      </p:grpSp>
      <p:graphicFrame>
        <p:nvGraphicFramePr>
          <p:cNvPr id="27" name="Tabelle 26"/>
          <p:cNvGraphicFramePr>
            <a:graphicFrameLocks noGrp="1"/>
          </p:cNvGraphicFramePr>
          <p:nvPr>
            <p:extLst>
              <p:ext uri="{D42A27DB-BD31-4B8C-83A1-F6EECF244321}">
                <p14:modId xmlns:p14="http://schemas.microsoft.com/office/powerpoint/2010/main" xmlns="" val="654154804"/>
              </p:ext>
            </p:extLst>
          </p:nvPr>
        </p:nvGraphicFramePr>
        <p:xfrm>
          <a:off x="3451225" y="1498600"/>
          <a:ext cx="4173538" cy="2446341"/>
        </p:xfrm>
        <a:graphic>
          <a:graphicData uri="http://schemas.openxmlformats.org/drawingml/2006/table">
            <a:tbl>
              <a:tblPr/>
              <a:tblGrid>
                <a:gridCol w="835025"/>
                <a:gridCol w="835025"/>
                <a:gridCol w="833438"/>
                <a:gridCol w="835025"/>
                <a:gridCol w="835025"/>
              </a:tblGrid>
              <a:tr h="4175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1200" b="1" i="0" u="none" strike="noStrike" cap="none" normalizeH="0" baseline="0" dirty="0" smtClean="0">
                          <a:ln>
                            <a:noFill/>
                          </a:ln>
                          <a:solidFill>
                            <a:srgbClr val="FFFFFF"/>
                          </a:solidFill>
                          <a:effectLst/>
                          <a:latin typeface="Calibri" pitchFamily="34" charset="0"/>
                          <a:ea typeface="ＭＳ Ｐゴシック" pitchFamily="34" charset="-128"/>
                          <a:cs typeface="Arial" pitchFamily="34" charset="0"/>
                        </a:rPr>
                        <a:t>Price step</a:t>
                      </a:r>
                    </a:p>
                  </a:txBody>
                  <a:tcPr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1200" b="1" i="0" u="none" strike="noStrike" cap="none" normalizeH="0" baseline="0" smtClean="0">
                          <a:ln>
                            <a:noFill/>
                          </a:ln>
                          <a:solidFill>
                            <a:srgbClr val="FFFFFF"/>
                          </a:solidFill>
                          <a:effectLst/>
                          <a:latin typeface="Calibri" pitchFamily="34" charset="0"/>
                          <a:ea typeface="ＭＳ Ｐゴシック" pitchFamily="34" charset="-128"/>
                          <a:cs typeface="Arial" pitchFamily="34" charset="0"/>
                        </a:rPr>
                        <a:t>Q6</a:t>
                      </a:r>
                    </a:p>
                  </a:txBody>
                  <a:tcPr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endParaRPr lang="en-GB"/>
                    </a:p>
                  </a:txBody>
                  <a:tcPr/>
                </a:tc>
                <a:tc hMerge="1">
                  <a:txBody>
                    <a:bodyPr/>
                    <a:lstStyle/>
                    <a:p>
                      <a:endParaRPr lang="en-GB"/>
                    </a:p>
                  </a:txBody>
                  <a:tcPr/>
                </a:tc>
                <a:tc hMerge="1">
                  <a:txBody>
                    <a:bodyPr/>
                    <a:lstStyle/>
                    <a:p>
                      <a:endParaRPr lang="en-GB"/>
                    </a:p>
                  </a:txBody>
                  <a:tcPr/>
                </a:tc>
              </a:tr>
              <a:tr h="338138">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rgbClr val="000000"/>
                        </a:solidFill>
                        <a:effectLst/>
                        <a:latin typeface="Calibri" pitchFamily="34" charset="0"/>
                        <a:ea typeface="ＭＳ Ｐゴシック" pitchFamily="34" charset="-128"/>
                        <a:cs typeface="Arial" pitchFamily="34" charset="0"/>
                      </a:endParaRPr>
                    </a:p>
                  </a:txBody>
                  <a:tcPr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BACC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smtClean="0">
                          <a:ln>
                            <a:noFill/>
                          </a:ln>
                          <a:solidFill>
                            <a:schemeClr val="tx1"/>
                          </a:solidFill>
                          <a:effectLst/>
                          <a:latin typeface="Calibri" pitchFamily="34" charset="0"/>
                          <a:ea typeface="ＭＳ Ｐゴシック" pitchFamily="34" charset="-128"/>
                          <a:cs typeface="Arial" pitchFamily="34" charset="0"/>
                        </a:rPr>
                        <a:t>Avail. qty</a:t>
                      </a:r>
                    </a:p>
                  </a:txBody>
                  <a:tcPr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BACC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smtClean="0">
                          <a:ln>
                            <a:noFill/>
                          </a:ln>
                          <a:solidFill>
                            <a:schemeClr val="tx1"/>
                          </a:solidFill>
                          <a:effectLst/>
                          <a:latin typeface="Calibri" pitchFamily="34" charset="0"/>
                          <a:ea typeface="ＭＳ Ｐゴシック" pitchFamily="34" charset="-128"/>
                          <a:cs typeface="Arial" pitchFamily="34" charset="0"/>
                        </a:rPr>
                        <a:t>S1</a:t>
                      </a:r>
                    </a:p>
                  </a:txBody>
                  <a:tcPr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BACC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smtClean="0">
                          <a:ln>
                            <a:noFill/>
                          </a:ln>
                          <a:solidFill>
                            <a:schemeClr val="tx1"/>
                          </a:solidFill>
                          <a:effectLst/>
                          <a:latin typeface="Calibri" pitchFamily="34" charset="0"/>
                          <a:ea typeface="ＭＳ Ｐゴシック" pitchFamily="34" charset="-128"/>
                          <a:cs typeface="Arial" pitchFamily="34" charset="0"/>
                        </a:rPr>
                        <a:t>S2</a:t>
                      </a:r>
                    </a:p>
                  </a:txBody>
                  <a:tcPr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BACC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smtClean="0">
                          <a:ln>
                            <a:noFill/>
                          </a:ln>
                          <a:solidFill>
                            <a:schemeClr val="tx1"/>
                          </a:solidFill>
                          <a:effectLst/>
                          <a:latin typeface="Calibri" pitchFamily="34" charset="0"/>
                          <a:ea typeface="ＭＳ Ｐゴシック" pitchFamily="34" charset="-128"/>
                          <a:cs typeface="Arial" pitchFamily="34" charset="0"/>
                        </a:rPr>
                        <a:t>∑</a:t>
                      </a:r>
                    </a:p>
                  </a:txBody>
                  <a:tcPr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BACC6"/>
                    </a:solidFill>
                  </a:tcPr>
                </a:tc>
              </a:tr>
              <a:tr h="3381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smtClean="0">
                          <a:ln>
                            <a:noFill/>
                          </a:ln>
                          <a:solidFill>
                            <a:srgbClr val="000000"/>
                          </a:solidFill>
                          <a:effectLst/>
                          <a:latin typeface="Calibri" pitchFamily="34" charset="0"/>
                          <a:ea typeface="ＭＳ Ｐゴシック" pitchFamily="34" charset="-128"/>
                          <a:cs typeface="Arial" pitchFamily="34" charset="0"/>
                        </a:rPr>
                        <a:t>5</a:t>
                      </a:r>
                    </a:p>
                  </a:txBody>
                  <a:tcPr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AD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dirty="0" smtClean="0">
                          <a:ln>
                            <a:noFill/>
                          </a:ln>
                          <a:solidFill>
                            <a:srgbClr val="000000"/>
                          </a:solidFill>
                          <a:effectLst/>
                          <a:latin typeface="Calibri" pitchFamily="34" charset="0"/>
                          <a:ea typeface="ＭＳ Ｐゴシック" pitchFamily="34" charset="-128"/>
                          <a:cs typeface="Arial" pitchFamily="34" charset="0"/>
                        </a:rPr>
                        <a:t>120</a:t>
                      </a:r>
                    </a:p>
                  </a:txBody>
                  <a:tcPr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AD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rgbClr val="000000"/>
                        </a:solidFill>
                        <a:effectLst/>
                        <a:latin typeface="Calibri" pitchFamily="34" charset="0"/>
                        <a:ea typeface="ＭＳ Ｐゴシック" pitchFamily="34" charset="-128"/>
                        <a:cs typeface="Arial" pitchFamily="34" charset="0"/>
                      </a:endParaRPr>
                    </a:p>
                  </a:txBody>
                  <a:tcPr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AD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rgbClr val="000000"/>
                        </a:solidFill>
                        <a:effectLst/>
                        <a:latin typeface="Calibri" pitchFamily="34" charset="0"/>
                        <a:ea typeface="ＭＳ Ｐゴシック" pitchFamily="34" charset="-128"/>
                        <a:cs typeface="Arial" pitchFamily="34" charset="0"/>
                      </a:endParaRPr>
                    </a:p>
                  </a:txBody>
                  <a:tcPr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AD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rgbClr val="000000"/>
                        </a:solidFill>
                        <a:effectLst/>
                        <a:latin typeface="Calibri" pitchFamily="34" charset="0"/>
                        <a:ea typeface="ＭＳ Ｐゴシック" pitchFamily="34" charset="-128"/>
                        <a:cs typeface="Arial" pitchFamily="34" charset="0"/>
                      </a:endParaRPr>
                    </a:p>
                  </a:txBody>
                  <a:tcPr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ADA"/>
                    </a:solidFill>
                  </a:tcPr>
                </a:tc>
              </a:tr>
              <a:tr h="3381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smtClean="0">
                          <a:ln>
                            <a:noFill/>
                          </a:ln>
                          <a:solidFill>
                            <a:srgbClr val="000000"/>
                          </a:solidFill>
                          <a:effectLst/>
                          <a:latin typeface="Calibri" pitchFamily="34" charset="0"/>
                          <a:ea typeface="ＭＳ Ｐゴシック" pitchFamily="34" charset="-128"/>
                          <a:cs typeface="Arial" pitchFamily="34" charset="0"/>
                        </a:rPr>
                        <a:t>4</a:t>
                      </a:r>
                    </a:p>
                  </a:txBody>
                  <a:tcPr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BACC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dirty="0" smtClean="0">
                          <a:ln>
                            <a:noFill/>
                          </a:ln>
                          <a:solidFill>
                            <a:srgbClr val="000000"/>
                          </a:solidFill>
                          <a:effectLst/>
                          <a:latin typeface="Calibri" pitchFamily="34" charset="0"/>
                          <a:ea typeface="ＭＳ Ｐゴシック" pitchFamily="34" charset="-128"/>
                          <a:cs typeface="Arial" pitchFamily="34" charset="0"/>
                        </a:rPr>
                        <a:t>120</a:t>
                      </a:r>
                    </a:p>
                  </a:txBody>
                  <a:tcPr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BACC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rgbClr val="000000"/>
                        </a:solidFill>
                        <a:effectLst/>
                        <a:latin typeface="Calibri" pitchFamily="34" charset="0"/>
                        <a:ea typeface="ＭＳ Ｐゴシック" pitchFamily="34" charset="-128"/>
                        <a:cs typeface="Arial" pitchFamily="34" charset="0"/>
                      </a:endParaRPr>
                    </a:p>
                  </a:txBody>
                  <a:tcPr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BACC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rgbClr val="000000"/>
                        </a:solidFill>
                        <a:effectLst/>
                        <a:latin typeface="Calibri" pitchFamily="34" charset="0"/>
                        <a:ea typeface="ＭＳ Ｐゴシック" pitchFamily="34" charset="-128"/>
                        <a:cs typeface="Arial" pitchFamily="34" charset="0"/>
                      </a:endParaRPr>
                    </a:p>
                  </a:txBody>
                  <a:tcPr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BACC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rgbClr val="000000"/>
                        </a:solidFill>
                        <a:effectLst/>
                        <a:latin typeface="Calibri" pitchFamily="34" charset="0"/>
                        <a:ea typeface="ＭＳ Ｐゴシック" pitchFamily="34" charset="-128"/>
                        <a:cs typeface="Arial" pitchFamily="34" charset="0"/>
                      </a:endParaRPr>
                    </a:p>
                  </a:txBody>
                  <a:tcPr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BACC6"/>
                    </a:solidFill>
                  </a:tcPr>
                </a:tc>
              </a:tr>
              <a:tr h="3381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smtClean="0">
                          <a:ln>
                            <a:noFill/>
                          </a:ln>
                          <a:solidFill>
                            <a:srgbClr val="000000"/>
                          </a:solidFill>
                          <a:effectLst/>
                          <a:latin typeface="Calibri" pitchFamily="34" charset="0"/>
                          <a:ea typeface="ＭＳ Ｐゴシック" pitchFamily="34" charset="-128"/>
                          <a:cs typeface="Arial" pitchFamily="34" charset="0"/>
                        </a:rPr>
                        <a:t>3</a:t>
                      </a:r>
                    </a:p>
                  </a:txBody>
                  <a:tcPr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AD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dirty="0" smtClean="0">
                          <a:ln>
                            <a:noFill/>
                          </a:ln>
                          <a:solidFill>
                            <a:srgbClr val="000000"/>
                          </a:solidFill>
                          <a:effectLst/>
                          <a:latin typeface="Calibri" pitchFamily="34" charset="0"/>
                          <a:ea typeface="ＭＳ Ｐゴシック" pitchFamily="34" charset="-128"/>
                          <a:cs typeface="Arial" pitchFamily="34" charset="0"/>
                        </a:rPr>
                        <a:t>120</a:t>
                      </a:r>
                    </a:p>
                  </a:txBody>
                  <a:tcPr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AD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rgbClr val="000000"/>
                        </a:solidFill>
                        <a:effectLst/>
                        <a:latin typeface="Calibri" pitchFamily="34" charset="0"/>
                        <a:ea typeface="ＭＳ Ｐゴシック" pitchFamily="34" charset="-128"/>
                        <a:cs typeface="Arial" pitchFamily="34" charset="0"/>
                      </a:endParaRPr>
                    </a:p>
                  </a:txBody>
                  <a:tcPr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AD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rgbClr val="000000"/>
                        </a:solidFill>
                        <a:effectLst/>
                        <a:latin typeface="Calibri" pitchFamily="34" charset="0"/>
                        <a:ea typeface="ＭＳ Ｐゴシック" pitchFamily="34" charset="-128"/>
                        <a:cs typeface="Arial" pitchFamily="34" charset="0"/>
                      </a:endParaRPr>
                    </a:p>
                  </a:txBody>
                  <a:tcPr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AD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rgbClr val="000000"/>
                        </a:solidFill>
                        <a:effectLst/>
                        <a:latin typeface="Calibri" pitchFamily="34" charset="0"/>
                        <a:ea typeface="ＭＳ Ｐゴシック" pitchFamily="34" charset="-128"/>
                        <a:cs typeface="Arial" pitchFamily="34" charset="0"/>
                      </a:endParaRPr>
                    </a:p>
                  </a:txBody>
                  <a:tcPr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ADA"/>
                    </a:solidFill>
                  </a:tcPr>
                </a:tc>
              </a:tr>
              <a:tr h="3381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smtClean="0">
                          <a:ln>
                            <a:noFill/>
                          </a:ln>
                          <a:solidFill>
                            <a:srgbClr val="000000"/>
                          </a:solidFill>
                          <a:effectLst/>
                          <a:latin typeface="Calibri" pitchFamily="34" charset="0"/>
                          <a:ea typeface="ＭＳ Ｐゴシック" pitchFamily="34" charset="-128"/>
                          <a:cs typeface="Arial" pitchFamily="34" charset="0"/>
                        </a:rPr>
                        <a:t>2</a:t>
                      </a:r>
                    </a:p>
                  </a:txBody>
                  <a:tcPr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000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dirty="0" smtClean="0">
                          <a:ln>
                            <a:noFill/>
                          </a:ln>
                          <a:solidFill>
                            <a:srgbClr val="000000"/>
                          </a:solidFill>
                          <a:effectLst/>
                          <a:latin typeface="Calibri" pitchFamily="34" charset="0"/>
                          <a:ea typeface="ＭＳ Ｐゴシック" pitchFamily="34" charset="-128"/>
                          <a:cs typeface="Arial" pitchFamily="34" charset="0"/>
                        </a:rPr>
                        <a:t>120</a:t>
                      </a:r>
                    </a:p>
                  </a:txBody>
                  <a:tcPr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000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smtClean="0">
                          <a:ln>
                            <a:noFill/>
                          </a:ln>
                          <a:solidFill>
                            <a:srgbClr val="000000"/>
                          </a:solidFill>
                          <a:effectLst/>
                          <a:latin typeface="Calibri" pitchFamily="34" charset="0"/>
                          <a:ea typeface="ＭＳ Ｐゴシック" pitchFamily="34" charset="-128"/>
                          <a:cs typeface="Arial" pitchFamily="34" charset="0"/>
                        </a:rPr>
                        <a:t>100</a:t>
                      </a:r>
                    </a:p>
                  </a:txBody>
                  <a:tcPr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000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smtClean="0">
                          <a:ln>
                            <a:noFill/>
                          </a:ln>
                          <a:solidFill>
                            <a:srgbClr val="000000"/>
                          </a:solidFill>
                          <a:effectLst/>
                          <a:latin typeface="Calibri" pitchFamily="34" charset="0"/>
                          <a:ea typeface="ＭＳ Ｐゴシック" pitchFamily="34" charset="-128"/>
                          <a:cs typeface="Arial" pitchFamily="34" charset="0"/>
                        </a:rPr>
                        <a:t>80</a:t>
                      </a:r>
                    </a:p>
                  </a:txBody>
                  <a:tcPr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000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smtClean="0">
                          <a:ln>
                            <a:noFill/>
                          </a:ln>
                          <a:solidFill>
                            <a:srgbClr val="000000"/>
                          </a:solidFill>
                          <a:effectLst/>
                          <a:latin typeface="Calibri" pitchFamily="34" charset="0"/>
                          <a:ea typeface="ＭＳ Ｐゴシック" pitchFamily="34" charset="-128"/>
                          <a:cs typeface="Arial" pitchFamily="34" charset="0"/>
                        </a:rPr>
                        <a:t>180</a:t>
                      </a:r>
                    </a:p>
                  </a:txBody>
                  <a:tcPr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0000"/>
                    </a:solidFill>
                  </a:tcPr>
                </a:tc>
              </a:tr>
              <a:tr h="3381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smtClean="0">
                          <a:ln>
                            <a:noFill/>
                          </a:ln>
                          <a:solidFill>
                            <a:srgbClr val="000000"/>
                          </a:solidFill>
                          <a:effectLst/>
                          <a:latin typeface="Calibri" pitchFamily="34" charset="0"/>
                          <a:ea typeface="ＭＳ Ｐゴシック" pitchFamily="34" charset="-128"/>
                          <a:cs typeface="Arial" pitchFamily="34" charset="0"/>
                        </a:rPr>
                        <a:t>1</a:t>
                      </a:r>
                    </a:p>
                  </a:txBody>
                  <a:tcPr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AD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dirty="0" smtClean="0">
                          <a:ln>
                            <a:noFill/>
                          </a:ln>
                          <a:solidFill>
                            <a:srgbClr val="000000"/>
                          </a:solidFill>
                          <a:effectLst/>
                          <a:latin typeface="Calibri" pitchFamily="34" charset="0"/>
                          <a:ea typeface="ＭＳ Ｐゴシック" pitchFamily="34" charset="-128"/>
                          <a:cs typeface="Arial" pitchFamily="34" charset="0"/>
                        </a:rPr>
                        <a:t>120</a:t>
                      </a:r>
                    </a:p>
                  </a:txBody>
                  <a:tcPr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AD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smtClean="0">
                          <a:ln>
                            <a:noFill/>
                          </a:ln>
                          <a:solidFill>
                            <a:srgbClr val="000000"/>
                          </a:solidFill>
                          <a:effectLst/>
                          <a:latin typeface="Calibri" pitchFamily="34" charset="0"/>
                          <a:ea typeface="ＭＳ Ｐゴシック" pitchFamily="34" charset="-128"/>
                          <a:cs typeface="Arial" pitchFamily="34" charset="0"/>
                        </a:rPr>
                        <a:t>120</a:t>
                      </a:r>
                    </a:p>
                  </a:txBody>
                  <a:tcPr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AD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smtClean="0">
                          <a:ln>
                            <a:noFill/>
                          </a:ln>
                          <a:solidFill>
                            <a:srgbClr val="000000"/>
                          </a:solidFill>
                          <a:effectLst/>
                          <a:latin typeface="Calibri" pitchFamily="34" charset="0"/>
                          <a:ea typeface="ＭＳ Ｐゴシック" pitchFamily="34" charset="-128"/>
                          <a:cs typeface="Arial" pitchFamily="34" charset="0"/>
                        </a:rPr>
                        <a:t>100</a:t>
                      </a:r>
                    </a:p>
                  </a:txBody>
                  <a:tcPr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AD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smtClean="0">
                          <a:ln>
                            <a:noFill/>
                          </a:ln>
                          <a:solidFill>
                            <a:srgbClr val="000000"/>
                          </a:solidFill>
                          <a:effectLst/>
                          <a:latin typeface="Calibri" pitchFamily="34" charset="0"/>
                          <a:ea typeface="ＭＳ Ｐゴシック" pitchFamily="34" charset="-128"/>
                          <a:cs typeface="Arial" pitchFamily="34" charset="0"/>
                        </a:rPr>
                        <a:t>220</a:t>
                      </a:r>
                    </a:p>
                  </a:txBody>
                  <a:tcPr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ADA"/>
                    </a:solidFill>
                  </a:tcPr>
                </a:tc>
              </a:tr>
            </a:tbl>
          </a:graphicData>
        </a:graphic>
      </p:graphicFrame>
      <p:sp>
        <p:nvSpPr>
          <p:cNvPr id="35898" name="Textfeld 17"/>
          <p:cNvSpPr txBox="1">
            <a:spLocks noChangeArrowheads="1"/>
          </p:cNvSpPr>
          <p:nvPr/>
        </p:nvSpPr>
        <p:spPr bwMode="auto">
          <a:xfrm>
            <a:off x="3451225" y="4227513"/>
            <a:ext cx="2449513" cy="368300"/>
          </a:xfrm>
          <a:prstGeom prst="rect">
            <a:avLst/>
          </a:prstGeom>
          <a:solidFill>
            <a:srgbClr val="FF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177800" indent="-177800" eaLnBrk="0" hangingPunct="0">
              <a:defRPr sz="1400">
                <a:solidFill>
                  <a:schemeClr val="tx1"/>
                </a:solidFill>
                <a:latin typeface="Arial" pitchFamily="34" charset="0"/>
                <a:cs typeface="Arial" pitchFamily="34" charset="0"/>
              </a:defRPr>
            </a:lvl1pPr>
            <a:lvl2pPr marL="37931725" indent="-37474525" eaLnBrk="0" hangingPunct="0">
              <a:defRPr sz="1400">
                <a:solidFill>
                  <a:schemeClr val="tx1"/>
                </a:solidFill>
                <a:latin typeface="Arial" pitchFamily="34" charset="0"/>
                <a:cs typeface="Arial" pitchFamily="34" charset="0"/>
              </a:defRPr>
            </a:lvl2pPr>
            <a:lvl3pPr eaLnBrk="0" hangingPunct="0">
              <a:defRPr sz="1400">
                <a:solidFill>
                  <a:schemeClr val="tx1"/>
                </a:solidFill>
                <a:latin typeface="Arial" pitchFamily="34" charset="0"/>
                <a:cs typeface="Arial" pitchFamily="34" charset="0"/>
              </a:defRPr>
            </a:lvl3pPr>
            <a:lvl4pPr eaLnBrk="0" hangingPunct="0">
              <a:defRPr sz="1400">
                <a:solidFill>
                  <a:schemeClr val="tx1"/>
                </a:solidFill>
                <a:latin typeface="Arial" pitchFamily="34" charset="0"/>
                <a:cs typeface="Arial" pitchFamily="34" charset="0"/>
              </a:defRPr>
            </a:lvl4pPr>
            <a:lvl5pPr eaLnBrk="0" hangingPunct="0">
              <a:defRPr sz="1400">
                <a:solidFill>
                  <a:schemeClr val="tx1"/>
                </a:solidFill>
                <a:latin typeface="Arial" pitchFamily="34" charset="0"/>
                <a:cs typeface="Arial" pitchFamily="34" charset="0"/>
              </a:defRPr>
            </a:lvl5pPr>
            <a:lvl6pPr marL="457200" eaLnBrk="0" fontAlgn="base" hangingPunct="0">
              <a:spcBef>
                <a:spcPct val="0"/>
              </a:spcBef>
              <a:spcAft>
                <a:spcPct val="0"/>
              </a:spcAft>
              <a:defRPr sz="1400">
                <a:solidFill>
                  <a:schemeClr val="tx1"/>
                </a:solidFill>
                <a:latin typeface="Arial" pitchFamily="34" charset="0"/>
                <a:cs typeface="Arial" pitchFamily="34" charset="0"/>
              </a:defRPr>
            </a:lvl6pPr>
            <a:lvl7pPr marL="914400" eaLnBrk="0" fontAlgn="base" hangingPunct="0">
              <a:spcBef>
                <a:spcPct val="0"/>
              </a:spcBef>
              <a:spcAft>
                <a:spcPct val="0"/>
              </a:spcAft>
              <a:defRPr sz="1400">
                <a:solidFill>
                  <a:schemeClr val="tx1"/>
                </a:solidFill>
                <a:latin typeface="Arial" pitchFamily="34" charset="0"/>
                <a:cs typeface="Arial" pitchFamily="34" charset="0"/>
              </a:defRPr>
            </a:lvl7pPr>
            <a:lvl8pPr marL="1371600" eaLnBrk="0" fontAlgn="base" hangingPunct="0">
              <a:spcBef>
                <a:spcPct val="0"/>
              </a:spcBef>
              <a:spcAft>
                <a:spcPct val="0"/>
              </a:spcAft>
              <a:defRPr sz="1400">
                <a:solidFill>
                  <a:schemeClr val="tx1"/>
                </a:solidFill>
                <a:latin typeface="Arial" pitchFamily="34" charset="0"/>
                <a:cs typeface="Arial" pitchFamily="34" charset="0"/>
              </a:defRPr>
            </a:lvl8pPr>
            <a:lvl9pPr marL="1828800" eaLnBrk="0" fontAlgn="base" hangingPunct="0">
              <a:spcBef>
                <a:spcPct val="0"/>
              </a:spcBef>
              <a:spcAft>
                <a:spcPct val="0"/>
              </a:spcAft>
              <a:defRPr sz="1400">
                <a:solidFill>
                  <a:schemeClr val="tx1"/>
                </a:solidFill>
                <a:latin typeface="Arial" pitchFamily="34" charset="0"/>
                <a:cs typeface="Arial" pitchFamily="34" charset="0"/>
              </a:defRPr>
            </a:lvl9pPr>
          </a:lstStyle>
          <a:p>
            <a:pPr eaLnBrk="1" hangingPunct="1"/>
            <a:r>
              <a:rPr lang="de-DE"/>
              <a:t>Announced price step</a:t>
            </a:r>
          </a:p>
        </p:txBody>
      </p:sp>
      <p:sp>
        <p:nvSpPr>
          <p:cNvPr id="35899" name="Rectangle 2"/>
          <p:cNvSpPr txBox="1">
            <a:spLocks noChangeArrowheads="1"/>
          </p:cNvSpPr>
          <p:nvPr/>
        </p:nvSpPr>
        <p:spPr bwMode="auto">
          <a:xfrm>
            <a:off x="684213" y="404813"/>
            <a:ext cx="7775575" cy="4873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eaLnBrk="0" hangingPunct="0">
              <a:defRPr sz="1400">
                <a:solidFill>
                  <a:schemeClr val="tx1"/>
                </a:solidFill>
                <a:latin typeface="Arial" pitchFamily="34" charset="0"/>
                <a:cs typeface="Arial" pitchFamily="34" charset="0"/>
              </a:defRPr>
            </a:lvl1pPr>
            <a:lvl2pPr marL="37931725" indent="-37474525" eaLnBrk="0" hangingPunct="0">
              <a:defRPr sz="1400">
                <a:solidFill>
                  <a:schemeClr val="tx1"/>
                </a:solidFill>
                <a:latin typeface="Arial" pitchFamily="34" charset="0"/>
                <a:cs typeface="Arial" pitchFamily="34" charset="0"/>
              </a:defRPr>
            </a:lvl2pPr>
            <a:lvl3pPr eaLnBrk="0" hangingPunct="0">
              <a:defRPr sz="1400">
                <a:solidFill>
                  <a:schemeClr val="tx1"/>
                </a:solidFill>
                <a:latin typeface="Arial" pitchFamily="34" charset="0"/>
                <a:cs typeface="Arial" pitchFamily="34" charset="0"/>
              </a:defRPr>
            </a:lvl3pPr>
            <a:lvl4pPr eaLnBrk="0" hangingPunct="0">
              <a:defRPr sz="1400">
                <a:solidFill>
                  <a:schemeClr val="tx1"/>
                </a:solidFill>
                <a:latin typeface="Arial" pitchFamily="34" charset="0"/>
                <a:cs typeface="Arial" pitchFamily="34" charset="0"/>
              </a:defRPr>
            </a:lvl4pPr>
            <a:lvl5pPr eaLnBrk="0" hangingPunct="0">
              <a:defRPr sz="1400">
                <a:solidFill>
                  <a:schemeClr val="tx1"/>
                </a:solidFill>
                <a:latin typeface="Arial" pitchFamily="34" charset="0"/>
                <a:cs typeface="Arial" pitchFamily="34" charset="0"/>
              </a:defRPr>
            </a:lvl5pPr>
            <a:lvl6pPr marL="457200" eaLnBrk="0" fontAlgn="base" hangingPunct="0">
              <a:spcBef>
                <a:spcPct val="0"/>
              </a:spcBef>
              <a:spcAft>
                <a:spcPct val="0"/>
              </a:spcAft>
              <a:defRPr sz="1400">
                <a:solidFill>
                  <a:schemeClr val="tx1"/>
                </a:solidFill>
                <a:latin typeface="Arial" pitchFamily="34" charset="0"/>
                <a:cs typeface="Arial" pitchFamily="34" charset="0"/>
              </a:defRPr>
            </a:lvl6pPr>
            <a:lvl7pPr marL="914400" eaLnBrk="0" fontAlgn="base" hangingPunct="0">
              <a:spcBef>
                <a:spcPct val="0"/>
              </a:spcBef>
              <a:spcAft>
                <a:spcPct val="0"/>
              </a:spcAft>
              <a:defRPr sz="1400">
                <a:solidFill>
                  <a:schemeClr val="tx1"/>
                </a:solidFill>
                <a:latin typeface="Arial" pitchFamily="34" charset="0"/>
                <a:cs typeface="Arial" pitchFamily="34" charset="0"/>
              </a:defRPr>
            </a:lvl7pPr>
            <a:lvl8pPr marL="1371600" eaLnBrk="0" fontAlgn="base" hangingPunct="0">
              <a:spcBef>
                <a:spcPct val="0"/>
              </a:spcBef>
              <a:spcAft>
                <a:spcPct val="0"/>
              </a:spcAft>
              <a:defRPr sz="1400">
                <a:solidFill>
                  <a:schemeClr val="tx1"/>
                </a:solidFill>
                <a:latin typeface="Arial" pitchFamily="34" charset="0"/>
                <a:cs typeface="Arial" pitchFamily="34" charset="0"/>
              </a:defRPr>
            </a:lvl8pPr>
            <a:lvl9pPr marL="1828800" eaLnBrk="0" fontAlgn="base" hangingPunct="0">
              <a:spcBef>
                <a:spcPct val="0"/>
              </a:spcBef>
              <a:spcAft>
                <a:spcPct val="0"/>
              </a:spcAft>
              <a:defRPr sz="1400">
                <a:solidFill>
                  <a:schemeClr val="tx1"/>
                </a:solidFill>
                <a:latin typeface="Arial" pitchFamily="34" charset="0"/>
                <a:cs typeface="Arial" pitchFamily="34" charset="0"/>
              </a:defRPr>
            </a:lvl9pPr>
          </a:lstStyle>
          <a:p>
            <a:pPr algn="ctr" eaLnBrk="1" hangingPunct="1"/>
            <a:r>
              <a:rPr lang="de-DE" sz="3200" b="1">
                <a:solidFill>
                  <a:srgbClr val="2A3F82"/>
                </a:solidFill>
                <a:latin typeface="Calibri" pitchFamily="34" charset="0"/>
              </a:rPr>
              <a:t>Ascending clock approach </a:t>
            </a:r>
          </a:p>
        </p:txBody>
      </p:sp>
    </p:spTree>
    <p:extLst>
      <p:ext uri="{BB962C8B-B14F-4D97-AF65-F5344CB8AC3E}">
        <p14:creationId xmlns:p14="http://schemas.microsoft.com/office/powerpoint/2010/main" xmlns="" val="1779997581"/>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15" descr="ausgeschnittene abbildungen,ausgeschnittene bilder,computer,datenverarbeitung,durchsichtiger hintergrund,icons,netzwerke,PNG,server,technologien,webelemente"/>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858963" y="2852738"/>
            <a:ext cx="1558925" cy="1558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7891" name="Picture 11" descr="http://officeimg.vo.msecnd.net/en-us/images/MH900441539.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54038" y="5005388"/>
            <a:ext cx="1497012" cy="14970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7892" name="Picture 9" descr="Arbeit,arbeiten,Arbeitsplätze,Büros,Computer,Firmen,Geschäftsmänner,Schreibtische,Technologie"/>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539750" y="1344613"/>
            <a:ext cx="1511300" cy="1511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7893" name="Textfeld 18"/>
          <p:cNvSpPr txBox="1">
            <a:spLocks noChangeArrowheads="1"/>
          </p:cNvSpPr>
          <p:nvPr/>
        </p:nvSpPr>
        <p:spPr bwMode="auto">
          <a:xfrm>
            <a:off x="1619250" y="1341438"/>
            <a:ext cx="1368425"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1400">
                <a:solidFill>
                  <a:schemeClr val="tx1"/>
                </a:solidFill>
                <a:latin typeface="Arial" pitchFamily="34" charset="0"/>
                <a:cs typeface="Arial" pitchFamily="34" charset="0"/>
              </a:defRPr>
            </a:lvl1pPr>
            <a:lvl2pPr marL="37931725" indent="-37474525" eaLnBrk="0" hangingPunct="0">
              <a:defRPr sz="1400">
                <a:solidFill>
                  <a:schemeClr val="tx1"/>
                </a:solidFill>
                <a:latin typeface="Arial" pitchFamily="34" charset="0"/>
                <a:cs typeface="Arial" pitchFamily="34" charset="0"/>
              </a:defRPr>
            </a:lvl2pPr>
            <a:lvl3pPr eaLnBrk="0" hangingPunct="0">
              <a:defRPr sz="1400">
                <a:solidFill>
                  <a:schemeClr val="tx1"/>
                </a:solidFill>
                <a:latin typeface="Arial" pitchFamily="34" charset="0"/>
                <a:cs typeface="Arial" pitchFamily="34" charset="0"/>
              </a:defRPr>
            </a:lvl3pPr>
            <a:lvl4pPr eaLnBrk="0" hangingPunct="0">
              <a:defRPr sz="1400">
                <a:solidFill>
                  <a:schemeClr val="tx1"/>
                </a:solidFill>
                <a:latin typeface="Arial" pitchFamily="34" charset="0"/>
                <a:cs typeface="Arial" pitchFamily="34" charset="0"/>
              </a:defRPr>
            </a:lvl4pPr>
            <a:lvl5pPr eaLnBrk="0" hangingPunct="0">
              <a:defRPr sz="1400">
                <a:solidFill>
                  <a:schemeClr val="tx1"/>
                </a:solidFill>
                <a:latin typeface="Arial" pitchFamily="34" charset="0"/>
                <a:cs typeface="Arial" pitchFamily="34" charset="0"/>
              </a:defRPr>
            </a:lvl5pPr>
            <a:lvl6pPr marL="457200" eaLnBrk="0" fontAlgn="base" hangingPunct="0">
              <a:spcBef>
                <a:spcPct val="0"/>
              </a:spcBef>
              <a:spcAft>
                <a:spcPct val="0"/>
              </a:spcAft>
              <a:defRPr sz="1400">
                <a:solidFill>
                  <a:schemeClr val="tx1"/>
                </a:solidFill>
                <a:latin typeface="Arial" pitchFamily="34" charset="0"/>
                <a:cs typeface="Arial" pitchFamily="34" charset="0"/>
              </a:defRPr>
            </a:lvl6pPr>
            <a:lvl7pPr marL="914400" eaLnBrk="0" fontAlgn="base" hangingPunct="0">
              <a:spcBef>
                <a:spcPct val="0"/>
              </a:spcBef>
              <a:spcAft>
                <a:spcPct val="0"/>
              </a:spcAft>
              <a:defRPr sz="1400">
                <a:solidFill>
                  <a:schemeClr val="tx1"/>
                </a:solidFill>
                <a:latin typeface="Arial" pitchFamily="34" charset="0"/>
                <a:cs typeface="Arial" pitchFamily="34" charset="0"/>
              </a:defRPr>
            </a:lvl7pPr>
            <a:lvl8pPr marL="1371600" eaLnBrk="0" fontAlgn="base" hangingPunct="0">
              <a:spcBef>
                <a:spcPct val="0"/>
              </a:spcBef>
              <a:spcAft>
                <a:spcPct val="0"/>
              </a:spcAft>
              <a:defRPr sz="1400">
                <a:solidFill>
                  <a:schemeClr val="tx1"/>
                </a:solidFill>
                <a:latin typeface="Arial" pitchFamily="34" charset="0"/>
                <a:cs typeface="Arial" pitchFamily="34" charset="0"/>
              </a:defRPr>
            </a:lvl8pPr>
            <a:lvl9pPr marL="1828800" eaLnBrk="0" fontAlgn="base" hangingPunct="0">
              <a:spcBef>
                <a:spcPct val="0"/>
              </a:spcBef>
              <a:spcAft>
                <a:spcPct val="0"/>
              </a:spcAft>
              <a:defRPr sz="1400">
                <a:solidFill>
                  <a:schemeClr val="tx1"/>
                </a:solidFill>
                <a:latin typeface="Arial" pitchFamily="34" charset="0"/>
                <a:cs typeface="Arial" pitchFamily="34" charset="0"/>
              </a:defRPr>
            </a:lvl9pPr>
          </a:lstStyle>
          <a:p>
            <a:pPr eaLnBrk="1" hangingPunct="1"/>
            <a:r>
              <a:rPr lang="de-DE"/>
              <a:t>Shipper 1</a:t>
            </a:r>
          </a:p>
        </p:txBody>
      </p:sp>
      <p:sp>
        <p:nvSpPr>
          <p:cNvPr id="20" name="Gestreifter Pfeil nach rechts 19"/>
          <p:cNvSpPr/>
          <p:nvPr/>
        </p:nvSpPr>
        <p:spPr>
          <a:xfrm rot="2379277" flipV="1">
            <a:off x="1447800" y="2663825"/>
            <a:ext cx="1087438" cy="315913"/>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grpSp>
        <p:nvGrpSpPr>
          <p:cNvPr id="2" name="Gruppieren 38"/>
          <p:cNvGrpSpPr>
            <a:grpSpLocks/>
          </p:cNvGrpSpPr>
          <p:nvPr/>
        </p:nvGrpSpPr>
        <p:grpSpPr bwMode="auto">
          <a:xfrm>
            <a:off x="1528763" y="2528888"/>
            <a:ext cx="884237" cy="528637"/>
            <a:chOff x="6773054" y="3422951"/>
            <a:chExt cx="1367507" cy="719213"/>
          </a:xfrm>
        </p:grpSpPr>
        <p:sp>
          <p:nvSpPr>
            <p:cNvPr id="22" name="Flussdiagramm: Mehrere Dokumente 21"/>
            <p:cNvSpPr/>
            <p:nvPr/>
          </p:nvSpPr>
          <p:spPr>
            <a:xfrm>
              <a:off x="7165875" y="3422951"/>
              <a:ext cx="711988" cy="719213"/>
            </a:xfrm>
            <a:prstGeom prst="flowChartMultidocument">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37951" name="Textfeld 22"/>
            <p:cNvSpPr txBox="1">
              <a:spLocks noChangeArrowheads="1"/>
            </p:cNvSpPr>
            <p:nvPr/>
          </p:nvSpPr>
          <p:spPr bwMode="auto">
            <a:xfrm>
              <a:off x="6773054" y="3631701"/>
              <a:ext cx="1367507"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1400">
                  <a:solidFill>
                    <a:schemeClr val="tx1"/>
                  </a:solidFill>
                  <a:latin typeface="Arial" pitchFamily="34" charset="0"/>
                  <a:cs typeface="Arial" pitchFamily="34" charset="0"/>
                </a:defRPr>
              </a:lvl1pPr>
              <a:lvl2pPr marL="37931725" indent="-37474525" eaLnBrk="0" hangingPunct="0">
                <a:defRPr sz="1400">
                  <a:solidFill>
                    <a:schemeClr val="tx1"/>
                  </a:solidFill>
                  <a:latin typeface="Arial" pitchFamily="34" charset="0"/>
                  <a:cs typeface="Arial" pitchFamily="34" charset="0"/>
                </a:defRPr>
              </a:lvl2pPr>
              <a:lvl3pPr eaLnBrk="0" hangingPunct="0">
                <a:defRPr sz="1400">
                  <a:solidFill>
                    <a:schemeClr val="tx1"/>
                  </a:solidFill>
                  <a:latin typeface="Arial" pitchFamily="34" charset="0"/>
                  <a:cs typeface="Arial" pitchFamily="34" charset="0"/>
                </a:defRPr>
              </a:lvl3pPr>
              <a:lvl4pPr eaLnBrk="0" hangingPunct="0">
                <a:defRPr sz="1400">
                  <a:solidFill>
                    <a:schemeClr val="tx1"/>
                  </a:solidFill>
                  <a:latin typeface="Arial" pitchFamily="34" charset="0"/>
                  <a:cs typeface="Arial" pitchFamily="34" charset="0"/>
                </a:defRPr>
              </a:lvl4pPr>
              <a:lvl5pPr eaLnBrk="0" hangingPunct="0">
                <a:defRPr sz="1400">
                  <a:solidFill>
                    <a:schemeClr val="tx1"/>
                  </a:solidFill>
                  <a:latin typeface="Arial" pitchFamily="34" charset="0"/>
                  <a:cs typeface="Arial" pitchFamily="34" charset="0"/>
                </a:defRPr>
              </a:lvl5pPr>
              <a:lvl6pPr marL="457200" eaLnBrk="0" fontAlgn="base" hangingPunct="0">
                <a:spcBef>
                  <a:spcPct val="0"/>
                </a:spcBef>
                <a:spcAft>
                  <a:spcPct val="0"/>
                </a:spcAft>
                <a:defRPr sz="1400">
                  <a:solidFill>
                    <a:schemeClr val="tx1"/>
                  </a:solidFill>
                  <a:latin typeface="Arial" pitchFamily="34" charset="0"/>
                  <a:cs typeface="Arial" pitchFamily="34" charset="0"/>
                </a:defRPr>
              </a:lvl6pPr>
              <a:lvl7pPr marL="914400" eaLnBrk="0" fontAlgn="base" hangingPunct="0">
                <a:spcBef>
                  <a:spcPct val="0"/>
                </a:spcBef>
                <a:spcAft>
                  <a:spcPct val="0"/>
                </a:spcAft>
                <a:defRPr sz="1400">
                  <a:solidFill>
                    <a:schemeClr val="tx1"/>
                  </a:solidFill>
                  <a:latin typeface="Arial" pitchFamily="34" charset="0"/>
                  <a:cs typeface="Arial" pitchFamily="34" charset="0"/>
                </a:defRPr>
              </a:lvl7pPr>
              <a:lvl8pPr marL="1371600" eaLnBrk="0" fontAlgn="base" hangingPunct="0">
                <a:spcBef>
                  <a:spcPct val="0"/>
                </a:spcBef>
                <a:spcAft>
                  <a:spcPct val="0"/>
                </a:spcAft>
                <a:defRPr sz="1400">
                  <a:solidFill>
                    <a:schemeClr val="tx1"/>
                  </a:solidFill>
                  <a:latin typeface="Arial" pitchFamily="34" charset="0"/>
                  <a:cs typeface="Arial" pitchFamily="34" charset="0"/>
                </a:defRPr>
              </a:lvl8pPr>
              <a:lvl9pPr marL="1828800" eaLnBrk="0" fontAlgn="base" hangingPunct="0">
                <a:spcBef>
                  <a:spcPct val="0"/>
                </a:spcBef>
                <a:spcAft>
                  <a:spcPct val="0"/>
                </a:spcAft>
                <a:defRPr sz="1400">
                  <a:solidFill>
                    <a:schemeClr val="tx1"/>
                  </a:solidFill>
                  <a:latin typeface="Arial" pitchFamily="34" charset="0"/>
                  <a:cs typeface="Arial" pitchFamily="34" charset="0"/>
                </a:defRPr>
              </a:lvl9pPr>
            </a:lstStyle>
            <a:p>
              <a:pPr algn="ctr" eaLnBrk="1" hangingPunct="1"/>
              <a:r>
                <a:rPr lang="de-DE" sz="1000" b="1">
                  <a:solidFill>
                    <a:schemeClr val="bg1"/>
                  </a:solidFill>
                </a:rPr>
                <a:t>1 Bid</a:t>
              </a:r>
            </a:p>
          </p:txBody>
        </p:sp>
      </p:grpSp>
      <p:sp>
        <p:nvSpPr>
          <p:cNvPr id="37896" name="Textfeld 18"/>
          <p:cNvSpPr txBox="1">
            <a:spLocks noChangeArrowheads="1"/>
          </p:cNvSpPr>
          <p:nvPr/>
        </p:nvSpPr>
        <p:spPr bwMode="auto">
          <a:xfrm>
            <a:off x="2082800" y="5732463"/>
            <a:ext cx="1368425"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1400">
                <a:solidFill>
                  <a:schemeClr val="tx1"/>
                </a:solidFill>
                <a:latin typeface="Arial" pitchFamily="34" charset="0"/>
                <a:cs typeface="Arial" pitchFamily="34" charset="0"/>
              </a:defRPr>
            </a:lvl1pPr>
            <a:lvl2pPr marL="37931725" indent="-37474525" eaLnBrk="0" hangingPunct="0">
              <a:defRPr sz="1400">
                <a:solidFill>
                  <a:schemeClr val="tx1"/>
                </a:solidFill>
                <a:latin typeface="Arial" pitchFamily="34" charset="0"/>
                <a:cs typeface="Arial" pitchFamily="34" charset="0"/>
              </a:defRPr>
            </a:lvl2pPr>
            <a:lvl3pPr eaLnBrk="0" hangingPunct="0">
              <a:defRPr sz="1400">
                <a:solidFill>
                  <a:schemeClr val="tx1"/>
                </a:solidFill>
                <a:latin typeface="Arial" pitchFamily="34" charset="0"/>
                <a:cs typeface="Arial" pitchFamily="34" charset="0"/>
              </a:defRPr>
            </a:lvl3pPr>
            <a:lvl4pPr eaLnBrk="0" hangingPunct="0">
              <a:defRPr sz="1400">
                <a:solidFill>
                  <a:schemeClr val="tx1"/>
                </a:solidFill>
                <a:latin typeface="Arial" pitchFamily="34" charset="0"/>
                <a:cs typeface="Arial" pitchFamily="34" charset="0"/>
              </a:defRPr>
            </a:lvl4pPr>
            <a:lvl5pPr eaLnBrk="0" hangingPunct="0">
              <a:defRPr sz="1400">
                <a:solidFill>
                  <a:schemeClr val="tx1"/>
                </a:solidFill>
                <a:latin typeface="Arial" pitchFamily="34" charset="0"/>
                <a:cs typeface="Arial" pitchFamily="34" charset="0"/>
              </a:defRPr>
            </a:lvl5pPr>
            <a:lvl6pPr marL="457200" eaLnBrk="0" fontAlgn="base" hangingPunct="0">
              <a:spcBef>
                <a:spcPct val="0"/>
              </a:spcBef>
              <a:spcAft>
                <a:spcPct val="0"/>
              </a:spcAft>
              <a:defRPr sz="1400">
                <a:solidFill>
                  <a:schemeClr val="tx1"/>
                </a:solidFill>
                <a:latin typeface="Arial" pitchFamily="34" charset="0"/>
                <a:cs typeface="Arial" pitchFamily="34" charset="0"/>
              </a:defRPr>
            </a:lvl6pPr>
            <a:lvl7pPr marL="914400" eaLnBrk="0" fontAlgn="base" hangingPunct="0">
              <a:spcBef>
                <a:spcPct val="0"/>
              </a:spcBef>
              <a:spcAft>
                <a:spcPct val="0"/>
              </a:spcAft>
              <a:defRPr sz="1400">
                <a:solidFill>
                  <a:schemeClr val="tx1"/>
                </a:solidFill>
                <a:latin typeface="Arial" pitchFamily="34" charset="0"/>
                <a:cs typeface="Arial" pitchFamily="34" charset="0"/>
              </a:defRPr>
            </a:lvl7pPr>
            <a:lvl8pPr marL="1371600" eaLnBrk="0" fontAlgn="base" hangingPunct="0">
              <a:spcBef>
                <a:spcPct val="0"/>
              </a:spcBef>
              <a:spcAft>
                <a:spcPct val="0"/>
              </a:spcAft>
              <a:defRPr sz="1400">
                <a:solidFill>
                  <a:schemeClr val="tx1"/>
                </a:solidFill>
                <a:latin typeface="Arial" pitchFamily="34" charset="0"/>
                <a:cs typeface="Arial" pitchFamily="34" charset="0"/>
              </a:defRPr>
            </a:lvl8pPr>
            <a:lvl9pPr marL="1828800" eaLnBrk="0" fontAlgn="base" hangingPunct="0">
              <a:spcBef>
                <a:spcPct val="0"/>
              </a:spcBef>
              <a:spcAft>
                <a:spcPct val="0"/>
              </a:spcAft>
              <a:defRPr sz="1400">
                <a:solidFill>
                  <a:schemeClr val="tx1"/>
                </a:solidFill>
                <a:latin typeface="Arial" pitchFamily="34" charset="0"/>
                <a:cs typeface="Arial" pitchFamily="34" charset="0"/>
              </a:defRPr>
            </a:lvl9pPr>
          </a:lstStyle>
          <a:p>
            <a:pPr eaLnBrk="1" hangingPunct="1"/>
            <a:r>
              <a:rPr lang="de-DE"/>
              <a:t>Shipper 2</a:t>
            </a:r>
          </a:p>
        </p:txBody>
      </p:sp>
      <p:sp>
        <p:nvSpPr>
          <p:cNvPr id="19" name="Gestreifter Pfeil nach rechts 18"/>
          <p:cNvSpPr/>
          <p:nvPr/>
        </p:nvSpPr>
        <p:spPr>
          <a:xfrm rot="18110650" flipV="1">
            <a:off x="1568450" y="4613276"/>
            <a:ext cx="1087437" cy="315912"/>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grpSp>
        <p:nvGrpSpPr>
          <p:cNvPr id="3" name="Gruppieren 38"/>
          <p:cNvGrpSpPr>
            <a:grpSpLocks/>
          </p:cNvGrpSpPr>
          <p:nvPr/>
        </p:nvGrpSpPr>
        <p:grpSpPr bwMode="auto">
          <a:xfrm>
            <a:off x="1600200" y="4559300"/>
            <a:ext cx="884238" cy="528638"/>
            <a:chOff x="7205351" y="3534359"/>
            <a:chExt cx="1367507" cy="719213"/>
          </a:xfrm>
        </p:grpSpPr>
        <p:sp>
          <p:nvSpPr>
            <p:cNvPr id="23" name="Flussdiagramm: Mehrere Dokumente 22"/>
            <p:cNvSpPr/>
            <p:nvPr/>
          </p:nvSpPr>
          <p:spPr>
            <a:xfrm>
              <a:off x="7600627" y="3534359"/>
              <a:ext cx="711987" cy="719213"/>
            </a:xfrm>
            <a:prstGeom prst="flowChartMultidocument">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37949" name="Textfeld 22"/>
            <p:cNvSpPr txBox="1">
              <a:spLocks noChangeArrowheads="1"/>
            </p:cNvSpPr>
            <p:nvPr/>
          </p:nvSpPr>
          <p:spPr bwMode="auto">
            <a:xfrm>
              <a:off x="7205351" y="3749015"/>
              <a:ext cx="1367507" cy="3385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1400">
                  <a:solidFill>
                    <a:schemeClr val="tx1"/>
                  </a:solidFill>
                  <a:latin typeface="Arial" pitchFamily="34" charset="0"/>
                  <a:cs typeface="Arial" pitchFamily="34" charset="0"/>
                </a:defRPr>
              </a:lvl1pPr>
              <a:lvl2pPr marL="37931725" indent="-37474525" eaLnBrk="0" hangingPunct="0">
                <a:defRPr sz="1400">
                  <a:solidFill>
                    <a:schemeClr val="tx1"/>
                  </a:solidFill>
                  <a:latin typeface="Arial" pitchFamily="34" charset="0"/>
                  <a:cs typeface="Arial" pitchFamily="34" charset="0"/>
                </a:defRPr>
              </a:lvl2pPr>
              <a:lvl3pPr eaLnBrk="0" hangingPunct="0">
                <a:defRPr sz="1400">
                  <a:solidFill>
                    <a:schemeClr val="tx1"/>
                  </a:solidFill>
                  <a:latin typeface="Arial" pitchFamily="34" charset="0"/>
                  <a:cs typeface="Arial" pitchFamily="34" charset="0"/>
                </a:defRPr>
              </a:lvl3pPr>
              <a:lvl4pPr eaLnBrk="0" hangingPunct="0">
                <a:defRPr sz="1400">
                  <a:solidFill>
                    <a:schemeClr val="tx1"/>
                  </a:solidFill>
                  <a:latin typeface="Arial" pitchFamily="34" charset="0"/>
                  <a:cs typeface="Arial" pitchFamily="34" charset="0"/>
                </a:defRPr>
              </a:lvl4pPr>
              <a:lvl5pPr eaLnBrk="0" hangingPunct="0">
                <a:defRPr sz="1400">
                  <a:solidFill>
                    <a:schemeClr val="tx1"/>
                  </a:solidFill>
                  <a:latin typeface="Arial" pitchFamily="34" charset="0"/>
                  <a:cs typeface="Arial" pitchFamily="34" charset="0"/>
                </a:defRPr>
              </a:lvl5pPr>
              <a:lvl6pPr marL="457200" eaLnBrk="0" fontAlgn="base" hangingPunct="0">
                <a:spcBef>
                  <a:spcPct val="0"/>
                </a:spcBef>
                <a:spcAft>
                  <a:spcPct val="0"/>
                </a:spcAft>
                <a:defRPr sz="1400">
                  <a:solidFill>
                    <a:schemeClr val="tx1"/>
                  </a:solidFill>
                  <a:latin typeface="Arial" pitchFamily="34" charset="0"/>
                  <a:cs typeface="Arial" pitchFamily="34" charset="0"/>
                </a:defRPr>
              </a:lvl6pPr>
              <a:lvl7pPr marL="914400" eaLnBrk="0" fontAlgn="base" hangingPunct="0">
                <a:spcBef>
                  <a:spcPct val="0"/>
                </a:spcBef>
                <a:spcAft>
                  <a:spcPct val="0"/>
                </a:spcAft>
                <a:defRPr sz="1400">
                  <a:solidFill>
                    <a:schemeClr val="tx1"/>
                  </a:solidFill>
                  <a:latin typeface="Arial" pitchFamily="34" charset="0"/>
                  <a:cs typeface="Arial" pitchFamily="34" charset="0"/>
                </a:defRPr>
              </a:lvl7pPr>
              <a:lvl8pPr marL="1371600" eaLnBrk="0" fontAlgn="base" hangingPunct="0">
                <a:spcBef>
                  <a:spcPct val="0"/>
                </a:spcBef>
                <a:spcAft>
                  <a:spcPct val="0"/>
                </a:spcAft>
                <a:defRPr sz="1400">
                  <a:solidFill>
                    <a:schemeClr val="tx1"/>
                  </a:solidFill>
                  <a:latin typeface="Arial" pitchFamily="34" charset="0"/>
                  <a:cs typeface="Arial" pitchFamily="34" charset="0"/>
                </a:defRPr>
              </a:lvl8pPr>
              <a:lvl9pPr marL="1828800" eaLnBrk="0" fontAlgn="base" hangingPunct="0">
                <a:spcBef>
                  <a:spcPct val="0"/>
                </a:spcBef>
                <a:spcAft>
                  <a:spcPct val="0"/>
                </a:spcAft>
                <a:defRPr sz="1400">
                  <a:solidFill>
                    <a:schemeClr val="tx1"/>
                  </a:solidFill>
                  <a:latin typeface="Arial" pitchFamily="34" charset="0"/>
                  <a:cs typeface="Arial" pitchFamily="34" charset="0"/>
                </a:defRPr>
              </a:lvl9pPr>
            </a:lstStyle>
            <a:p>
              <a:pPr algn="ctr" eaLnBrk="1" hangingPunct="1"/>
              <a:r>
                <a:rPr lang="de-DE" sz="1000" b="1">
                  <a:solidFill>
                    <a:schemeClr val="bg1"/>
                  </a:solidFill>
                </a:rPr>
                <a:t>1 Bid</a:t>
              </a:r>
            </a:p>
          </p:txBody>
        </p:sp>
      </p:grpSp>
      <p:sp>
        <p:nvSpPr>
          <p:cNvPr id="37899" name="Textfeld 17"/>
          <p:cNvSpPr txBox="1">
            <a:spLocks noChangeArrowheads="1"/>
          </p:cNvSpPr>
          <p:nvPr/>
        </p:nvSpPr>
        <p:spPr bwMode="auto">
          <a:xfrm>
            <a:off x="3451225" y="4227513"/>
            <a:ext cx="2449513" cy="368300"/>
          </a:xfrm>
          <a:prstGeom prst="rect">
            <a:avLst/>
          </a:prstGeom>
          <a:solidFill>
            <a:srgbClr val="FF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177800" indent="-177800" eaLnBrk="0" hangingPunct="0">
              <a:defRPr sz="1400">
                <a:solidFill>
                  <a:schemeClr val="tx1"/>
                </a:solidFill>
                <a:latin typeface="Arial" pitchFamily="34" charset="0"/>
                <a:cs typeface="Arial" pitchFamily="34" charset="0"/>
              </a:defRPr>
            </a:lvl1pPr>
            <a:lvl2pPr marL="37931725" indent="-37474525" eaLnBrk="0" hangingPunct="0">
              <a:defRPr sz="1400">
                <a:solidFill>
                  <a:schemeClr val="tx1"/>
                </a:solidFill>
                <a:latin typeface="Arial" pitchFamily="34" charset="0"/>
                <a:cs typeface="Arial" pitchFamily="34" charset="0"/>
              </a:defRPr>
            </a:lvl2pPr>
            <a:lvl3pPr eaLnBrk="0" hangingPunct="0">
              <a:defRPr sz="1400">
                <a:solidFill>
                  <a:schemeClr val="tx1"/>
                </a:solidFill>
                <a:latin typeface="Arial" pitchFamily="34" charset="0"/>
                <a:cs typeface="Arial" pitchFamily="34" charset="0"/>
              </a:defRPr>
            </a:lvl3pPr>
            <a:lvl4pPr eaLnBrk="0" hangingPunct="0">
              <a:defRPr sz="1400">
                <a:solidFill>
                  <a:schemeClr val="tx1"/>
                </a:solidFill>
                <a:latin typeface="Arial" pitchFamily="34" charset="0"/>
                <a:cs typeface="Arial" pitchFamily="34" charset="0"/>
              </a:defRPr>
            </a:lvl4pPr>
            <a:lvl5pPr eaLnBrk="0" hangingPunct="0">
              <a:defRPr sz="1400">
                <a:solidFill>
                  <a:schemeClr val="tx1"/>
                </a:solidFill>
                <a:latin typeface="Arial" pitchFamily="34" charset="0"/>
                <a:cs typeface="Arial" pitchFamily="34" charset="0"/>
              </a:defRPr>
            </a:lvl5pPr>
            <a:lvl6pPr marL="457200" eaLnBrk="0" fontAlgn="base" hangingPunct="0">
              <a:spcBef>
                <a:spcPct val="0"/>
              </a:spcBef>
              <a:spcAft>
                <a:spcPct val="0"/>
              </a:spcAft>
              <a:defRPr sz="1400">
                <a:solidFill>
                  <a:schemeClr val="tx1"/>
                </a:solidFill>
                <a:latin typeface="Arial" pitchFamily="34" charset="0"/>
                <a:cs typeface="Arial" pitchFamily="34" charset="0"/>
              </a:defRPr>
            </a:lvl6pPr>
            <a:lvl7pPr marL="914400" eaLnBrk="0" fontAlgn="base" hangingPunct="0">
              <a:spcBef>
                <a:spcPct val="0"/>
              </a:spcBef>
              <a:spcAft>
                <a:spcPct val="0"/>
              </a:spcAft>
              <a:defRPr sz="1400">
                <a:solidFill>
                  <a:schemeClr val="tx1"/>
                </a:solidFill>
                <a:latin typeface="Arial" pitchFamily="34" charset="0"/>
                <a:cs typeface="Arial" pitchFamily="34" charset="0"/>
              </a:defRPr>
            </a:lvl7pPr>
            <a:lvl8pPr marL="1371600" eaLnBrk="0" fontAlgn="base" hangingPunct="0">
              <a:spcBef>
                <a:spcPct val="0"/>
              </a:spcBef>
              <a:spcAft>
                <a:spcPct val="0"/>
              </a:spcAft>
              <a:defRPr sz="1400">
                <a:solidFill>
                  <a:schemeClr val="tx1"/>
                </a:solidFill>
                <a:latin typeface="Arial" pitchFamily="34" charset="0"/>
                <a:cs typeface="Arial" pitchFamily="34" charset="0"/>
              </a:defRPr>
            </a:lvl8pPr>
            <a:lvl9pPr marL="1828800" eaLnBrk="0" fontAlgn="base" hangingPunct="0">
              <a:spcBef>
                <a:spcPct val="0"/>
              </a:spcBef>
              <a:spcAft>
                <a:spcPct val="0"/>
              </a:spcAft>
              <a:defRPr sz="1400">
                <a:solidFill>
                  <a:schemeClr val="tx1"/>
                </a:solidFill>
                <a:latin typeface="Arial" pitchFamily="34" charset="0"/>
                <a:cs typeface="Arial" pitchFamily="34" charset="0"/>
              </a:defRPr>
            </a:lvl9pPr>
          </a:lstStyle>
          <a:p>
            <a:pPr eaLnBrk="1" hangingPunct="1"/>
            <a:r>
              <a:rPr lang="de-DE"/>
              <a:t>Announced price step</a:t>
            </a:r>
          </a:p>
        </p:txBody>
      </p:sp>
      <p:graphicFrame>
        <p:nvGraphicFramePr>
          <p:cNvPr id="21" name="Tabelle 20"/>
          <p:cNvGraphicFramePr>
            <a:graphicFrameLocks noGrp="1"/>
          </p:cNvGraphicFramePr>
          <p:nvPr/>
        </p:nvGraphicFramePr>
        <p:xfrm>
          <a:off x="3451225" y="1498600"/>
          <a:ext cx="4173538" cy="2446341"/>
        </p:xfrm>
        <a:graphic>
          <a:graphicData uri="http://schemas.openxmlformats.org/drawingml/2006/table">
            <a:tbl>
              <a:tblPr/>
              <a:tblGrid>
                <a:gridCol w="835025"/>
                <a:gridCol w="835025"/>
                <a:gridCol w="833438"/>
                <a:gridCol w="835025"/>
                <a:gridCol w="835025"/>
              </a:tblGrid>
              <a:tr h="4175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1200" b="1" i="0" u="none" strike="noStrike" cap="none" normalizeH="0" baseline="0" smtClean="0">
                          <a:ln>
                            <a:noFill/>
                          </a:ln>
                          <a:solidFill>
                            <a:srgbClr val="FFFFFF"/>
                          </a:solidFill>
                          <a:effectLst/>
                          <a:latin typeface="Calibri" pitchFamily="34" charset="0"/>
                          <a:ea typeface="ＭＳ Ｐゴシック" pitchFamily="34" charset="-128"/>
                          <a:cs typeface="Arial" pitchFamily="34" charset="0"/>
                        </a:rPr>
                        <a:t>Price step</a:t>
                      </a:r>
                    </a:p>
                  </a:txBody>
                  <a:tcPr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1200" b="1" i="0" u="none" strike="noStrike" cap="none" normalizeH="0" baseline="0" smtClean="0">
                          <a:ln>
                            <a:noFill/>
                          </a:ln>
                          <a:solidFill>
                            <a:srgbClr val="FFFFFF"/>
                          </a:solidFill>
                          <a:effectLst/>
                          <a:latin typeface="Calibri" pitchFamily="34" charset="0"/>
                          <a:ea typeface="ＭＳ Ｐゴシック" pitchFamily="34" charset="-128"/>
                          <a:cs typeface="Arial" pitchFamily="34" charset="0"/>
                        </a:rPr>
                        <a:t>Q6</a:t>
                      </a:r>
                    </a:p>
                  </a:txBody>
                  <a:tcPr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endParaRPr lang="en-GB"/>
                    </a:p>
                  </a:txBody>
                  <a:tcPr/>
                </a:tc>
                <a:tc hMerge="1">
                  <a:txBody>
                    <a:bodyPr/>
                    <a:lstStyle/>
                    <a:p>
                      <a:endParaRPr lang="en-GB"/>
                    </a:p>
                  </a:txBody>
                  <a:tcPr/>
                </a:tc>
                <a:tc hMerge="1">
                  <a:txBody>
                    <a:bodyPr/>
                    <a:lstStyle/>
                    <a:p>
                      <a:endParaRPr lang="en-GB"/>
                    </a:p>
                  </a:txBody>
                  <a:tcPr/>
                </a:tc>
              </a:tr>
              <a:tr h="338138">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rgbClr val="000000"/>
                        </a:solidFill>
                        <a:effectLst/>
                        <a:latin typeface="Calibri" pitchFamily="34" charset="0"/>
                        <a:ea typeface="ＭＳ Ｐゴシック" pitchFamily="34" charset="-128"/>
                        <a:cs typeface="Arial" pitchFamily="34" charset="0"/>
                      </a:endParaRPr>
                    </a:p>
                  </a:txBody>
                  <a:tcPr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BACC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smtClean="0">
                          <a:ln>
                            <a:noFill/>
                          </a:ln>
                          <a:solidFill>
                            <a:schemeClr val="tx1"/>
                          </a:solidFill>
                          <a:effectLst/>
                          <a:latin typeface="Calibri" pitchFamily="34" charset="0"/>
                          <a:ea typeface="ＭＳ Ｐゴシック" pitchFamily="34" charset="-128"/>
                          <a:cs typeface="Arial" pitchFamily="34" charset="0"/>
                        </a:rPr>
                        <a:t>Avail. qty</a:t>
                      </a:r>
                    </a:p>
                  </a:txBody>
                  <a:tcPr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BACC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smtClean="0">
                          <a:ln>
                            <a:noFill/>
                          </a:ln>
                          <a:solidFill>
                            <a:schemeClr val="tx1"/>
                          </a:solidFill>
                          <a:effectLst/>
                          <a:latin typeface="Calibri" pitchFamily="34" charset="0"/>
                          <a:ea typeface="ＭＳ Ｐゴシック" pitchFamily="34" charset="-128"/>
                          <a:cs typeface="Arial" pitchFamily="34" charset="0"/>
                        </a:rPr>
                        <a:t>S1</a:t>
                      </a:r>
                    </a:p>
                  </a:txBody>
                  <a:tcPr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BACC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smtClean="0">
                          <a:ln>
                            <a:noFill/>
                          </a:ln>
                          <a:solidFill>
                            <a:schemeClr val="tx1"/>
                          </a:solidFill>
                          <a:effectLst/>
                          <a:latin typeface="Calibri" pitchFamily="34" charset="0"/>
                          <a:ea typeface="ＭＳ Ｐゴシック" pitchFamily="34" charset="-128"/>
                          <a:cs typeface="Arial" pitchFamily="34" charset="0"/>
                        </a:rPr>
                        <a:t>S2</a:t>
                      </a:r>
                    </a:p>
                  </a:txBody>
                  <a:tcPr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BACC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smtClean="0">
                          <a:ln>
                            <a:noFill/>
                          </a:ln>
                          <a:solidFill>
                            <a:schemeClr val="tx1"/>
                          </a:solidFill>
                          <a:effectLst/>
                          <a:latin typeface="Calibri" pitchFamily="34" charset="0"/>
                          <a:ea typeface="ＭＳ Ｐゴシック" pitchFamily="34" charset="-128"/>
                          <a:cs typeface="Arial" pitchFamily="34" charset="0"/>
                        </a:rPr>
                        <a:t>∑</a:t>
                      </a:r>
                    </a:p>
                  </a:txBody>
                  <a:tcPr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BACC6"/>
                    </a:solidFill>
                  </a:tcPr>
                </a:tc>
              </a:tr>
              <a:tr h="3381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smtClean="0">
                          <a:ln>
                            <a:noFill/>
                          </a:ln>
                          <a:solidFill>
                            <a:srgbClr val="000000"/>
                          </a:solidFill>
                          <a:effectLst/>
                          <a:latin typeface="Calibri" pitchFamily="34" charset="0"/>
                          <a:ea typeface="ＭＳ Ｐゴシック" pitchFamily="34" charset="-128"/>
                          <a:cs typeface="Arial" pitchFamily="34" charset="0"/>
                        </a:rPr>
                        <a:t>5</a:t>
                      </a:r>
                    </a:p>
                  </a:txBody>
                  <a:tcPr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AD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smtClean="0">
                          <a:ln>
                            <a:noFill/>
                          </a:ln>
                          <a:solidFill>
                            <a:srgbClr val="000000"/>
                          </a:solidFill>
                          <a:effectLst/>
                          <a:latin typeface="Calibri" pitchFamily="34" charset="0"/>
                          <a:ea typeface="ＭＳ Ｐゴシック" pitchFamily="34" charset="-128"/>
                          <a:cs typeface="Arial" pitchFamily="34" charset="0"/>
                        </a:rPr>
                        <a:t>120</a:t>
                      </a:r>
                    </a:p>
                  </a:txBody>
                  <a:tcPr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AD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rgbClr val="000000"/>
                        </a:solidFill>
                        <a:effectLst/>
                        <a:latin typeface="Calibri" pitchFamily="34" charset="0"/>
                        <a:ea typeface="ＭＳ Ｐゴシック" pitchFamily="34" charset="-128"/>
                        <a:cs typeface="Arial" pitchFamily="34" charset="0"/>
                      </a:endParaRPr>
                    </a:p>
                  </a:txBody>
                  <a:tcPr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AD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rgbClr val="000000"/>
                        </a:solidFill>
                        <a:effectLst/>
                        <a:latin typeface="Calibri" pitchFamily="34" charset="0"/>
                        <a:ea typeface="ＭＳ Ｐゴシック" pitchFamily="34" charset="-128"/>
                        <a:cs typeface="Arial" pitchFamily="34" charset="0"/>
                      </a:endParaRPr>
                    </a:p>
                  </a:txBody>
                  <a:tcPr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AD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rgbClr val="000000"/>
                        </a:solidFill>
                        <a:effectLst/>
                        <a:latin typeface="Calibri" pitchFamily="34" charset="0"/>
                        <a:ea typeface="ＭＳ Ｐゴシック" pitchFamily="34" charset="-128"/>
                        <a:cs typeface="Arial" pitchFamily="34" charset="0"/>
                      </a:endParaRPr>
                    </a:p>
                  </a:txBody>
                  <a:tcPr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ADA"/>
                    </a:solidFill>
                  </a:tcPr>
                </a:tc>
              </a:tr>
              <a:tr h="3381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smtClean="0">
                          <a:ln>
                            <a:noFill/>
                          </a:ln>
                          <a:solidFill>
                            <a:srgbClr val="000000"/>
                          </a:solidFill>
                          <a:effectLst/>
                          <a:latin typeface="Calibri" pitchFamily="34" charset="0"/>
                          <a:ea typeface="ＭＳ Ｐゴシック" pitchFamily="34" charset="-128"/>
                          <a:cs typeface="Arial" pitchFamily="34" charset="0"/>
                        </a:rPr>
                        <a:t>4</a:t>
                      </a:r>
                    </a:p>
                  </a:txBody>
                  <a:tcPr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BACC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smtClean="0">
                          <a:ln>
                            <a:noFill/>
                          </a:ln>
                          <a:solidFill>
                            <a:srgbClr val="000000"/>
                          </a:solidFill>
                          <a:effectLst/>
                          <a:latin typeface="Calibri" pitchFamily="34" charset="0"/>
                          <a:ea typeface="ＭＳ Ｐゴシック" pitchFamily="34" charset="-128"/>
                          <a:cs typeface="Arial" pitchFamily="34" charset="0"/>
                        </a:rPr>
                        <a:t>120</a:t>
                      </a:r>
                    </a:p>
                  </a:txBody>
                  <a:tcPr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BACC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rgbClr val="000000"/>
                        </a:solidFill>
                        <a:effectLst/>
                        <a:latin typeface="Calibri" pitchFamily="34" charset="0"/>
                        <a:ea typeface="ＭＳ Ｐゴシック" pitchFamily="34" charset="-128"/>
                        <a:cs typeface="Arial" pitchFamily="34" charset="0"/>
                      </a:endParaRPr>
                    </a:p>
                  </a:txBody>
                  <a:tcPr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BACC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rgbClr val="000000"/>
                        </a:solidFill>
                        <a:effectLst/>
                        <a:latin typeface="Calibri" pitchFamily="34" charset="0"/>
                        <a:ea typeface="ＭＳ Ｐゴシック" pitchFamily="34" charset="-128"/>
                        <a:cs typeface="Arial" pitchFamily="34" charset="0"/>
                      </a:endParaRPr>
                    </a:p>
                  </a:txBody>
                  <a:tcPr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BACC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rgbClr val="000000"/>
                        </a:solidFill>
                        <a:effectLst/>
                        <a:latin typeface="Calibri" pitchFamily="34" charset="0"/>
                        <a:ea typeface="ＭＳ Ｐゴシック" pitchFamily="34" charset="-128"/>
                        <a:cs typeface="Arial" pitchFamily="34" charset="0"/>
                      </a:endParaRPr>
                    </a:p>
                  </a:txBody>
                  <a:tcPr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BACC6"/>
                    </a:solidFill>
                  </a:tcPr>
                </a:tc>
              </a:tr>
              <a:tr h="3381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smtClean="0">
                          <a:ln>
                            <a:noFill/>
                          </a:ln>
                          <a:solidFill>
                            <a:srgbClr val="000000"/>
                          </a:solidFill>
                          <a:effectLst/>
                          <a:latin typeface="Calibri" pitchFamily="34" charset="0"/>
                          <a:ea typeface="ＭＳ Ｐゴシック" pitchFamily="34" charset="-128"/>
                          <a:cs typeface="Arial" pitchFamily="34" charset="0"/>
                        </a:rPr>
                        <a:t>3</a:t>
                      </a:r>
                    </a:p>
                  </a:txBody>
                  <a:tcPr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000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smtClean="0">
                          <a:ln>
                            <a:noFill/>
                          </a:ln>
                          <a:solidFill>
                            <a:srgbClr val="000000"/>
                          </a:solidFill>
                          <a:effectLst/>
                          <a:latin typeface="Calibri" pitchFamily="34" charset="0"/>
                          <a:ea typeface="ＭＳ Ｐゴシック" pitchFamily="34" charset="-128"/>
                          <a:cs typeface="Arial" pitchFamily="34" charset="0"/>
                        </a:rPr>
                        <a:t>120</a:t>
                      </a:r>
                    </a:p>
                  </a:txBody>
                  <a:tcPr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000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smtClean="0">
                          <a:ln>
                            <a:noFill/>
                          </a:ln>
                          <a:solidFill>
                            <a:srgbClr val="000000"/>
                          </a:solidFill>
                          <a:effectLst/>
                          <a:latin typeface="Calibri" pitchFamily="34" charset="0"/>
                          <a:ea typeface="ＭＳ Ｐゴシック" pitchFamily="34" charset="-128"/>
                          <a:cs typeface="Arial" pitchFamily="34" charset="0"/>
                        </a:rPr>
                        <a:t>80</a:t>
                      </a:r>
                    </a:p>
                  </a:txBody>
                  <a:tcPr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000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smtClean="0">
                          <a:ln>
                            <a:noFill/>
                          </a:ln>
                          <a:solidFill>
                            <a:srgbClr val="000000"/>
                          </a:solidFill>
                          <a:effectLst/>
                          <a:latin typeface="Calibri" pitchFamily="34" charset="0"/>
                          <a:ea typeface="ＭＳ Ｐゴシック" pitchFamily="34" charset="-128"/>
                          <a:cs typeface="Arial" pitchFamily="34" charset="0"/>
                        </a:rPr>
                        <a:t>60</a:t>
                      </a:r>
                    </a:p>
                  </a:txBody>
                  <a:tcPr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000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smtClean="0">
                          <a:ln>
                            <a:noFill/>
                          </a:ln>
                          <a:solidFill>
                            <a:srgbClr val="000000"/>
                          </a:solidFill>
                          <a:effectLst/>
                          <a:latin typeface="Calibri" pitchFamily="34" charset="0"/>
                          <a:ea typeface="ＭＳ Ｐゴシック" pitchFamily="34" charset="-128"/>
                          <a:cs typeface="Arial" pitchFamily="34" charset="0"/>
                        </a:rPr>
                        <a:t>140</a:t>
                      </a:r>
                    </a:p>
                  </a:txBody>
                  <a:tcPr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0000"/>
                    </a:solidFill>
                  </a:tcPr>
                </a:tc>
              </a:tr>
              <a:tr h="3381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smtClean="0">
                          <a:ln>
                            <a:noFill/>
                          </a:ln>
                          <a:solidFill>
                            <a:srgbClr val="000000"/>
                          </a:solidFill>
                          <a:effectLst/>
                          <a:latin typeface="Calibri" pitchFamily="34" charset="0"/>
                          <a:ea typeface="ＭＳ Ｐゴシック" pitchFamily="34" charset="-128"/>
                          <a:cs typeface="Arial" pitchFamily="34" charset="0"/>
                        </a:rPr>
                        <a:t>2</a:t>
                      </a:r>
                    </a:p>
                  </a:txBody>
                  <a:tcPr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BACC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smtClean="0">
                          <a:ln>
                            <a:noFill/>
                          </a:ln>
                          <a:solidFill>
                            <a:srgbClr val="000000"/>
                          </a:solidFill>
                          <a:effectLst/>
                          <a:latin typeface="Calibri" pitchFamily="34" charset="0"/>
                          <a:ea typeface="ＭＳ Ｐゴシック" pitchFamily="34" charset="-128"/>
                          <a:cs typeface="Arial" pitchFamily="34" charset="0"/>
                        </a:rPr>
                        <a:t>120</a:t>
                      </a:r>
                    </a:p>
                  </a:txBody>
                  <a:tcPr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BACC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smtClean="0">
                          <a:ln>
                            <a:noFill/>
                          </a:ln>
                          <a:solidFill>
                            <a:srgbClr val="000000"/>
                          </a:solidFill>
                          <a:effectLst/>
                          <a:latin typeface="Calibri" pitchFamily="34" charset="0"/>
                          <a:ea typeface="ＭＳ Ｐゴシック" pitchFamily="34" charset="-128"/>
                          <a:cs typeface="Arial" pitchFamily="34" charset="0"/>
                        </a:rPr>
                        <a:t>100</a:t>
                      </a:r>
                    </a:p>
                  </a:txBody>
                  <a:tcPr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BACC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smtClean="0">
                          <a:ln>
                            <a:noFill/>
                          </a:ln>
                          <a:solidFill>
                            <a:srgbClr val="000000"/>
                          </a:solidFill>
                          <a:effectLst/>
                          <a:latin typeface="Calibri" pitchFamily="34" charset="0"/>
                          <a:ea typeface="ＭＳ Ｐゴシック" pitchFamily="34" charset="-128"/>
                          <a:cs typeface="Arial" pitchFamily="34" charset="0"/>
                        </a:rPr>
                        <a:t>80</a:t>
                      </a:r>
                    </a:p>
                  </a:txBody>
                  <a:tcPr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BACC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smtClean="0">
                          <a:ln>
                            <a:noFill/>
                          </a:ln>
                          <a:solidFill>
                            <a:srgbClr val="000000"/>
                          </a:solidFill>
                          <a:effectLst/>
                          <a:latin typeface="Calibri" pitchFamily="34" charset="0"/>
                          <a:ea typeface="ＭＳ Ｐゴシック" pitchFamily="34" charset="-128"/>
                          <a:cs typeface="Arial" pitchFamily="34" charset="0"/>
                        </a:rPr>
                        <a:t>180</a:t>
                      </a:r>
                    </a:p>
                  </a:txBody>
                  <a:tcPr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BACC6"/>
                    </a:solidFill>
                  </a:tcPr>
                </a:tc>
              </a:tr>
              <a:tr h="3381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smtClean="0">
                          <a:ln>
                            <a:noFill/>
                          </a:ln>
                          <a:solidFill>
                            <a:srgbClr val="000000"/>
                          </a:solidFill>
                          <a:effectLst/>
                          <a:latin typeface="Calibri" pitchFamily="34" charset="0"/>
                          <a:ea typeface="ＭＳ Ｐゴシック" pitchFamily="34" charset="-128"/>
                          <a:cs typeface="Arial" pitchFamily="34" charset="0"/>
                        </a:rPr>
                        <a:t>1</a:t>
                      </a:r>
                    </a:p>
                  </a:txBody>
                  <a:tcPr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AD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smtClean="0">
                          <a:ln>
                            <a:noFill/>
                          </a:ln>
                          <a:solidFill>
                            <a:srgbClr val="000000"/>
                          </a:solidFill>
                          <a:effectLst/>
                          <a:latin typeface="Calibri" pitchFamily="34" charset="0"/>
                          <a:ea typeface="ＭＳ Ｐゴシック" pitchFamily="34" charset="-128"/>
                          <a:cs typeface="Arial" pitchFamily="34" charset="0"/>
                        </a:rPr>
                        <a:t>120</a:t>
                      </a:r>
                    </a:p>
                  </a:txBody>
                  <a:tcPr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AD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smtClean="0">
                          <a:ln>
                            <a:noFill/>
                          </a:ln>
                          <a:solidFill>
                            <a:srgbClr val="000000"/>
                          </a:solidFill>
                          <a:effectLst/>
                          <a:latin typeface="Calibri" pitchFamily="34" charset="0"/>
                          <a:ea typeface="ＭＳ Ｐゴシック" pitchFamily="34" charset="-128"/>
                          <a:cs typeface="Arial" pitchFamily="34" charset="0"/>
                        </a:rPr>
                        <a:t>120</a:t>
                      </a:r>
                    </a:p>
                  </a:txBody>
                  <a:tcPr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AD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smtClean="0">
                          <a:ln>
                            <a:noFill/>
                          </a:ln>
                          <a:solidFill>
                            <a:srgbClr val="000000"/>
                          </a:solidFill>
                          <a:effectLst/>
                          <a:latin typeface="Calibri" pitchFamily="34" charset="0"/>
                          <a:ea typeface="ＭＳ Ｐゴシック" pitchFamily="34" charset="-128"/>
                          <a:cs typeface="Arial" pitchFamily="34" charset="0"/>
                        </a:rPr>
                        <a:t>100</a:t>
                      </a:r>
                    </a:p>
                  </a:txBody>
                  <a:tcPr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AD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smtClean="0">
                          <a:ln>
                            <a:noFill/>
                          </a:ln>
                          <a:solidFill>
                            <a:srgbClr val="000000"/>
                          </a:solidFill>
                          <a:effectLst/>
                          <a:latin typeface="Calibri" pitchFamily="34" charset="0"/>
                          <a:ea typeface="ＭＳ Ｐゴシック" pitchFamily="34" charset="-128"/>
                          <a:cs typeface="Arial" pitchFamily="34" charset="0"/>
                        </a:rPr>
                        <a:t>220</a:t>
                      </a:r>
                    </a:p>
                  </a:txBody>
                  <a:tcPr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ADA"/>
                    </a:solidFill>
                  </a:tcPr>
                </a:tc>
              </a:tr>
            </a:tbl>
          </a:graphicData>
        </a:graphic>
      </p:graphicFrame>
      <p:sp>
        <p:nvSpPr>
          <p:cNvPr id="37947" name="Rectangle 2"/>
          <p:cNvSpPr txBox="1">
            <a:spLocks noChangeArrowheads="1"/>
          </p:cNvSpPr>
          <p:nvPr/>
        </p:nvSpPr>
        <p:spPr bwMode="auto">
          <a:xfrm>
            <a:off x="684213" y="404813"/>
            <a:ext cx="7775575" cy="4873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eaLnBrk="0" hangingPunct="0">
              <a:defRPr sz="1400">
                <a:solidFill>
                  <a:schemeClr val="tx1"/>
                </a:solidFill>
                <a:latin typeface="Arial" pitchFamily="34" charset="0"/>
                <a:cs typeface="Arial" pitchFamily="34" charset="0"/>
              </a:defRPr>
            </a:lvl1pPr>
            <a:lvl2pPr marL="37931725" indent="-37474525" eaLnBrk="0" hangingPunct="0">
              <a:defRPr sz="1400">
                <a:solidFill>
                  <a:schemeClr val="tx1"/>
                </a:solidFill>
                <a:latin typeface="Arial" pitchFamily="34" charset="0"/>
                <a:cs typeface="Arial" pitchFamily="34" charset="0"/>
              </a:defRPr>
            </a:lvl2pPr>
            <a:lvl3pPr eaLnBrk="0" hangingPunct="0">
              <a:defRPr sz="1400">
                <a:solidFill>
                  <a:schemeClr val="tx1"/>
                </a:solidFill>
                <a:latin typeface="Arial" pitchFamily="34" charset="0"/>
                <a:cs typeface="Arial" pitchFamily="34" charset="0"/>
              </a:defRPr>
            </a:lvl3pPr>
            <a:lvl4pPr eaLnBrk="0" hangingPunct="0">
              <a:defRPr sz="1400">
                <a:solidFill>
                  <a:schemeClr val="tx1"/>
                </a:solidFill>
                <a:latin typeface="Arial" pitchFamily="34" charset="0"/>
                <a:cs typeface="Arial" pitchFamily="34" charset="0"/>
              </a:defRPr>
            </a:lvl4pPr>
            <a:lvl5pPr eaLnBrk="0" hangingPunct="0">
              <a:defRPr sz="1400">
                <a:solidFill>
                  <a:schemeClr val="tx1"/>
                </a:solidFill>
                <a:latin typeface="Arial" pitchFamily="34" charset="0"/>
                <a:cs typeface="Arial" pitchFamily="34" charset="0"/>
              </a:defRPr>
            </a:lvl5pPr>
            <a:lvl6pPr marL="457200" eaLnBrk="0" fontAlgn="base" hangingPunct="0">
              <a:spcBef>
                <a:spcPct val="0"/>
              </a:spcBef>
              <a:spcAft>
                <a:spcPct val="0"/>
              </a:spcAft>
              <a:defRPr sz="1400">
                <a:solidFill>
                  <a:schemeClr val="tx1"/>
                </a:solidFill>
                <a:latin typeface="Arial" pitchFamily="34" charset="0"/>
                <a:cs typeface="Arial" pitchFamily="34" charset="0"/>
              </a:defRPr>
            </a:lvl6pPr>
            <a:lvl7pPr marL="914400" eaLnBrk="0" fontAlgn="base" hangingPunct="0">
              <a:spcBef>
                <a:spcPct val="0"/>
              </a:spcBef>
              <a:spcAft>
                <a:spcPct val="0"/>
              </a:spcAft>
              <a:defRPr sz="1400">
                <a:solidFill>
                  <a:schemeClr val="tx1"/>
                </a:solidFill>
                <a:latin typeface="Arial" pitchFamily="34" charset="0"/>
                <a:cs typeface="Arial" pitchFamily="34" charset="0"/>
              </a:defRPr>
            </a:lvl7pPr>
            <a:lvl8pPr marL="1371600" eaLnBrk="0" fontAlgn="base" hangingPunct="0">
              <a:spcBef>
                <a:spcPct val="0"/>
              </a:spcBef>
              <a:spcAft>
                <a:spcPct val="0"/>
              </a:spcAft>
              <a:defRPr sz="1400">
                <a:solidFill>
                  <a:schemeClr val="tx1"/>
                </a:solidFill>
                <a:latin typeface="Arial" pitchFamily="34" charset="0"/>
                <a:cs typeface="Arial" pitchFamily="34" charset="0"/>
              </a:defRPr>
            </a:lvl8pPr>
            <a:lvl9pPr marL="1828800" eaLnBrk="0" fontAlgn="base" hangingPunct="0">
              <a:spcBef>
                <a:spcPct val="0"/>
              </a:spcBef>
              <a:spcAft>
                <a:spcPct val="0"/>
              </a:spcAft>
              <a:defRPr sz="1400">
                <a:solidFill>
                  <a:schemeClr val="tx1"/>
                </a:solidFill>
                <a:latin typeface="Arial" pitchFamily="34" charset="0"/>
                <a:cs typeface="Arial" pitchFamily="34" charset="0"/>
              </a:defRPr>
            </a:lvl9pPr>
          </a:lstStyle>
          <a:p>
            <a:pPr algn="ctr" eaLnBrk="1" hangingPunct="1"/>
            <a:r>
              <a:rPr lang="de-DE" sz="3200" b="1">
                <a:solidFill>
                  <a:srgbClr val="2A3F82"/>
                </a:solidFill>
                <a:latin typeface="Calibri" pitchFamily="34" charset="0"/>
              </a:rPr>
              <a:t>Ascending clock approach </a:t>
            </a:r>
          </a:p>
        </p:txBody>
      </p:sp>
    </p:spTree>
    <p:extLst>
      <p:ext uri="{BB962C8B-B14F-4D97-AF65-F5344CB8AC3E}">
        <p14:creationId xmlns:p14="http://schemas.microsoft.com/office/powerpoint/2010/main" xmlns="" val="4031213066"/>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15" descr="ausgeschnittene abbildungen,ausgeschnittene bilder,computer,datenverarbeitung,durchsichtiger hintergrund,icons,netzwerke,PNG,server,technologien,webelemente"/>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858963" y="2852738"/>
            <a:ext cx="1558925" cy="1558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9939" name="Picture 11" descr="http://officeimg.vo.msecnd.net/en-us/images/MH900441539.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54038" y="5005388"/>
            <a:ext cx="1497012" cy="14970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9940" name="Picture 9" descr="Arbeit,arbeiten,Arbeitsplätze,Büros,Computer,Firmen,Geschäftsmänner,Schreibtische,Technologie"/>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539750" y="1344613"/>
            <a:ext cx="1511300" cy="1511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9941" name="Textfeld 18"/>
          <p:cNvSpPr txBox="1">
            <a:spLocks noChangeArrowheads="1"/>
          </p:cNvSpPr>
          <p:nvPr/>
        </p:nvSpPr>
        <p:spPr bwMode="auto">
          <a:xfrm>
            <a:off x="1619250" y="1341438"/>
            <a:ext cx="1368425"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1400">
                <a:solidFill>
                  <a:schemeClr val="tx1"/>
                </a:solidFill>
                <a:latin typeface="Arial" pitchFamily="34" charset="0"/>
                <a:cs typeface="Arial" pitchFamily="34" charset="0"/>
              </a:defRPr>
            </a:lvl1pPr>
            <a:lvl2pPr marL="37931725" indent="-37474525" eaLnBrk="0" hangingPunct="0">
              <a:defRPr sz="1400">
                <a:solidFill>
                  <a:schemeClr val="tx1"/>
                </a:solidFill>
                <a:latin typeface="Arial" pitchFamily="34" charset="0"/>
                <a:cs typeface="Arial" pitchFamily="34" charset="0"/>
              </a:defRPr>
            </a:lvl2pPr>
            <a:lvl3pPr eaLnBrk="0" hangingPunct="0">
              <a:defRPr sz="1400">
                <a:solidFill>
                  <a:schemeClr val="tx1"/>
                </a:solidFill>
                <a:latin typeface="Arial" pitchFamily="34" charset="0"/>
                <a:cs typeface="Arial" pitchFamily="34" charset="0"/>
              </a:defRPr>
            </a:lvl3pPr>
            <a:lvl4pPr eaLnBrk="0" hangingPunct="0">
              <a:defRPr sz="1400">
                <a:solidFill>
                  <a:schemeClr val="tx1"/>
                </a:solidFill>
                <a:latin typeface="Arial" pitchFamily="34" charset="0"/>
                <a:cs typeface="Arial" pitchFamily="34" charset="0"/>
              </a:defRPr>
            </a:lvl4pPr>
            <a:lvl5pPr eaLnBrk="0" hangingPunct="0">
              <a:defRPr sz="1400">
                <a:solidFill>
                  <a:schemeClr val="tx1"/>
                </a:solidFill>
                <a:latin typeface="Arial" pitchFamily="34" charset="0"/>
                <a:cs typeface="Arial" pitchFamily="34" charset="0"/>
              </a:defRPr>
            </a:lvl5pPr>
            <a:lvl6pPr marL="457200" eaLnBrk="0" fontAlgn="base" hangingPunct="0">
              <a:spcBef>
                <a:spcPct val="0"/>
              </a:spcBef>
              <a:spcAft>
                <a:spcPct val="0"/>
              </a:spcAft>
              <a:defRPr sz="1400">
                <a:solidFill>
                  <a:schemeClr val="tx1"/>
                </a:solidFill>
                <a:latin typeface="Arial" pitchFamily="34" charset="0"/>
                <a:cs typeface="Arial" pitchFamily="34" charset="0"/>
              </a:defRPr>
            </a:lvl6pPr>
            <a:lvl7pPr marL="914400" eaLnBrk="0" fontAlgn="base" hangingPunct="0">
              <a:spcBef>
                <a:spcPct val="0"/>
              </a:spcBef>
              <a:spcAft>
                <a:spcPct val="0"/>
              </a:spcAft>
              <a:defRPr sz="1400">
                <a:solidFill>
                  <a:schemeClr val="tx1"/>
                </a:solidFill>
                <a:latin typeface="Arial" pitchFamily="34" charset="0"/>
                <a:cs typeface="Arial" pitchFamily="34" charset="0"/>
              </a:defRPr>
            </a:lvl7pPr>
            <a:lvl8pPr marL="1371600" eaLnBrk="0" fontAlgn="base" hangingPunct="0">
              <a:spcBef>
                <a:spcPct val="0"/>
              </a:spcBef>
              <a:spcAft>
                <a:spcPct val="0"/>
              </a:spcAft>
              <a:defRPr sz="1400">
                <a:solidFill>
                  <a:schemeClr val="tx1"/>
                </a:solidFill>
                <a:latin typeface="Arial" pitchFamily="34" charset="0"/>
                <a:cs typeface="Arial" pitchFamily="34" charset="0"/>
              </a:defRPr>
            </a:lvl8pPr>
            <a:lvl9pPr marL="1828800" eaLnBrk="0" fontAlgn="base" hangingPunct="0">
              <a:spcBef>
                <a:spcPct val="0"/>
              </a:spcBef>
              <a:spcAft>
                <a:spcPct val="0"/>
              </a:spcAft>
              <a:defRPr sz="1400">
                <a:solidFill>
                  <a:schemeClr val="tx1"/>
                </a:solidFill>
                <a:latin typeface="Arial" pitchFamily="34" charset="0"/>
                <a:cs typeface="Arial" pitchFamily="34" charset="0"/>
              </a:defRPr>
            </a:lvl9pPr>
          </a:lstStyle>
          <a:p>
            <a:pPr eaLnBrk="1" hangingPunct="1"/>
            <a:r>
              <a:rPr lang="de-DE"/>
              <a:t>Shipper 1</a:t>
            </a:r>
          </a:p>
        </p:txBody>
      </p:sp>
      <p:sp>
        <p:nvSpPr>
          <p:cNvPr id="20" name="Gestreifter Pfeil nach rechts 19"/>
          <p:cNvSpPr/>
          <p:nvPr/>
        </p:nvSpPr>
        <p:spPr>
          <a:xfrm rot="2379277" flipV="1">
            <a:off x="1447800" y="2663825"/>
            <a:ext cx="1087438" cy="315913"/>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grpSp>
        <p:nvGrpSpPr>
          <p:cNvPr id="2" name="Gruppieren 38"/>
          <p:cNvGrpSpPr>
            <a:grpSpLocks/>
          </p:cNvGrpSpPr>
          <p:nvPr/>
        </p:nvGrpSpPr>
        <p:grpSpPr bwMode="auto">
          <a:xfrm>
            <a:off x="1528763" y="2528888"/>
            <a:ext cx="884237" cy="528637"/>
            <a:chOff x="6773054" y="3422951"/>
            <a:chExt cx="1367507" cy="719213"/>
          </a:xfrm>
        </p:grpSpPr>
        <p:sp>
          <p:nvSpPr>
            <p:cNvPr id="22" name="Flussdiagramm: Mehrere Dokumente 21"/>
            <p:cNvSpPr/>
            <p:nvPr/>
          </p:nvSpPr>
          <p:spPr>
            <a:xfrm>
              <a:off x="7165875" y="3422951"/>
              <a:ext cx="711988" cy="719213"/>
            </a:xfrm>
            <a:prstGeom prst="flowChartMultidocument">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40000" name="Textfeld 22"/>
            <p:cNvSpPr txBox="1">
              <a:spLocks noChangeArrowheads="1"/>
            </p:cNvSpPr>
            <p:nvPr/>
          </p:nvSpPr>
          <p:spPr bwMode="auto">
            <a:xfrm>
              <a:off x="6773054" y="3631701"/>
              <a:ext cx="1367507"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1400">
                  <a:solidFill>
                    <a:schemeClr val="tx1"/>
                  </a:solidFill>
                  <a:latin typeface="Arial" pitchFamily="34" charset="0"/>
                  <a:cs typeface="Arial" pitchFamily="34" charset="0"/>
                </a:defRPr>
              </a:lvl1pPr>
              <a:lvl2pPr marL="37931725" indent="-37474525" eaLnBrk="0" hangingPunct="0">
                <a:defRPr sz="1400">
                  <a:solidFill>
                    <a:schemeClr val="tx1"/>
                  </a:solidFill>
                  <a:latin typeface="Arial" pitchFamily="34" charset="0"/>
                  <a:cs typeface="Arial" pitchFamily="34" charset="0"/>
                </a:defRPr>
              </a:lvl2pPr>
              <a:lvl3pPr eaLnBrk="0" hangingPunct="0">
                <a:defRPr sz="1400">
                  <a:solidFill>
                    <a:schemeClr val="tx1"/>
                  </a:solidFill>
                  <a:latin typeface="Arial" pitchFamily="34" charset="0"/>
                  <a:cs typeface="Arial" pitchFamily="34" charset="0"/>
                </a:defRPr>
              </a:lvl3pPr>
              <a:lvl4pPr eaLnBrk="0" hangingPunct="0">
                <a:defRPr sz="1400">
                  <a:solidFill>
                    <a:schemeClr val="tx1"/>
                  </a:solidFill>
                  <a:latin typeface="Arial" pitchFamily="34" charset="0"/>
                  <a:cs typeface="Arial" pitchFamily="34" charset="0"/>
                </a:defRPr>
              </a:lvl4pPr>
              <a:lvl5pPr eaLnBrk="0" hangingPunct="0">
                <a:defRPr sz="1400">
                  <a:solidFill>
                    <a:schemeClr val="tx1"/>
                  </a:solidFill>
                  <a:latin typeface="Arial" pitchFamily="34" charset="0"/>
                  <a:cs typeface="Arial" pitchFamily="34" charset="0"/>
                </a:defRPr>
              </a:lvl5pPr>
              <a:lvl6pPr marL="457200" eaLnBrk="0" fontAlgn="base" hangingPunct="0">
                <a:spcBef>
                  <a:spcPct val="0"/>
                </a:spcBef>
                <a:spcAft>
                  <a:spcPct val="0"/>
                </a:spcAft>
                <a:defRPr sz="1400">
                  <a:solidFill>
                    <a:schemeClr val="tx1"/>
                  </a:solidFill>
                  <a:latin typeface="Arial" pitchFamily="34" charset="0"/>
                  <a:cs typeface="Arial" pitchFamily="34" charset="0"/>
                </a:defRPr>
              </a:lvl6pPr>
              <a:lvl7pPr marL="914400" eaLnBrk="0" fontAlgn="base" hangingPunct="0">
                <a:spcBef>
                  <a:spcPct val="0"/>
                </a:spcBef>
                <a:spcAft>
                  <a:spcPct val="0"/>
                </a:spcAft>
                <a:defRPr sz="1400">
                  <a:solidFill>
                    <a:schemeClr val="tx1"/>
                  </a:solidFill>
                  <a:latin typeface="Arial" pitchFamily="34" charset="0"/>
                  <a:cs typeface="Arial" pitchFamily="34" charset="0"/>
                </a:defRPr>
              </a:lvl7pPr>
              <a:lvl8pPr marL="1371600" eaLnBrk="0" fontAlgn="base" hangingPunct="0">
                <a:spcBef>
                  <a:spcPct val="0"/>
                </a:spcBef>
                <a:spcAft>
                  <a:spcPct val="0"/>
                </a:spcAft>
                <a:defRPr sz="1400">
                  <a:solidFill>
                    <a:schemeClr val="tx1"/>
                  </a:solidFill>
                  <a:latin typeface="Arial" pitchFamily="34" charset="0"/>
                  <a:cs typeface="Arial" pitchFamily="34" charset="0"/>
                </a:defRPr>
              </a:lvl8pPr>
              <a:lvl9pPr marL="1828800" eaLnBrk="0" fontAlgn="base" hangingPunct="0">
                <a:spcBef>
                  <a:spcPct val="0"/>
                </a:spcBef>
                <a:spcAft>
                  <a:spcPct val="0"/>
                </a:spcAft>
                <a:defRPr sz="1400">
                  <a:solidFill>
                    <a:schemeClr val="tx1"/>
                  </a:solidFill>
                  <a:latin typeface="Arial" pitchFamily="34" charset="0"/>
                  <a:cs typeface="Arial" pitchFamily="34" charset="0"/>
                </a:defRPr>
              </a:lvl9pPr>
            </a:lstStyle>
            <a:p>
              <a:pPr algn="ctr" eaLnBrk="1" hangingPunct="1"/>
              <a:r>
                <a:rPr lang="de-DE" sz="1000" b="1">
                  <a:solidFill>
                    <a:schemeClr val="bg1"/>
                  </a:solidFill>
                </a:rPr>
                <a:t>1 Bid</a:t>
              </a:r>
            </a:p>
          </p:txBody>
        </p:sp>
      </p:grpSp>
      <p:sp>
        <p:nvSpPr>
          <p:cNvPr id="39944" name="Textfeld 18"/>
          <p:cNvSpPr txBox="1">
            <a:spLocks noChangeArrowheads="1"/>
          </p:cNvSpPr>
          <p:nvPr/>
        </p:nvSpPr>
        <p:spPr bwMode="auto">
          <a:xfrm>
            <a:off x="2082800" y="5732463"/>
            <a:ext cx="1368425"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1400">
                <a:solidFill>
                  <a:schemeClr val="tx1"/>
                </a:solidFill>
                <a:latin typeface="Arial" pitchFamily="34" charset="0"/>
                <a:cs typeface="Arial" pitchFamily="34" charset="0"/>
              </a:defRPr>
            </a:lvl1pPr>
            <a:lvl2pPr marL="37931725" indent="-37474525" eaLnBrk="0" hangingPunct="0">
              <a:defRPr sz="1400">
                <a:solidFill>
                  <a:schemeClr val="tx1"/>
                </a:solidFill>
                <a:latin typeface="Arial" pitchFamily="34" charset="0"/>
                <a:cs typeface="Arial" pitchFamily="34" charset="0"/>
              </a:defRPr>
            </a:lvl2pPr>
            <a:lvl3pPr eaLnBrk="0" hangingPunct="0">
              <a:defRPr sz="1400">
                <a:solidFill>
                  <a:schemeClr val="tx1"/>
                </a:solidFill>
                <a:latin typeface="Arial" pitchFamily="34" charset="0"/>
                <a:cs typeface="Arial" pitchFamily="34" charset="0"/>
              </a:defRPr>
            </a:lvl3pPr>
            <a:lvl4pPr eaLnBrk="0" hangingPunct="0">
              <a:defRPr sz="1400">
                <a:solidFill>
                  <a:schemeClr val="tx1"/>
                </a:solidFill>
                <a:latin typeface="Arial" pitchFamily="34" charset="0"/>
                <a:cs typeface="Arial" pitchFamily="34" charset="0"/>
              </a:defRPr>
            </a:lvl4pPr>
            <a:lvl5pPr eaLnBrk="0" hangingPunct="0">
              <a:defRPr sz="1400">
                <a:solidFill>
                  <a:schemeClr val="tx1"/>
                </a:solidFill>
                <a:latin typeface="Arial" pitchFamily="34" charset="0"/>
                <a:cs typeface="Arial" pitchFamily="34" charset="0"/>
              </a:defRPr>
            </a:lvl5pPr>
            <a:lvl6pPr marL="457200" eaLnBrk="0" fontAlgn="base" hangingPunct="0">
              <a:spcBef>
                <a:spcPct val="0"/>
              </a:spcBef>
              <a:spcAft>
                <a:spcPct val="0"/>
              </a:spcAft>
              <a:defRPr sz="1400">
                <a:solidFill>
                  <a:schemeClr val="tx1"/>
                </a:solidFill>
                <a:latin typeface="Arial" pitchFamily="34" charset="0"/>
                <a:cs typeface="Arial" pitchFamily="34" charset="0"/>
              </a:defRPr>
            </a:lvl6pPr>
            <a:lvl7pPr marL="914400" eaLnBrk="0" fontAlgn="base" hangingPunct="0">
              <a:spcBef>
                <a:spcPct val="0"/>
              </a:spcBef>
              <a:spcAft>
                <a:spcPct val="0"/>
              </a:spcAft>
              <a:defRPr sz="1400">
                <a:solidFill>
                  <a:schemeClr val="tx1"/>
                </a:solidFill>
                <a:latin typeface="Arial" pitchFamily="34" charset="0"/>
                <a:cs typeface="Arial" pitchFamily="34" charset="0"/>
              </a:defRPr>
            </a:lvl7pPr>
            <a:lvl8pPr marL="1371600" eaLnBrk="0" fontAlgn="base" hangingPunct="0">
              <a:spcBef>
                <a:spcPct val="0"/>
              </a:spcBef>
              <a:spcAft>
                <a:spcPct val="0"/>
              </a:spcAft>
              <a:defRPr sz="1400">
                <a:solidFill>
                  <a:schemeClr val="tx1"/>
                </a:solidFill>
                <a:latin typeface="Arial" pitchFamily="34" charset="0"/>
                <a:cs typeface="Arial" pitchFamily="34" charset="0"/>
              </a:defRPr>
            </a:lvl8pPr>
            <a:lvl9pPr marL="1828800" eaLnBrk="0" fontAlgn="base" hangingPunct="0">
              <a:spcBef>
                <a:spcPct val="0"/>
              </a:spcBef>
              <a:spcAft>
                <a:spcPct val="0"/>
              </a:spcAft>
              <a:defRPr sz="1400">
                <a:solidFill>
                  <a:schemeClr val="tx1"/>
                </a:solidFill>
                <a:latin typeface="Arial" pitchFamily="34" charset="0"/>
                <a:cs typeface="Arial" pitchFamily="34" charset="0"/>
              </a:defRPr>
            </a:lvl9pPr>
          </a:lstStyle>
          <a:p>
            <a:pPr eaLnBrk="1" hangingPunct="1"/>
            <a:r>
              <a:rPr lang="de-DE"/>
              <a:t>Shipper 2</a:t>
            </a:r>
          </a:p>
        </p:txBody>
      </p:sp>
      <p:sp>
        <p:nvSpPr>
          <p:cNvPr id="19" name="Gestreifter Pfeil nach rechts 18"/>
          <p:cNvSpPr/>
          <p:nvPr/>
        </p:nvSpPr>
        <p:spPr>
          <a:xfrm rot="18110650" flipV="1">
            <a:off x="1568450" y="4613276"/>
            <a:ext cx="1087437" cy="315912"/>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grpSp>
        <p:nvGrpSpPr>
          <p:cNvPr id="3" name="Gruppieren 38"/>
          <p:cNvGrpSpPr>
            <a:grpSpLocks/>
          </p:cNvGrpSpPr>
          <p:nvPr/>
        </p:nvGrpSpPr>
        <p:grpSpPr bwMode="auto">
          <a:xfrm>
            <a:off x="1600200" y="4559300"/>
            <a:ext cx="884238" cy="528638"/>
            <a:chOff x="7205351" y="3534359"/>
            <a:chExt cx="1367507" cy="719213"/>
          </a:xfrm>
        </p:grpSpPr>
        <p:sp>
          <p:nvSpPr>
            <p:cNvPr id="23" name="Flussdiagramm: Mehrere Dokumente 22"/>
            <p:cNvSpPr/>
            <p:nvPr/>
          </p:nvSpPr>
          <p:spPr>
            <a:xfrm>
              <a:off x="7600627" y="3534359"/>
              <a:ext cx="711987" cy="719213"/>
            </a:xfrm>
            <a:prstGeom prst="flowChartMultidocument">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39998" name="Textfeld 22"/>
            <p:cNvSpPr txBox="1">
              <a:spLocks noChangeArrowheads="1"/>
            </p:cNvSpPr>
            <p:nvPr/>
          </p:nvSpPr>
          <p:spPr bwMode="auto">
            <a:xfrm>
              <a:off x="7205351" y="3749015"/>
              <a:ext cx="1367507" cy="3385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1400">
                  <a:solidFill>
                    <a:schemeClr val="tx1"/>
                  </a:solidFill>
                  <a:latin typeface="Arial" pitchFamily="34" charset="0"/>
                  <a:cs typeface="Arial" pitchFamily="34" charset="0"/>
                </a:defRPr>
              </a:lvl1pPr>
              <a:lvl2pPr marL="37931725" indent="-37474525" eaLnBrk="0" hangingPunct="0">
                <a:defRPr sz="1400">
                  <a:solidFill>
                    <a:schemeClr val="tx1"/>
                  </a:solidFill>
                  <a:latin typeface="Arial" pitchFamily="34" charset="0"/>
                  <a:cs typeface="Arial" pitchFamily="34" charset="0"/>
                </a:defRPr>
              </a:lvl2pPr>
              <a:lvl3pPr eaLnBrk="0" hangingPunct="0">
                <a:defRPr sz="1400">
                  <a:solidFill>
                    <a:schemeClr val="tx1"/>
                  </a:solidFill>
                  <a:latin typeface="Arial" pitchFamily="34" charset="0"/>
                  <a:cs typeface="Arial" pitchFamily="34" charset="0"/>
                </a:defRPr>
              </a:lvl3pPr>
              <a:lvl4pPr eaLnBrk="0" hangingPunct="0">
                <a:defRPr sz="1400">
                  <a:solidFill>
                    <a:schemeClr val="tx1"/>
                  </a:solidFill>
                  <a:latin typeface="Arial" pitchFamily="34" charset="0"/>
                  <a:cs typeface="Arial" pitchFamily="34" charset="0"/>
                </a:defRPr>
              </a:lvl4pPr>
              <a:lvl5pPr eaLnBrk="0" hangingPunct="0">
                <a:defRPr sz="1400">
                  <a:solidFill>
                    <a:schemeClr val="tx1"/>
                  </a:solidFill>
                  <a:latin typeface="Arial" pitchFamily="34" charset="0"/>
                  <a:cs typeface="Arial" pitchFamily="34" charset="0"/>
                </a:defRPr>
              </a:lvl5pPr>
              <a:lvl6pPr marL="457200" eaLnBrk="0" fontAlgn="base" hangingPunct="0">
                <a:spcBef>
                  <a:spcPct val="0"/>
                </a:spcBef>
                <a:spcAft>
                  <a:spcPct val="0"/>
                </a:spcAft>
                <a:defRPr sz="1400">
                  <a:solidFill>
                    <a:schemeClr val="tx1"/>
                  </a:solidFill>
                  <a:latin typeface="Arial" pitchFamily="34" charset="0"/>
                  <a:cs typeface="Arial" pitchFamily="34" charset="0"/>
                </a:defRPr>
              </a:lvl6pPr>
              <a:lvl7pPr marL="914400" eaLnBrk="0" fontAlgn="base" hangingPunct="0">
                <a:spcBef>
                  <a:spcPct val="0"/>
                </a:spcBef>
                <a:spcAft>
                  <a:spcPct val="0"/>
                </a:spcAft>
                <a:defRPr sz="1400">
                  <a:solidFill>
                    <a:schemeClr val="tx1"/>
                  </a:solidFill>
                  <a:latin typeface="Arial" pitchFamily="34" charset="0"/>
                  <a:cs typeface="Arial" pitchFamily="34" charset="0"/>
                </a:defRPr>
              </a:lvl7pPr>
              <a:lvl8pPr marL="1371600" eaLnBrk="0" fontAlgn="base" hangingPunct="0">
                <a:spcBef>
                  <a:spcPct val="0"/>
                </a:spcBef>
                <a:spcAft>
                  <a:spcPct val="0"/>
                </a:spcAft>
                <a:defRPr sz="1400">
                  <a:solidFill>
                    <a:schemeClr val="tx1"/>
                  </a:solidFill>
                  <a:latin typeface="Arial" pitchFamily="34" charset="0"/>
                  <a:cs typeface="Arial" pitchFamily="34" charset="0"/>
                </a:defRPr>
              </a:lvl8pPr>
              <a:lvl9pPr marL="1828800" eaLnBrk="0" fontAlgn="base" hangingPunct="0">
                <a:spcBef>
                  <a:spcPct val="0"/>
                </a:spcBef>
                <a:spcAft>
                  <a:spcPct val="0"/>
                </a:spcAft>
                <a:defRPr sz="1400">
                  <a:solidFill>
                    <a:schemeClr val="tx1"/>
                  </a:solidFill>
                  <a:latin typeface="Arial" pitchFamily="34" charset="0"/>
                  <a:cs typeface="Arial" pitchFamily="34" charset="0"/>
                </a:defRPr>
              </a:lvl9pPr>
            </a:lstStyle>
            <a:p>
              <a:pPr algn="ctr" eaLnBrk="1" hangingPunct="1"/>
              <a:r>
                <a:rPr lang="de-DE" sz="1000" b="1">
                  <a:solidFill>
                    <a:schemeClr val="bg1"/>
                  </a:solidFill>
                </a:rPr>
                <a:t>1 Bid</a:t>
              </a:r>
            </a:p>
          </p:txBody>
        </p:sp>
      </p:grpSp>
      <p:sp>
        <p:nvSpPr>
          <p:cNvPr id="39947" name="Textfeld 17"/>
          <p:cNvSpPr txBox="1">
            <a:spLocks noChangeArrowheads="1"/>
          </p:cNvSpPr>
          <p:nvPr/>
        </p:nvSpPr>
        <p:spPr bwMode="auto">
          <a:xfrm>
            <a:off x="3451225" y="4227513"/>
            <a:ext cx="2449513" cy="368300"/>
          </a:xfrm>
          <a:prstGeom prst="rect">
            <a:avLst/>
          </a:prstGeom>
          <a:solidFill>
            <a:srgbClr val="92D05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177800" indent="-177800" eaLnBrk="0" hangingPunct="0">
              <a:defRPr sz="1400">
                <a:solidFill>
                  <a:schemeClr val="tx1"/>
                </a:solidFill>
                <a:latin typeface="Arial" pitchFamily="34" charset="0"/>
                <a:cs typeface="Arial" pitchFamily="34" charset="0"/>
              </a:defRPr>
            </a:lvl1pPr>
            <a:lvl2pPr marL="37931725" indent="-37474525" eaLnBrk="0" hangingPunct="0">
              <a:defRPr sz="1400">
                <a:solidFill>
                  <a:schemeClr val="tx1"/>
                </a:solidFill>
                <a:latin typeface="Arial" pitchFamily="34" charset="0"/>
                <a:cs typeface="Arial" pitchFamily="34" charset="0"/>
              </a:defRPr>
            </a:lvl2pPr>
            <a:lvl3pPr eaLnBrk="0" hangingPunct="0">
              <a:defRPr sz="1400">
                <a:solidFill>
                  <a:schemeClr val="tx1"/>
                </a:solidFill>
                <a:latin typeface="Arial" pitchFamily="34" charset="0"/>
                <a:cs typeface="Arial" pitchFamily="34" charset="0"/>
              </a:defRPr>
            </a:lvl3pPr>
            <a:lvl4pPr eaLnBrk="0" hangingPunct="0">
              <a:defRPr sz="1400">
                <a:solidFill>
                  <a:schemeClr val="tx1"/>
                </a:solidFill>
                <a:latin typeface="Arial" pitchFamily="34" charset="0"/>
                <a:cs typeface="Arial" pitchFamily="34" charset="0"/>
              </a:defRPr>
            </a:lvl4pPr>
            <a:lvl5pPr eaLnBrk="0" hangingPunct="0">
              <a:defRPr sz="1400">
                <a:solidFill>
                  <a:schemeClr val="tx1"/>
                </a:solidFill>
                <a:latin typeface="Arial" pitchFamily="34" charset="0"/>
                <a:cs typeface="Arial" pitchFamily="34" charset="0"/>
              </a:defRPr>
            </a:lvl5pPr>
            <a:lvl6pPr marL="457200" eaLnBrk="0" fontAlgn="base" hangingPunct="0">
              <a:spcBef>
                <a:spcPct val="0"/>
              </a:spcBef>
              <a:spcAft>
                <a:spcPct val="0"/>
              </a:spcAft>
              <a:defRPr sz="1400">
                <a:solidFill>
                  <a:schemeClr val="tx1"/>
                </a:solidFill>
                <a:latin typeface="Arial" pitchFamily="34" charset="0"/>
                <a:cs typeface="Arial" pitchFamily="34" charset="0"/>
              </a:defRPr>
            </a:lvl6pPr>
            <a:lvl7pPr marL="914400" eaLnBrk="0" fontAlgn="base" hangingPunct="0">
              <a:spcBef>
                <a:spcPct val="0"/>
              </a:spcBef>
              <a:spcAft>
                <a:spcPct val="0"/>
              </a:spcAft>
              <a:defRPr sz="1400">
                <a:solidFill>
                  <a:schemeClr val="tx1"/>
                </a:solidFill>
                <a:latin typeface="Arial" pitchFamily="34" charset="0"/>
                <a:cs typeface="Arial" pitchFamily="34" charset="0"/>
              </a:defRPr>
            </a:lvl7pPr>
            <a:lvl8pPr marL="1371600" eaLnBrk="0" fontAlgn="base" hangingPunct="0">
              <a:spcBef>
                <a:spcPct val="0"/>
              </a:spcBef>
              <a:spcAft>
                <a:spcPct val="0"/>
              </a:spcAft>
              <a:defRPr sz="1400">
                <a:solidFill>
                  <a:schemeClr val="tx1"/>
                </a:solidFill>
                <a:latin typeface="Arial" pitchFamily="34" charset="0"/>
                <a:cs typeface="Arial" pitchFamily="34" charset="0"/>
              </a:defRPr>
            </a:lvl8pPr>
            <a:lvl9pPr marL="1828800" eaLnBrk="0" fontAlgn="base" hangingPunct="0">
              <a:spcBef>
                <a:spcPct val="0"/>
              </a:spcBef>
              <a:spcAft>
                <a:spcPct val="0"/>
              </a:spcAft>
              <a:defRPr sz="1400">
                <a:solidFill>
                  <a:schemeClr val="tx1"/>
                </a:solidFill>
                <a:latin typeface="Arial" pitchFamily="34" charset="0"/>
                <a:cs typeface="Arial" pitchFamily="34" charset="0"/>
              </a:defRPr>
            </a:lvl9pPr>
          </a:lstStyle>
          <a:p>
            <a:pPr eaLnBrk="1" hangingPunct="1"/>
            <a:r>
              <a:rPr lang="de-DE"/>
              <a:t>Announced price step</a:t>
            </a:r>
          </a:p>
        </p:txBody>
      </p:sp>
      <p:graphicFrame>
        <p:nvGraphicFramePr>
          <p:cNvPr id="27" name="Tabelle 26"/>
          <p:cNvGraphicFramePr>
            <a:graphicFrameLocks noGrp="1"/>
          </p:cNvGraphicFramePr>
          <p:nvPr/>
        </p:nvGraphicFramePr>
        <p:xfrm>
          <a:off x="3451225" y="1498600"/>
          <a:ext cx="4173538" cy="2446341"/>
        </p:xfrm>
        <a:graphic>
          <a:graphicData uri="http://schemas.openxmlformats.org/drawingml/2006/table">
            <a:tbl>
              <a:tblPr/>
              <a:tblGrid>
                <a:gridCol w="835025"/>
                <a:gridCol w="835025"/>
                <a:gridCol w="833438"/>
                <a:gridCol w="835025"/>
                <a:gridCol w="835025"/>
              </a:tblGrid>
              <a:tr h="4175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1200" b="1" i="0" u="none" strike="noStrike" cap="none" normalizeH="0" baseline="0" smtClean="0">
                          <a:ln>
                            <a:noFill/>
                          </a:ln>
                          <a:solidFill>
                            <a:srgbClr val="FFFFFF"/>
                          </a:solidFill>
                          <a:effectLst/>
                          <a:latin typeface="Calibri" pitchFamily="34" charset="0"/>
                          <a:ea typeface="ＭＳ Ｐゴシック" pitchFamily="34" charset="-128"/>
                          <a:cs typeface="Arial" pitchFamily="34" charset="0"/>
                        </a:rPr>
                        <a:t>Price step</a:t>
                      </a:r>
                    </a:p>
                  </a:txBody>
                  <a:tcPr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1200" b="1" i="0" u="none" strike="noStrike" cap="none" normalizeH="0" baseline="0" smtClean="0">
                          <a:ln>
                            <a:noFill/>
                          </a:ln>
                          <a:solidFill>
                            <a:srgbClr val="FFFFFF"/>
                          </a:solidFill>
                          <a:effectLst/>
                          <a:latin typeface="Calibri" pitchFamily="34" charset="0"/>
                          <a:ea typeface="ＭＳ Ｐゴシック" pitchFamily="34" charset="-128"/>
                          <a:cs typeface="Arial" pitchFamily="34" charset="0"/>
                        </a:rPr>
                        <a:t>Q6</a:t>
                      </a:r>
                    </a:p>
                  </a:txBody>
                  <a:tcPr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endParaRPr lang="en-GB"/>
                    </a:p>
                  </a:txBody>
                  <a:tcPr/>
                </a:tc>
                <a:tc hMerge="1">
                  <a:txBody>
                    <a:bodyPr/>
                    <a:lstStyle/>
                    <a:p>
                      <a:endParaRPr lang="en-GB"/>
                    </a:p>
                  </a:txBody>
                  <a:tcPr/>
                </a:tc>
                <a:tc hMerge="1">
                  <a:txBody>
                    <a:bodyPr/>
                    <a:lstStyle/>
                    <a:p>
                      <a:endParaRPr lang="en-GB"/>
                    </a:p>
                  </a:txBody>
                  <a:tcPr/>
                </a:tc>
              </a:tr>
              <a:tr h="338138">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rgbClr val="000000"/>
                        </a:solidFill>
                        <a:effectLst/>
                        <a:latin typeface="Calibri" pitchFamily="34" charset="0"/>
                        <a:ea typeface="ＭＳ Ｐゴシック" pitchFamily="34" charset="-128"/>
                        <a:cs typeface="Arial" pitchFamily="34" charset="0"/>
                      </a:endParaRPr>
                    </a:p>
                  </a:txBody>
                  <a:tcPr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BACC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smtClean="0">
                          <a:ln>
                            <a:noFill/>
                          </a:ln>
                          <a:solidFill>
                            <a:schemeClr val="tx1"/>
                          </a:solidFill>
                          <a:effectLst/>
                          <a:latin typeface="Calibri" pitchFamily="34" charset="0"/>
                          <a:ea typeface="ＭＳ Ｐゴシック" pitchFamily="34" charset="-128"/>
                          <a:cs typeface="Arial" pitchFamily="34" charset="0"/>
                        </a:rPr>
                        <a:t>Avail. qty</a:t>
                      </a:r>
                    </a:p>
                  </a:txBody>
                  <a:tcPr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BACC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smtClean="0">
                          <a:ln>
                            <a:noFill/>
                          </a:ln>
                          <a:solidFill>
                            <a:schemeClr val="tx1"/>
                          </a:solidFill>
                          <a:effectLst/>
                          <a:latin typeface="Calibri" pitchFamily="34" charset="0"/>
                          <a:ea typeface="ＭＳ Ｐゴシック" pitchFamily="34" charset="-128"/>
                          <a:cs typeface="Arial" pitchFamily="34" charset="0"/>
                        </a:rPr>
                        <a:t>S1</a:t>
                      </a:r>
                    </a:p>
                  </a:txBody>
                  <a:tcPr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BACC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smtClean="0">
                          <a:ln>
                            <a:noFill/>
                          </a:ln>
                          <a:solidFill>
                            <a:schemeClr val="tx1"/>
                          </a:solidFill>
                          <a:effectLst/>
                          <a:latin typeface="Calibri" pitchFamily="34" charset="0"/>
                          <a:ea typeface="ＭＳ Ｐゴシック" pitchFamily="34" charset="-128"/>
                          <a:cs typeface="Arial" pitchFamily="34" charset="0"/>
                        </a:rPr>
                        <a:t>S2</a:t>
                      </a:r>
                    </a:p>
                  </a:txBody>
                  <a:tcPr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BACC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smtClean="0">
                          <a:ln>
                            <a:noFill/>
                          </a:ln>
                          <a:solidFill>
                            <a:schemeClr val="tx1"/>
                          </a:solidFill>
                          <a:effectLst/>
                          <a:latin typeface="Calibri" pitchFamily="34" charset="0"/>
                          <a:ea typeface="ＭＳ Ｐゴシック" pitchFamily="34" charset="-128"/>
                          <a:cs typeface="Arial" pitchFamily="34" charset="0"/>
                        </a:rPr>
                        <a:t>∑</a:t>
                      </a:r>
                    </a:p>
                  </a:txBody>
                  <a:tcPr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BACC6"/>
                    </a:solidFill>
                  </a:tcPr>
                </a:tc>
              </a:tr>
              <a:tr h="3381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smtClean="0">
                          <a:ln>
                            <a:noFill/>
                          </a:ln>
                          <a:solidFill>
                            <a:srgbClr val="000000"/>
                          </a:solidFill>
                          <a:effectLst/>
                          <a:latin typeface="Calibri" pitchFamily="34" charset="0"/>
                          <a:ea typeface="ＭＳ Ｐゴシック" pitchFamily="34" charset="-128"/>
                          <a:cs typeface="Arial" pitchFamily="34" charset="0"/>
                        </a:rPr>
                        <a:t>5</a:t>
                      </a:r>
                    </a:p>
                  </a:txBody>
                  <a:tcPr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AD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smtClean="0">
                          <a:ln>
                            <a:noFill/>
                          </a:ln>
                          <a:solidFill>
                            <a:srgbClr val="000000"/>
                          </a:solidFill>
                          <a:effectLst/>
                          <a:latin typeface="Calibri" pitchFamily="34" charset="0"/>
                          <a:ea typeface="ＭＳ Ｐゴシック" pitchFamily="34" charset="-128"/>
                          <a:cs typeface="Arial" pitchFamily="34" charset="0"/>
                        </a:rPr>
                        <a:t>120</a:t>
                      </a:r>
                    </a:p>
                  </a:txBody>
                  <a:tcPr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AD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rgbClr val="000000"/>
                        </a:solidFill>
                        <a:effectLst/>
                        <a:latin typeface="Calibri" pitchFamily="34" charset="0"/>
                        <a:ea typeface="ＭＳ Ｐゴシック" pitchFamily="34" charset="-128"/>
                        <a:cs typeface="Arial" pitchFamily="34" charset="0"/>
                      </a:endParaRPr>
                    </a:p>
                  </a:txBody>
                  <a:tcPr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AD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rgbClr val="000000"/>
                        </a:solidFill>
                        <a:effectLst/>
                        <a:latin typeface="Calibri" pitchFamily="34" charset="0"/>
                        <a:ea typeface="ＭＳ Ｐゴシック" pitchFamily="34" charset="-128"/>
                        <a:cs typeface="Arial" pitchFamily="34" charset="0"/>
                      </a:endParaRPr>
                    </a:p>
                  </a:txBody>
                  <a:tcPr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AD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rgbClr val="000000"/>
                        </a:solidFill>
                        <a:effectLst/>
                        <a:latin typeface="Calibri" pitchFamily="34" charset="0"/>
                        <a:ea typeface="ＭＳ Ｐゴシック" pitchFamily="34" charset="-128"/>
                        <a:cs typeface="Arial" pitchFamily="34" charset="0"/>
                      </a:endParaRPr>
                    </a:p>
                  </a:txBody>
                  <a:tcPr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ADA"/>
                    </a:solidFill>
                  </a:tcPr>
                </a:tc>
              </a:tr>
              <a:tr h="3381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smtClean="0">
                          <a:ln>
                            <a:noFill/>
                          </a:ln>
                          <a:solidFill>
                            <a:srgbClr val="000000"/>
                          </a:solidFill>
                          <a:effectLst/>
                          <a:latin typeface="Calibri" pitchFamily="34" charset="0"/>
                          <a:ea typeface="ＭＳ Ｐゴシック" pitchFamily="34" charset="-128"/>
                          <a:cs typeface="Arial" pitchFamily="34" charset="0"/>
                        </a:rPr>
                        <a:t>4</a:t>
                      </a:r>
                    </a:p>
                  </a:txBody>
                  <a:tcPr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2D05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smtClean="0">
                          <a:ln>
                            <a:noFill/>
                          </a:ln>
                          <a:solidFill>
                            <a:srgbClr val="000000"/>
                          </a:solidFill>
                          <a:effectLst/>
                          <a:latin typeface="Calibri" pitchFamily="34" charset="0"/>
                          <a:ea typeface="ＭＳ Ｐゴシック" pitchFamily="34" charset="-128"/>
                          <a:cs typeface="Arial" pitchFamily="34" charset="0"/>
                        </a:rPr>
                        <a:t>120</a:t>
                      </a:r>
                    </a:p>
                  </a:txBody>
                  <a:tcPr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2D05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smtClean="0">
                          <a:ln>
                            <a:noFill/>
                          </a:ln>
                          <a:solidFill>
                            <a:srgbClr val="000000"/>
                          </a:solidFill>
                          <a:effectLst/>
                          <a:latin typeface="Calibri" pitchFamily="34" charset="0"/>
                          <a:ea typeface="ＭＳ Ｐゴシック" pitchFamily="34" charset="-128"/>
                          <a:cs typeface="Arial" pitchFamily="34" charset="0"/>
                        </a:rPr>
                        <a:t>70</a:t>
                      </a:r>
                    </a:p>
                  </a:txBody>
                  <a:tcPr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2D05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smtClean="0">
                          <a:ln>
                            <a:noFill/>
                          </a:ln>
                          <a:solidFill>
                            <a:srgbClr val="000000"/>
                          </a:solidFill>
                          <a:effectLst/>
                          <a:latin typeface="Calibri" pitchFamily="34" charset="0"/>
                          <a:ea typeface="ＭＳ Ｐゴシック" pitchFamily="34" charset="-128"/>
                          <a:cs typeface="Arial" pitchFamily="34" charset="0"/>
                        </a:rPr>
                        <a:t>40</a:t>
                      </a:r>
                    </a:p>
                  </a:txBody>
                  <a:tcPr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2D05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smtClean="0">
                          <a:ln>
                            <a:noFill/>
                          </a:ln>
                          <a:solidFill>
                            <a:srgbClr val="000000"/>
                          </a:solidFill>
                          <a:effectLst/>
                          <a:latin typeface="Calibri" pitchFamily="34" charset="0"/>
                          <a:ea typeface="ＭＳ Ｐゴシック" pitchFamily="34" charset="-128"/>
                          <a:cs typeface="Arial" pitchFamily="34" charset="0"/>
                        </a:rPr>
                        <a:t>110</a:t>
                      </a:r>
                    </a:p>
                  </a:txBody>
                  <a:tcPr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2D050"/>
                    </a:solidFill>
                  </a:tcPr>
                </a:tc>
              </a:tr>
              <a:tr h="3381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smtClean="0">
                          <a:ln>
                            <a:noFill/>
                          </a:ln>
                          <a:solidFill>
                            <a:srgbClr val="000000"/>
                          </a:solidFill>
                          <a:effectLst/>
                          <a:latin typeface="Calibri" pitchFamily="34" charset="0"/>
                          <a:ea typeface="ＭＳ Ｐゴシック" pitchFamily="34" charset="-128"/>
                          <a:cs typeface="Arial" pitchFamily="34" charset="0"/>
                        </a:rPr>
                        <a:t>3</a:t>
                      </a:r>
                    </a:p>
                  </a:txBody>
                  <a:tcPr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AD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smtClean="0">
                          <a:ln>
                            <a:noFill/>
                          </a:ln>
                          <a:solidFill>
                            <a:srgbClr val="000000"/>
                          </a:solidFill>
                          <a:effectLst/>
                          <a:latin typeface="Calibri" pitchFamily="34" charset="0"/>
                          <a:ea typeface="ＭＳ Ｐゴシック" pitchFamily="34" charset="-128"/>
                          <a:cs typeface="Arial" pitchFamily="34" charset="0"/>
                        </a:rPr>
                        <a:t>120</a:t>
                      </a:r>
                    </a:p>
                  </a:txBody>
                  <a:tcPr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AD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smtClean="0">
                          <a:ln>
                            <a:noFill/>
                          </a:ln>
                          <a:solidFill>
                            <a:srgbClr val="000000"/>
                          </a:solidFill>
                          <a:effectLst/>
                          <a:latin typeface="Calibri" pitchFamily="34" charset="0"/>
                          <a:ea typeface="ＭＳ Ｐゴシック" pitchFamily="34" charset="-128"/>
                          <a:cs typeface="Arial" pitchFamily="34" charset="0"/>
                        </a:rPr>
                        <a:t>80</a:t>
                      </a:r>
                    </a:p>
                  </a:txBody>
                  <a:tcPr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AD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smtClean="0">
                          <a:ln>
                            <a:noFill/>
                          </a:ln>
                          <a:solidFill>
                            <a:srgbClr val="000000"/>
                          </a:solidFill>
                          <a:effectLst/>
                          <a:latin typeface="Calibri" pitchFamily="34" charset="0"/>
                          <a:ea typeface="ＭＳ Ｐゴシック" pitchFamily="34" charset="-128"/>
                          <a:cs typeface="Arial" pitchFamily="34" charset="0"/>
                        </a:rPr>
                        <a:t>60</a:t>
                      </a:r>
                    </a:p>
                  </a:txBody>
                  <a:tcPr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AD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smtClean="0">
                          <a:ln>
                            <a:noFill/>
                          </a:ln>
                          <a:solidFill>
                            <a:srgbClr val="000000"/>
                          </a:solidFill>
                          <a:effectLst/>
                          <a:latin typeface="Calibri" pitchFamily="34" charset="0"/>
                          <a:ea typeface="ＭＳ Ｐゴシック" pitchFamily="34" charset="-128"/>
                          <a:cs typeface="Arial" pitchFamily="34" charset="0"/>
                        </a:rPr>
                        <a:t>140</a:t>
                      </a:r>
                    </a:p>
                  </a:txBody>
                  <a:tcPr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ADA"/>
                    </a:solidFill>
                  </a:tcPr>
                </a:tc>
              </a:tr>
              <a:tr h="3381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smtClean="0">
                          <a:ln>
                            <a:noFill/>
                          </a:ln>
                          <a:solidFill>
                            <a:srgbClr val="000000"/>
                          </a:solidFill>
                          <a:effectLst/>
                          <a:latin typeface="Calibri" pitchFamily="34" charset="0"/>
                          <a:ea typeface="ＭＳ Ｐゴシック" pitchFamily="34" charset="-128"/>
                          <a:cs typeface="Arial" pitchFamily="34" charset="0"/>
                        </a:rPr>
                        <a:t>2</a:t>
                      </a:r>
                    </a:p>
                  </a:txBody>
                  <a:tcPr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BACC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smtClean="0">
                          <a:ln>
                            <a:noFill/>
                          </a:ln>
                          <a:solidFill>
                            <a:srgbClr val="000000"/>
                          </a:solidFill>
                          <a:effectLst/>
                          <a:latin typeface="Calibri" pitchFamily="34" charset="0"/>
                          <a:ea typeface="ＭＳ Ｐゴシック" pitchFamily="34" charset="-128"/>
                          <a:cs typeface="Arial" pitchFamily="34" charset="0"/>
                        </a:rPr>
                        <a:t>120</a:t>
                      </a:r>
                    </a:p>
                  </a:txBody>
                  <a:tcPr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BACC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smtClean="0">
                          <a:ln>
                            <a:noFill/>
                          </a:ln>
                          <a:solidFill>
                            <a:srgbClr val="000000"/>
                          </a:solidFill>
                          <a:effectLst/>
                          <a:latin typeface="Calibri" pitchFamily="34" charset="0"/>
                          <a:ea typeface="ＭＳ Ｐゴシック" pitchFamily="34" charset="-128"/>
                          <a:cs typeface="Arial" pitchFamily="34" charset="0"/>
                        </a:rPr>
                        <a:t>100</a:t>
                      </a:r>
                    </a:p>
                  </a:txBody>
                  <a:tcPr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BACC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smtClean="0">
                          <a:ln>
                            <a:noFill/>
                          </a:ln>
                          <a:solidFill>
                            <a:srgbClr val="000000"/>
                          </a:solidFill>
                          <a:effectLst/>
                          <a:latin typeface="Calibri" pitchFamily="34" charset="0"/>
                          <a:ea typeface="ＭＳ Ｐゴシック" pitchFamily="34" charset="-128"/>
                          <a:cs typeface="Arial" pitchFamily="34" charset="0"/>
                        </a:rPr>
                        <a:t>80</a:t>
                      </a:r>
                    </a:p>
                  </a:txBody>
                  <a:tcPr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BACC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smtClean="0">
                          <a:ln>
                            <a:noFill/>
                          </a:ln>
                          <a:solidFill>
                            <a:srgbClr val="000000"/>
                          </a:solidFill>
                          <a:effectLst/>
                          <a:latin typeface="Calibri" pitchFamily="34" charset="0"/>
                          <a:ea typeface="ＭＳ Ｐゴシック" pitchFamily="34" charset="-128"/>
                          <a:cs typeface="Arial" pitchFamily="34" charset="0"/>
                        </a:rPr>
                        <a:t>180</a:t>
                      </a:r>
                    </a:p>
                  </a:txBody>
                  <a:tcPr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BACC6"/>
                    </a:solidFill>
                  </a:tcPr>
                </a:tc>
              </a:tr>
              <a:tr h="3381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smtClean="0">
                          <a:ln>
                            <a:noFill/>
                          </a:ln>
                          <a:solidFill>
                            <a:srgbClr val="000000"/>
                          </a:solidFill>
                          <a:effectLst/>
                          <a:latin typeface="Calibri" pitchFamily="34" charset="0"/>
                          <a:ea typeface="ＭＳ Ｐゴシック" pitchFamily="34" charset="-128"/>
                          <a:cs typeface="Arial" pitchFamily="34" charset="0"/>
                        </a:rPr>
                        <a:t>1</a:t>
                      </a:r>
                    </a:p>
                  </a:txBody>
                  <a:tcPr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AD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smtClean="0">
                          <a:ln>
                            <a:noFill/>
                          </a:ln>
                          <a:solidFill>
                            <a:srgbClr val="000000"/>
                          </a:solidFill>
                          <a:effectLst/>
                          <a:latin typeface="Calibri" pitchFamily="34" charset="0"/>
                          <a:ea typeface="ＭＳ Ｐゴシック" pitchFamily="34" charset="-128"/>
                          <a:cs typeface="Arial" pitchFamily="34" charset="0"/>
                        </a:rPr>
                        <a:t>120</a:t>
                      </a:r>
                    </a:p>
                  </a:txBody>
                  <a:tcPr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AD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smtClean="0">
                          <a:ln>
                            <a:noFill/>
                          </a:ln>
                          <a:solidFill>
                            <a:srgbClr val="000000"/>
                          </a:solidFill>
                          <a:effectLst/>
                          <a:latin typeface="Calibri" pitchFamily="34" charset="0"/>
                          <a:ea typeface="ＭＳ Ｐゴシック" pitchFamily="34" charset="-128"/>
                          <a:cs typeface="Arial" pitchFamily="34" charset="0"/>
                        </a:rPr>
                        <a:t>120</a:t>
                      </a:r>
                    </a:p>
                  </a:txBody>
                  <a:tcPr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AD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smtClean="0">
                          <a:ln>
                            <a:noFill/>
                          </a:ln>
                          <a:solidFill>
                            <a:srgbClr val="000000"/>
                          </a:solidFill>
                          <a:effectLst/>
                          <a:latin typeface="Calibri" pitchFamily="34" charset="0"/>
                          <a:ea typeface="ＭＳ Ｐゴシック" pitchFamily="34" charset="-128"/>
                          <a:cs typeface="Arial" pitchFamily="34" charset="0"/>
                        </a:rPr>
                        <a:t>100</a:t>
                      </a:r>
                    </a:p>
                  </a:txBody>
                  <a:tcPr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AD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smtClean="0">
                          <a:ln>
                            <a:noFill/>
                          </a:ln>
                          <a:solidFill>
                            <a:srgbClr val="000000"/>
                          </a:solidFill>
                          <a:effectLst/>
                          <a:latin typeface="Calibri" pitchFamily="34" charset="0"/>
                          <a:ea typeface="ＭＳ Ｐゴシック" pitchFamily="34" charset="-128"/>
                          <a:cs typeface="Arial" pitchFamily="34" charset="0"/>
                        </a:rPr>
                        <a:t>220</a:t>
                      </a:r>
                    </a:p>
                  </a:txBody>
                  <a:tcPr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ADA"/>
                    </a:solidFill>
                  </a:tcPr>
                </a:tc>
              </a:tr>
            </a:tbl>
          </a:graphicData>
        </a:graphic>
      </p:graphicFrame>
      <p:sp>
        <p:nvSpPr>
          <p:cNvPr id="39995" name="Textfeld 44"/>
          <p:cNvSpPr txBox="1">
            <a:spLocks noChangeArrowheads="1"/>
          </p:cNvSpPr>
          <p:nvPr/>
        </p:nvSpPr>
        <p:spPr bwMode="auto">
          <a:xfrm>
            <a:off x="4176713" y="4770438"/>
            <a:ext cx="3448050" cy="646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177800" indent="-177800" eaLnBrk="0" hangingPunct="0">
              <a:defRPr sz="1400">
                <a:solidFill>
                  <a:schemeClr val="tx1"/>
                </a:solidFill>
                <a:latin typeface="Arial" pitchFamily="34" charset="0"/>
                <a:cs typeface="Arial" pitchFamily="34" charset="0"/>
              </a:defRPr>
            </a:lvl1pPr>
            <a:lvl2pPr marL="37931725" indent="-37474525" eaLnBrk="0" hangingPunct="0">
              <a:defRPr sz="1400">
                <a:solidFill>
                  <a:schemeClr val="tx1"/>
                </a:solidFill>
                <a:latin typeface="Arial" pitchFamily="34" charset="0"/>
                <a:cs typeface="Arial" pitchFamily="34" charset="0"/>
              </a:defRPr>
            </a:lvl2pPr>
            <a:lvl3pPr eaLnBrk="0" hangingPunct="0">
              <a:defRPr sz="1400">
                <a:solidFill>
                  <a:schemeClr val="tx1"/>
                </a:solidFill>
                <a:latin typeface="Arial" pitchFamily="34" charset="0"/>
                <a:cs typeface="Arial" pitchFamily="34" charset="0"/>
              </a:defRPr>
            </a:lvl3pPr>
            <a:lvl4pPr eaLnBrk="0" hangingPunct="0">
              <a:defRPr sz="1400">
                <a:solidFill>
                  <a:schemeClr val="tx1"/>
                </a:solidFill>
                <a:latin typeface="Arial" pitchFamily="34" charset="0"/>
                <a:cs typeface="Arial" pitchFamily="34" charset="0"/>
              </a:defRPr>
            </a:lvl4pPr>
            <a:lvl5pPr eaLnBrk="0" hangingPunct="0">
              <a:defRPr sz="1400">
                <a:solidFill>
                  <a:schemeClr val="tx1"/>
                </a:solidFill>
                <a:latin typeface="Arial" pitchFamily="34" charset="0"/>
                <a:cs typeface="Arial" pitchFamily="34" charset="0"/>
              </a:defRPr>
            </a:lvl5pPr>
            <a:lvl6pPr marL="457200" eaLnBrk="0" fontAlgn="base" hangingPunct="0">
              <a:spcBef>
                <a:spcPct val="0"/>
              </a:spcBef>
              <a:spcAft>
                <a:spcPct val="0"/>
              </a:spcAft>
              <a:defRPr sz="1400">
                <a:solidFill>
                  <a:schemeClr val="tx1"/>
                </a:solidFill>
                <a:latin typeface="Arial" pitchFamily="34" charset="0"/>
                <a:cs typeface="Arial" pitchFamily="34" charset="0"/>
              </a:defRPr>
            </a:lvl6pPr>
            <a:lvl7pPr marL="914400" eaLnBrk="0" fontAlgn="base" hangingPunct="0">
              <a:spcBef>
                <a:spcPct val="0"/>
              </a:spcBef>
              <a:spcAft>
                <a:spcPct val="0"/>
              </a:spcAft>
              <a:defRPr sz="1400">
                <a:solidFill>
                  <a:schemeClr val="tx1"/>
                </a:solidFill>
                <a:latin typeface="Arial" pitchFamily="34" charset="0"/>
                <a:cs typeface="Arial" pitchFamily="34" charset="0"/>
              </a:defRPr>
            </a:lvl7pPr>
            <a:lvl8pPr marL="1371600" eaLnBrk="0" fontAlgn="base" hangingPunct="0">
              <a:spcBef>
                <a:spcPct val="0"/>
              </a:spcBef>
              <a:spcAft>
                <a:spcPct val="0"/>
              </a:spcAft>
              <a:defRPr sz="1400">
                <a:solidFill>
                  <a:schemeClr val="tx1"/>
                </a:solidFill>
                <a:latin typeface="Arial" pitchFamily="34" charset="0"/>
                <a:cs typeface="Arial" pitchFamily="34" charset="0"/>
              </a:defRPr>
            </a:lvl8pPr>
            <a:lvl9pPr marL="1828800" eaLnBrk="0" fontAlgn="base" hangingPunct="0">
              <a:spcBef>
                <a:spcPct val="0"/>
              </a:spcBef>
              <a:spcAft>
                <a:spcPct val="0"/>
              </a:spcAft>
              <a:defRPr sz="1400">
                <a:solidFill>
                  <a:schemeClr val="tx1"/>
                </a:solidFill>
                <a:latin typeface="Arial" pitchFamily="34" charset="0"/>
                <a:cs typeface="Arial" pitchFamily="34" charset="0"/>
              </a:defRPr>
            </a:lvl9pPr>
          </a:lstStyle>
          <a:p>
            <a:pPr eaLnBrk="1" hangingPunct="1">
              <a:buFont typeface="Arial" pitchFamily="34" charset="0"/>
              <a:buChar char="•"/>
            </a:pPr>
            <a:r>
              <a:rPr lang="de-DE"/>
              <a:t>Auction clears once aggregated demand &lt; supply</a:t>
            </a:r>
          </a:p>
        </p:txBody>
      </p:sp>
      <p:sp>
        <p:nvSpPr>
          <p:cNvPr id="39996" name="Rectangle 2"/>
          <p:cNvSpPr txBox="1">
            <a:spLocks noChangeArrowheads="1"/>
          </p:cNvSpPr>
          <p:nvPr/>
        </p:nvSpPr>
        <p:spPr bwMode="auto">
          <a:xfrm>
            <a:off x="684213" y="404813"/>
            <a:ext cx="7775575" cy="4873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eaLnBrk="0" hangingPunct="0">
              <a:defRPr sz="1400">
                <a:solidFill>
                  <a:schemeClr val="tx1"/>
                </a:solidFill>
                <a:latin typeface="Arial" pitchFamily="34" charset="0"/>
                <a:cs typeface="Arial" pitchFamily="34" charset="0"/>
              </a:defRPr>
            </a:lvl1pPr>
            <a:lvl2pPr marL="37931725" indent="-37474525" eaLnBrk="0" hangingPunct="0">
              <a:defRPr sz="1400">
                <a:solidFill>
                  <a:schemeClr val="tx1"/>
                </a:solidFill>
                <a:latin typeface="Arial" pitchFamily="34" charset="0"/>
                <a:cs typeface="Arial" pitchFamily="34" charset="0"/>
              </a:defRPr>
            </a:lvl2pPr>
            <a:lvl3pPr eaLnBrk="0" hangingPunct="0">
              <a:defRPr sz="1400">
                <a:solidFill>
                  <a:schemeClr val="tx1"/>
                </a:solidFill>
                <a:latin typeface="Arial" pitchFamily="34" charset="0"/>
                <a:cs typeface="Arial" pitchFamily="34" charset="0"/>
              </a:defRPr>
            </a:lvl3pPr>
            <a:lvl4pPr eaLnBrk="0" hangingPunct="0">
              <a:defRPr sz="1400">
                <a:solidFill>
                  <a:schemeClr val="tx1"/>
                </a:solidFill>
                <a:latin typeface="Arial" pitchFamily="34" charset="0"/>
                <a:cs typeface="Arial" pitchFamily="34" charset="0"/>
              </a:defRPr>
            </a:lvl4pPr>
            <a:lvl5pPr eaLnBrk="0" hangingPunct="0">
              <a:defRPr sz="1400">
                <a:solidFill>
                  <a:schemeClr val="tx1"/>
                </a:solidFill>
                <a:latin typeface="Arial" pitchFamily="34" charset="0"/>
                <a:cs typeface="Arial" pitchFamily="34" charset="0"/>
              </a:defRPr>
            </a:lvl5pPr>
            <a:lvl6pPr marL="457200" eaLnBrk="0" fontAlgn="base" hangingPunct="0">
              <a:spcBef>
                <a:spcPct val="0"/>
              </a:spcBef>
              <a:spcAft>
                <a:spcPct val="0"/>
              </a:spcAft>
              <a:defRPr sz="1400">
                <a:solidFill>
                  <a:schemeClr val="tx1"/>
                </a:solidFill>
                <a:latin typeface="Arial" pitchFamily="34" charset="0"/>
                <a:cs typeface="Arial" pitchFamily="34" charset="0"/>
              </a:defRPr>
            </a:lvl6pPr>
            <a:lvl7pPr marL="914400" eaLnBrk="0" fontAlgn="base" hangingPunct="0">
              <a:spcBef>
                <a:spcPct val="0"/>
              </a:spcBef>
              <a:spcAft>
                <a:spcPct val="0"/>
              </a:spcAft>
              <a:defRPr sz="1400">
                <a:solidFill>
                  <a:schemeClr val="tx1"/>
                </a:solidFill>
                <a:latin typeface="Arial" pitchFamily="34" charset="0"/>
                <a:cs typeface="Arial" pitchFamily="34" charset="0"/>
              </a:defRPr>
            </a:lvl7pPr>
            <a:lvl8pPr marL="1371600" eaLnBrk="0" fontAlgn="base" hangingPunct="0">
              <a:spcBef>
                <a:spcPct val="0"/>
              </a:spcBef>
              <a:spcAft>
                <a:spcPct val="0"/>
              </a:spcAft>
              <a:defRPr sz="1400">
                <a:solidFill>
                  <a:schemeClr val="tx1"/>
                </a:solidFill>
                <a:latin typeface="Arial" pitchFamily="34" charset="0"/>
                <a:cs typeface="Arial" pitchFamily="34" charset="0"/>
              </a:defRPr>
            </a:lvl8pPr>
            <a:lvl9pPr marL="1828800" eaLnBrk="0" fontAlgn="base" hangingPunct="0">
              <a:spcBef>
                <a:spcPct val="0"/>
              </a:spcBef>
              <a:spcAft>
                <a:spcPct val="0"/>
              </a:spcAft>
              <a:defRPr sz="1400">
                <a:solidFill>
                  <a:schemeClr val="tx1"/>
                </a:solidFill>
                <a:latin typeface="Arial" pitchFamily="34" charset="0"/>
                <a:cs typeface="Arial" pitchFamily="34" charset="0"/>
              </a:defRPr>
            </a:lvl9pPr>
          </a:lstStyle>
          <a:p>
            <a:pPr algn="ctr" eaLnBrk="1" hangingPunct="1"/>
            <a:r>
              <a:rPr lang="de-DE" sz="3200" b="1">
                <a:solidFill>
                  <a:srgbClr val="2A3F82"/>
                </a:solidFill>
                <a:latin typeface="Calibri" pitchFamily="34" charset="0"/>
              </a:rPr>
              <a:t>Ascending clock approach </a:t>
            </a:r>
          </a:p>
        </p:txBody>
      </p:sp>
    </p:spTree>
    <p:extLst>
      <p:ext uri="{BB962C8B-B14F-4D97-AF65-F5344CB8AC3E}">
        <p14:creationId xmlns:p14="http://schemas.microsoft.com/office/powerpoint/2010/main" xmlns="" val="2346730415"/>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90" name="Picture 15" descr="ausgeschnittene abbildungen,ausgeschnittene bilder,computer,datenverarbeitung,durchsichtiger hintergrund,icons,netzwerke,PNG,server,technologien,webelemente"/>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858963" y="2852738"/>
            <a:ext cx="1558925" cy="1558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9091" name="Picture 11" descr="http://officeimg.vo.msecnd.net/en-us/images/MH900441539.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54038" y="5005388"/>
            <a:ext cx="1497012" cy="14970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9092" name="Picture 9" descr="Arbeit,arbeiten,Arbeitsplätze,Büros,Computer,Firmen,Geschäftsmänner,Schreibtische,Technologie"/>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539750" y="1344613"/>
            <a:ext cx="1511300" cy="1511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9093" name="Textfeld 18"/>
          <p:cNvSpPr txBox="1">
            <a:spLocks noChangeArrowheads="1"/>
          </p:cNvSpPr>
          <p:nvPr/>
        </p:nvSpPr>
        <p:spPr bwMode="auto">
          <a:xfrm>
            <a:off x="1619250" y="1341438"/>
            <a:ext cx="1368425"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1400">
                <a:solidFill>
                  <a:schemeClr val="tx1"/>
                </a:solidFill>
                <a:latin typeface="Arial" pitchFamily="34" charset="0"/>
                <a:cs typeface="Arial" pitchFamily="34" charset="0"/>
              </a:defRPr>
            </a:lvl1pPr>
            <a:lvl2pPr marL="37931725" indent="-37474525" eaLnBrk="0" hangingPunct="0">
              <a:defRPr sz="1400">
                <a:solidFill>
                  <a:schemeClr val="tx1"/>
                </a:solidFill>
                <a:latin typeface="Arial" pitchFamily="34" charset="0"/>
                <a:cs typeface="Arial" pitchFamily="34" charset="0"/>
              </a:defRPr>
            </a:lvl2pPr>
            <a:lvl3pPr eaLnBrk="0" hangingPunct="0">
              <a:defRPr sz="1400">
                <a:solidFill>
                  <a:schemeClr val="tx1"/>
                </a:solidFill>
                <a:latin typeface="Arial" pitchFamily="34" charset="0"/>
                <a:cs typeface="Arial" pitchFamily="34" charset="0"/>
              </a:defRPr>
            </a:lvl3pPr>
            <a:lvl4pPr eaLnBrk="0" hangingPunct="0">
              <a:defRPr sz="1400">
                <a:solidFill>
                  <a:schemeClr val="tx1"/>
                </a:solidFill>
                <a:latin typeface="Arial" pitchFamily="34" charset="0"/>
                <a:cs typeface="Arial" pitchFamily="34" charset="0"/>
              </a:defRPr>
            </a:lvl4pPr>
            <a:lvl5pPr eaLnBrk="0" hangingPunct="0">
              <a:defRPr sz="1400">
                <a:solidFill>
                  <a:schemeClr val="tx1"/>
                </a:solidFill>
                <a:latin typeface="Arial" pitchFamily="34" charset="0"/>
                <a:cs typeface="Arial" pitchFamily="34" charset="0"/>
              </a:defRPr>
            </a:lvl5pPr>
            <a:lvl6pPr marL="457200" eaLnBrk="0" fontAlgn="base" hangingPunct="0">
              <a:spcBef>
                <a:spcPct val="0"/>
              </a:spcBef>
              <a:spcAft>
                <a:spcPct val="0"/>
              </a:spcAft>
              <a:defRPr sz="1400">
                <a:solidFill>
                  <a:schemeClr val="tx1"/>
                </a:solidFill>
                <a:latin typeface="Arial" pitchFamily="34" charset="0"/>
                <a:cs typeface="Arial" pitchFamily="34" charset="0"/>
              </a:defRPr>
            </a:lvl6pPr>
            <a:lvl7pPr marL="914400" eaLnBrk="0" fontAlgn="base" hangingPunct="0">
              <a:spcBef>
                <a:spcPct val="0"/>
              </a:spcBef>
              <a:spcAft>
                <a:spcPct val="0"/>
              </a:spcAft>
              <a:defRPr sz="1400">
                <a:solidFill>
                  <a:schemeClr val="tx1"/>
                </a:solidFill>
                <a:latin typeface="Arial" pitchFamily="34" charset="0"/>
                <a:cs typeface="Arial" pitchFamily="34" charset="0"/>
              </a:defRPr>
            </a:lvl7pPr>
            <a:lvl8pPr marL="1371600" eaLnBrk="0" fontAlgn="base" hangingPunct="0">
              <a:spcBef>
                <a:spcPct val="0"/>
              </a:spcBef>
              <a:spcAft>
                <a:spcPct val="0"/>
              </a:spcAft>
              <a:defRPr sz="1400">
                <a:solidFill>
                  <a:schemeClr val="tx1"/>
                </a:solidFill>
                <a:latin typeface="Arial" pitchFamily="34" charset="0"/>
                <a:cs typeface="Arial" pitchFamily="34" charset="0"/>
              </a:defRPr>
            </a:lvl8pPr>
            <a:lvl9pPr marL="1828800" eaLnBrk="0" fontAlgn="base" hangingPunct="0">
              <a:spcBef>
                <a:spcPct val="0"/>
              </a:spcBef>
              <a:spcAft>
                <a:spcPct val="0"/>
              </a:spcAft>
              <a:defRPr sz="1400">
                <a:solidFill>
                  <a:schemeClr val="tx1"/>
                </a:solidFill>
                <a:latin typeface="Arial" pitchFamily="34" charset="0"/>
                <a:cs typeface="Arial" pitchFamily="34" charset="0"/>
              </a:defRPr>
            </a:lvl9pPr>
          </a:lstStyle>
          <a:p>
            <a:pPr eaLnBrk="1" hangingPunct="1"/>
            <a:r>
              <a:rPr lang="de-DE"/>
              <a:t>Shipper 1</a:t>
            </a:r>
          </a:p>
        </p:txBody>
      </p:sp>
      <p:sp>
        <p:nvSpPr>
          <p:cNvPr id="20" name="Gestreifter Pfeil nach rechts 19"/>
          <p:cNvSpPr/>
          <p:nvPr/>
        </p:nvSpPr>
        <p:spPr>
          <a:xfrm rot="2379277" flipV="1">
            <a:off x="1447800" y="2663825"/>
            <a:ext cx="1087438" cy="315913"/>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grpSp>
        <p:nvGrpSpPr>
          <p:cNvPr id="2" name="Gruppieren 38"/>
          <p:cNvGrpSpPr>
            <a:grpSpLocks/>
          </p:cNvGrpSpPr>
          <p:nvPr/>
        </p:nvGrpSpPr>
        <p:grpSpPr bwMode="auto">
          <a:xfrm>
            <a:off x="1528763" y="2528888"/>
            <a:ext cx="884237" cy="528637"/>
            <a:chOff x="6773054" y="3422951"/>
            <a:chExt cx="1367507" cy="719213"/>
          </a:xfrm>
        </p:grpSpPr>
        <p:sp>
          <p:nvSpPr>
            <p:cNvPr id="22" name="Flussdiagramm: Mehrere Dokumente 21"/>
            <p:cNvSpPr/>
            <p:nvPr/>
          </p:nvSpPr>
          <p:spPr>
            <a:xfrm>
              <a:off x="7165875" y="3422951"/>
              <a:ext cx="711988" cy="719213"/>
            </a:xfrm>
            <a:prstGeom prst="flowChartMultidocument">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89097" name="Textfeld 22"/>
            <p:cNvSpPr txBox="1">
              <a:spLocks noChangeArrowheads="1"/>
            </p:cNvSpPr>
            <p:nvPr/>
          </p:nvSpPr>
          <p:spPr bwMode="auto">
            <a:xfrm>
              <a:off x="6773054" y="3631701"/>
              <a:ext cx="1367507"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1400">
                  <a:solidFill>
                    <a:schemeClr val="tx1"/>
                  </a:solidFill>
                  <a:latin typeface="Arial" pitchFamily="34" charset="0"/>
                  <a:cs typeface="Arial" pitchFamily="34" charset="0"/>
                </a:defRPr>
              </a:lvl1pPr>
              <a:lvl2pPr marL="37931725" indent="-37474525" eaLnBrk="0" hangingPunct="0">
                <a:defRPr sz="1400">
                  <a:solidFill>
                    <a:schemeClr val="tx1"/>
                  </a:solidFill>
                  <a:latin typeface="Arial" pitchFamily="34" charset="0"/>
                  <a:cs typeface="Arial" pitchFamily="34" charset="0"/>
                </a:defRPr>
              </a:lvl2pPr>
              <a:lvl3pPr eaLnBrk="0" hangingPunct="0">
                <a:defRPr sz="1400">
                  <a:solidFill>
                    <a:schemeClr val="tx1"/>
                  </a:solidFill>
                  <a:latin typeface="Arial" pitchFamily="34" charset="0"/>
                  <a:cs typeface="Arial" pitchFamily="34" charset="0"/>
                </a:defRPr>
              </a:lvl3pPr>
              <a:lvl4pPr eaLnBrk="0" hangingPunct="0">
                <a:defRPr sz="1400">
                  <a:solidFill>
                    <a:schemeClr val="tx1"/>
                  </a:solidFill>
                  <a:latin typeface="Arial" pitchFamily="34" charset="0"/>
                  <a:cs typeface="Arial" pitchFamily="34" charset="0"/>
                </a:defRPr>
              </a:lvl4pPr>
              <a:lvl5pPr eaLnBrk="0" hangingPunct="0">
                <a:defRPr sz="1400">
                  <a:solidFill>
                    <a:schemeClr val="tx1"/>
                  </a:solidFill>
                  <a:latin typeface="Arial" pitchFamily="34" charset="0"/>
                  <a:cs typeface="Arial" pitchFamily="34" charset="0"/>
                </a:defRPr>
              </a:lvl5pPr>
              <a:lvl6pPr marL="457200" eaLnBrk="0" fontAlgn="base" hangingPunct="0">
                <a:spcBef>
                  <a:spcPct val="0"/>
                </a:spcBef>
                <a:spcAft>
                  <a:spcPct val="0"/>
                </a:spcAft>
                <a:defRPr sz="1400">
                  <a:solidFill>
                    <a:schemeClr val="tx1"/>
                  </a:solidFill>
                  <a:latin typeface="Arial" pitchFamily="34" charset="0"/>
                  <a:cs typeface="Arial" pitchFamily="34" charset="0"/>
                </a:defRPr>
              </a:lvl6pPr>
              <a:lvl7pPr marL="914400" eaLnBrk="0" fontAlgn="base" hangingPunct="0">
                <a:spcBef>
                  <a:spcPct val="0"/>
                </a:spcBef>
                <a:spcAft>
                  <a:spcPct val="0"/>
                </a:spcAft>
                <a:defRPr sz="1400">
                  <a:solidFill>
                    <a:schemeClr val="tx1"/>
                  </a:solidFill>
                  <a:latin typeface="Arial" pitchFamily="34" charset="0"/>
                  <a:cs typeface="Arial" pitchFamily="34" charset="0"/>
                </a:defRPr>
              </a:lvl7pPr>
              <a:lvl8pPr marL="1371600" eaLnBrk="0" fontAlgn="base" hangingPunct="0">
                <a:spcBef>
                  <a:spcPct val="0"/>
                </a:spcBef>
                <a:spcAft>
                  <a:spcPct val="0"/>
                </a:spcAft>
                <a:defRPr sz="1400">
                  <a:solidFill>
                    <a:schemeClr val="tx1"/>
                  </a:solidFill>
                  <a:latin typeface="Arial" pitchFamily="34" charset="0"/>
                  <a:cs typeface="Arial" pitchFamily="34" charset="0"/>
                </a:defRPr>
              </a:lvl8pPr>
              <a:lvl9pPr marL="1828800" eaLnBrk="0" fontAlgn="base" hangingPunct="0">
                <a:spcBef>
                  <a:spcPct val="0"/>
                </a:spcBef>
                <a:spcAft>
                  <a:spcPct val="0"/>
                </a:spcAft>
                <a:defRPr sz="1400">
                  <a:solidFill>
                    <a:schemeClr val="tx1"/>
                  </a:solidFill>
                  <a:latin typeface="Arial" pitchFamily="34" charset="0"/>
                  <a:cs typeface="Arial" pitchFamily="34" charset="0"/>
                </a:defRPr>
              </a:lvl9pPr>
            </a:lstStyle>
            <a:p>
              <a:pPr algn="ctr" eaLnBrk="1" hangingPunct="1"/>
              <a:r>
                <a:rPr lang="de-DE" sz="1000" b="1">
                  <a:solidFill>
                    <a:schemeClr val="bg1"/>
                  </a:solidFill>
                </a:rPr>
                <a:t>1 Bid</a:t>
              </a:r>
            </a:p>
          </p:txBody>
        </p:sp>
      </p:grpSp>
      <p:sp>
        <p:nvSpPr>
          <p:cNvPr id="89098" name="Textfeld 18"/>
          <p:cNvSpPr txBox="1">
            <a:spLocks noChangeArrowheads="1"/>
          </p:cNvSpPr>
          <p:nvPr/>
        </p:nvSpPr>
        <p:spPr bwMode="auto">
          <a:xfrm>
            <a:off x="2082800" y="5732463"/>
            <a:ext cx="1368425"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1400">
                <a:solidFill>
                  <a:schemeClr val="tx1"/>
                </a:solidFill>
                <a:latin typeface="Arial" pitchFamily="34" charset="0"/>
                <a:cs typeface="Arial" pitchFamily="34" charset="0"/>
              </a:defRPr>
            </a:lvl1pPr>
            <a:lvl2pPr marL="37931725" indent="-37474525" eaLnBrk="0" hangingPunct="0">
              <a:defRPr sz="1400">
                <a:solidFill>
                  <a:schemeClr val="tx1"/>
                </a:solidFill>
                <a:latin typeface="Arial" pitchFamily="34" charset="0"/>
                <a:cs typeface="Arial" pitchFamily="34" charset="0"/>
              </a:defRPr>
            </a:lvl2pPr>
            <a:lvl3pPr eaLnBrk="0" hangingPunct="0">
              <a:defRPr sz="1400">
                <a:solidFill>
                  <a:schemeClr val="tx1"/>
                </a:solidFill>
                <a:latin typeface="Arial" pitchFamily="34" charset="0"/>
                <a:cs typeface="Arial" pitchFamily="34" charset="0"/>
              </a:defRPr>
            </a:lvl3pPr>
            <a:lvl4pPr eaLnBrk="0" hangingPunct="0">
              <a:defRPr sz="1400">
                <a:solidFill>
                  <a:schemeClr val="tx1"/>
                </a:solidFill>
                <a:latin typeface="Arial" pitchFamily="34" charset="0"/>
                <a:cs typeface="Arial" pitchFamily="34" charset="0"/>
              </a:defRPr>
            </a:lvl4pPr>
            <a:lvl5pPr eaLnBrk="0" hangingPunct="0">
              <a:defRPr sz="1400">
                <a:solidFill>
                  <a:schemeClr val="tx1"/>
                </a:solidFill>
                <a:latin typeface="Arial" pitchFamily="34" charset="0"/>
                <a:cs typeface="Arial" pitchFamily="34" charset="0"/>
              </a:defRPr>
            </a:lvl5pPr>
            <a:lvl6pPr marL="457200" eaLnBrk="0" fontAlgn="base" hangingPunct="0">
              <a:spcBef>
                <a:spcPct val="0"/>
              </a:spcBef>
              <a:spcAft>
                <a:spcPct val="0"/>
              </a:spcAft>
              <a:defRPr sz="1400">
                <a:solidFill>
                  <a:schemeClr val="tx1"/>
                </a:solidFill>
                <a:latin typeface="Arial" pitchFamily="34" charset="0"/>
                <a:cs typeface="Arial" pitchFamily="34" charset="0"/>
              </a:defRPr>
            </a:lvl6pPr>
            <a:lvl7pPr marL="914400" eaLnBrk="0" fontAlgn="base" hangingPunct="0">
              <a:spcBef>
                <a:spcPct val="0"/>
              </a:spcBef>
              <a:spcAft>
                <a:spcPct val="0"/>
              </a:spcAft>
              <a:defRPr sz="1400">
                <a:solidFill>
                  <a:schemeClr val="tx1"/>
                </a:solidFill>
                <a:latin typeface="Arial" pitchFamily="34" charset="0"/>
                <a:cs typeface="Arial" pitchFamily="34" charset="0"/>
              </a:defRPr>
            </a:lvl7pPr>
            <a:lvl8pPr marL="1371600" eaLnBrk="0" fontAlgn="base" hangingPunct="0">
              <a:spcBef>
                <a:spcPct val="0"/>
              </a:spcBef>
              <a:spcAft>
                <a:spcPct val="0"/>
              </a:spcAft>
              <a:defRPr sz="1400">
                <a:solidFill>
                  <a:schemeClr val="tx1"/>
                </a:solidFill>
                <a:latin typeface="Arial" pitchFamily="34" charset="0"/>
                <a:cs typeface="Arial" pitchFamily="34" charset="0"/>
              </a:defRPr>
            </a:lvl8pPr>
            <a:lvl9pPr marL="1828800" eaLnBrk="0" fontAlgn="base" hangingPunct="0">
              <a:spcBef>
                <a:spcPct val="0"/>
              </a:spcBef>
              <a:spcAft>
                <a:spcPct val="0"/>
              </a:spcAft>
              <a:defRPr sz="1400">
                <a:solidFill>
                  <a:schemeClr val="tx1"/>
                </a:solidFill>
                <a:latin typeface="Arial" pitchFamily="34" charset="0"/>
                <a:cs typeface="Arial" pitchFamily="34" charset="0"/>
              </a:defRPr>
            </a:lvl9pPr>
          </a:lstStyle>
          <a:p>
            <a:pPr eaLnBrk="1" hangingPunct="1"/>
            <a:r>
              <a:rPr lang="de-DE"/>
              <a:t>Shipper 2</a:t>
            </a:r>
          </a:p>
        </p:txBody>
      </p:sp>
      <p:sp>
        <p:nvSpPr>
          <p:cNvPr id="19" name="Gestreifter Pfeil nach rechts 18"/>
          <p:cNvSpPr/>
          <p:nvPr/>
        </p:nvSpPr>
        <p:spPr>
          <a:xfrm rot="18110650" flipV="1">
            <a:off x="1568450" y="4613276"/>
            <a:ext cx="1087437" cy="315912"/>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grpSp>
        <p:nvGrpSpPr>
          <p:cNvPr id="3" name="Gruppieren 38"/>
          <p:cNvGrpSpPr>
            <a:grpSpLocks/>
          </p:cNvGrpSpPr>
          <p:nvPr/>
        </p:nvGrpSpPr>
        <p:grpSpPr bwMode="auto">
          <a:xfrm>
            <a:off x="1600200" y="4559300"/>
            <a:ext cx="884238" cy="528638"/>
            <a:chOff x="7205351" y="3534359"/>
            <a:chExt cx="1367507" cy="719213"/>
          </a:xfrm>
        </p:grpSpPr>
        <p:sp>
          <p:nvSpPr>
            <p:cNvPr id="23" name="Flussdiagramm: Mehrere Dokumente 22"/>
            <p:cNvSpPr/>
            <p:nvPr/>
          </p:nvSpPr>
          <p:spPr>
            <a:xfrm>
              <a:off x="7600627" y="3534359"/>
              <a:ext cx="711987" cy="719213"/>
            </a:xfrm>
            <a:prstGeom prst="flowChartMultidocument">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89102" name="Textfeld 22"/>
            <p:cNvSpPr txBox="1">
              <a:spLocks noChangeArrowheads="1"/>
            </p:cNvSpPr>
            <p:nvPr/>
          </p:nvSpPr>
          <p:spPr bwMode="auto">
            <a:xfrm>
              <a:off x="7205351" y="3749015"/>
              <a:ext cx="1367507" cy="3385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1400">
                  <a:solidFill>
                    <a:schemeClr val="tx1"/>
                  </a:solidFill>
                  <a:latin typeface="Arial" pitchFamily="34" charset="0"/>
                  <a:cs typeface="Arial" pitchFamily="34" charset="0"/>
                </a:defRPr>
              </a:lvl1pPr>
              <a:lvl2pPr marL="37931725" indent="-37474525" eaLnBrk="0" hangingPunct="0">
                <a:defRPr sz="1400">
                  <a:solidFill>
                    <a:schemeClr val="tx1"/>
                  </a:solidFill>
                  <a:latin typeface="Arial" pitchFamily="34" charset="0"/>
                  <a:cs typeface="Arial" pitchFamily="34" charset="0"/>
                </a:defRPr>
              </a:lvl2pPr>
              <a:lvl3pPr eaLnBrk="0" hangingPunct="0">
                <a:defRPr sz="1400">
                  <a:solidFill>
                    <a:schemeClr val="tx1"/>
                  </a:solidFill>
                  <a:latin typeface="Arial" pitchFamily="34" charset="0"/>
                  <a:cs typeface="Arial" pitchFamily="34" charset="0"/>
                </a:defRPr>
              </a:lvl3pPr>
              <a:lvl4pPr eaLnBrk="0" hangingPunct="0">
                <a:defRPr sz="1400">
                  <a:solidFill>
                    <a:schemeClr val="tx1"/>
                  </a:solidFill>
                  <a:latin typeface="Arial" pitchFamily="34" charset="0"/>
                  <a:cs typeface="Arial" pitchFamily="34" charset="0"/>
                </a:defRPr>
              </a:lvl4pPr>
              <a:lvl5pPr eaLnBrk="0" hangingPunct="0">
                <a:defRPr sz="1400">
                  <a:solidFill>
                    <a:schemeClr val="tx1"/>
                  </a:solidFill>
                  <a:latin typeface="Arial" pitchFamily="34" charset="0"/>
                  <a:cs typeface="Arial" pitchFamily="34" charset="0"/>
                </a:defRPr>
              </a:lvl5pPr>
              <a:lvl6pPr marL="457200" eaLnBrk="0" fontAlgn="base" hangingPunct="0">
                <a:spcBef>
                  <a:spcPct val="0"/>
                </a:spcBef>
                <a:spcAft>
                  <a:spcPct val="0"/>
                </a:spcAft>
                <a:defRPr sz="1400">
                  <a:solidFill>
                    <a:schemeClr val="tx1"/>
                  </a:solidFill>
                  <a:latin typeface="Arial" pitchFamily="34" charset="0"/>
                  <a:cs typeface="Arial" pitchFamily="34" charset="0"/>
                </a:defRPr>
              </a:lvl6pPr>
              <a:lvl7pPr marL="914400" eaLnBrk="0" fontAlgn="base" hangingPunct="0">
                <a:spcBef>
                  <a:spcPct val="0"/>
                </a:spcBef>
                <a:spcAft>
                  <a:spcPct val="0"/>
                </a:spcAft>
                <a:defRPr sz="1400">
                  <a:solidFill>
                    <a:schemeClr val="tx1"/>
                  </a:solidFill>
                  <a:latin typeface="Arial" pitchFamily="34" charset="0"/>
                  <a:cs typeface="Arial" pitchFamily="34" charset="0"/>
                </a:defRPr>
              </a:lvl7pPr>
              <a:lvl8pPr marL="1371600" eaLnBrk="0" fontAlgn="base" hangingPunct="0">
                <a:spcBef>
                  <a:spcPct val="0"/>
                </a:spcBef>
                <a:spcAft>
                  <a:spcPct val="0"/>
                </a:spcAft>
                <a:defRPr sz="1400">
                  <a:solidFill>
                    <a:schemeClr val="tx1"/>
                  </a:solidFill>
                  <a:latin typeface="Arial" pitchFamily="34" charset="0"/>
                  <a:cs typeface="Arial" pitchFamily="34" charset="0"/>
                </a:defRPr>
              </a:lvl8pPr>
              <a:lvl9pPr marL="1828800" eaLnBrk="0" fontAlgn="base" hangingPunct="0">
                <a:spcBef>
                  <a:spcPct val="0"/>
                </a:spcBef>
                <a:spcAft>
                  <a:spcPct val="0"/>
                </a:spcAft>
                <a:defRPr sz="1400">
                  <a:solidFill>
                    <a:schemeClr val="tx1"/>
                  </a:solidFill>
                  <a:latin typeface="Arial" pitchFamily="34" charset="0"/>
                  <a:cs typeface="Arial" pitchFamily="34" charset="0"/>
                </a:defRPr>
              </a:lvl9pPr>
            </a:lstStyle>
            <a:p>
              <a:pPr algn="ctr" eaLnBrk="1" hangingPunct="1"/>
              <a:r>
                <a:rPr lang="de-DE" sz="1000" b="1">
                  <a:solidFill>
                    <a:schemeClr val="bg1"/>
                  </a:solidFill>
                </a:rPr>
                <a:t>1 Bid</a:t>
              </a:r>
            </a:p>
          </p:txBody>
        </p:sp>
      </p:grpSp>
      <p:sp>
        <p:nvSpPr>
          <p:cNvPr id="89103" name="Textfeld 17"/>
          <p:cNvSpPr txBox="1">
            <a:spLocks noChangeArrowheads="1"/>
          </p:cNvSpPr>
          <p:nvPr/>
        </p:nvSpPr>
        <p:spPr bwMode="auto">
          <a:xfrm>
            <a:off x="3451225" y="4227513"/>
            <a:ext cx="2449513" cy="368300"/>
          </a:xfrm>
          <a:prstGeom prst="rect">
            <a:avLst/>
          </a:prstGeom>
          <a:solidFill>
            <a:srgbClr val="92D05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177800" indent="-177800" eaLnBrk="0" hangingPunct="0">
              <a:defRPr sz="1400">
                <a:solidFill>
                  <a:schemeClr val="tx1"/>
                </a:solidFill>
                <a:latin typeface="Arial" pitchFamily="34" charset="0"/>
                <a:cs typeface="Arial" pitchFamily="34" charset="0"/>
              </a:defRPr>
            </a:lvl1pPr>
            <a:lvl2pPr marL="37931725" indent="-37474525" eaLnBrk="0" hangingPunct="0">
              <a:defRPr sz="1400">
                <a:solidFill>
                  <a:schemeClr val="tx1"/>
                </a:solidFill>
                <a:latin typeface="Arial" pitchFamily="34" charset="0"/>
                <a:cs typeface="Arial" pitchFamily="34" charset="0"/>
              </a:defRPr>
            </a:lvl2pPr>
            <a:lvl3pPr eaLnBrk="0" hangingPunct="0">
              <a:defRPr sz="1400">
                <a:solidFill>
                  <a:schemeClr val="tx1"/>
                </a:solidFill>
                <a:latin typeface="Arial" pitchFamily="34" charset="0"/>
                <a:cs typeface="Arial" pitchFamily="34" charset="0"/>
              </a:defRPr>
            </a:lvl3pPr>
            <a:lvl4pPr eaLnBrk="0" hangingPunct="0">
              <a:defRPr sz="1400">
                <a:solidFill>
                  <a:schemeClr val="tx1"/>
                </a:solidFill>
                <a:latin typeface="Arial" pitchFamily="34" charset="0"/>
                <a:cs typeface="Arial" pitchFamily="34" charset="0"/>
              </a:defRPr>
            </a:lvl4pPr>
            <a:lvl5pPr eaLnBrk="0" hangingPunct="0">
              <a:defRPr sz="1400">
                <a:solidFill>
                  <a:schemeClr val="tx1"/>
                </a:solidFill>
                <a:latin typeface="Arial" pitchFamily="34" charset="0"/>
                <a:cs typeface="Arial" pitchFamily="34" charset="0"/>
              </a:defRPr>
            </a:lvl5pPr>
            <a:lvl6pPr marL="457200" eaLnBrk="0" fontAlgn="base" hangingPunct="0">
              <a:spcBef>
                <a:spcPct val="0"/>
              </a:spcBef>
              <a:spcAft>
                <a:spcPct val="0"/>
              </a:spcAft>
              <a:defRPr sz="1400">
                <a:solidFill>
                  <a:schemeClr val="tx1"/>
                </a:solidFill>
                <a:latin typeface="Arial" pitchFamily="34" charset="0"/>
                <a:cs typeface="Arial" pitchFamily="34" charset="0"/>
              </a:defRPr>
            </a:lvl6pPr>
            <a:lvl7pPr marL="914400" eaLnBrk="0" fontAlgn="base" hangingPunct="0">
              <a:spcBef>
                <a:spcPct val="0"/>
              </a:spcBef>
              <a:spcAft>
                <a:spcPct val="0"/>
              </a:spcAft>
              <a:defRPr sz="1400">
                <a:solidFill>
                  <a:schemeClr val="tx1"/>
                </a:solidFill>
                <a:latin typeface="Arial" pitchFamily="34" charset="0"/>
                <a:cs typeface="Arial" pitchFamily="34" charset="0"/>
              </a:defRPr>
            </a:lvl7pPr>
            <a:lvl8pPr marL="1371600" eaLnBrk="0" fontAlgn="base" hangingPunct="0">
              <a:spcBef>
                <a:spcPct val="0"/>
              </a:spcBef>
              <a:spcAft>
                <a:spcPct val="0"/>
              </a:spcAft>
              <a:defRPr sz="1400">
                <a:solidFill>
                  <a:schemeClr val="tx1"/>
                </a:solidFill>
                <a:latin typeface="Arial" pitchFamily="34" charset="0"/>
                <a:cs typeface="Arial" pitchFamily="34" charset="0"/>
              </a:defRPr>
            </a:lvl8pPr>
            <a:lvl9pPr marL="1828800" eaLnBrk="0" fontAlgn="base" hangingPunct="0">
              <a:spcBef>
                <a:spcPct val="0"/>
              </a:spcBef>
              <a:spcAft>
                <a:spcPct val="0"/>
              </a:spcAft>
              <a:defRPr sz="1400">
                <a:solidFill>
                  <a:schemeClr val="tx1"/>
                </a:solidFill>
                <a:latin typeface="Arial" pitchFamily="34" charset="0"/>
                <a:cs typeface="Arial" pitchFamily="34" charset="0"/>
              </a:defRPr>
            </a:lvl9pPr>
          </a:lstStyle>
          <a:p>
            <a:pPr eaLnBrk="1" hangingPunct="1"/>
            <a:r>
              <a:rPr lang="de-DE"/>
              <a:t>Announced price step</a:t>
            </a:r>
          </a:p>
        </p:txBody>
      </p:sp>
      <p:graphicFrame>
        <p:nvGraphicFramePr>
          <p:cNvPr id="27" name="Tabelle 26"/>
          <p:cNvGraphicFramePr>
            <a:graphicFrameLocks noGrp="1"/>
          </p:cNvGraphicFramePr>
          <p:nvPr/>
        </p:nvGraphicFramePr>
        <p:xfrm>
          <a:off x="3451225" y="1498600"/>
          <a:ext cx="4173538" cy="2446341"/>
        </p:xfrm>
        <a:graphic>
          <a:graphicData uri="http://schemas.openxmlformats.org/drawingml/2006/table">
            <a:tbl>
              <a:tblPr/>
              <a:tblGrid>
                <a:gridCol w="835025"/>
                <a:gridCol w="835025"/>
                <a:gridCol w="833438"/>
                <a:gridCol w="835025"/>
                <a:gridCol w="835025"/>
              </a:tblGrid>
              <a:tr h="4175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1200" b="1" i="0" u="none" strike="noStrike" cap="none" normalizeH="0" baseline="0" smtClean="0">
                          <a:ln>
                            <a:noFill/>
                          </a:ln>
                          <a:solidFill>
                            <a:srgbClr val="FFFFFF"/>
                          </a:solidFill>
                          <a:effectLst/>
                          <a:latin typeface="Calibri" pitchFamily="34" charset="0"/>
                          <a:ea typeface="ＭＳ Ｐゴシック" pitchFamily="34" charset="-128"/>
                          <a:cs typeface="Arial" pitchFamily="34" charset="0"/>
                        </a:rPr>
                        <a:t>Price step</a:t>
                      </a:r>
                    </a:p>
                  </a:txBody>
                  <a:tcPr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1200" b="1" i="0" u="none" strike="noStrike" cap="none" normalizeH="0" baseline="0" smtClean="0">
                          <a:ln>
                            <a:noFill/>
                          </a:ln>
                          <a:solidFill>
                            <a:srgbClr val="FFFFFF"/>
                          </a:solidFill>
                          <a:effectLst/>
                          <a:latin typeface="Calibri" pitchFamily="34" charset="0"/>
                          <a:ea typeface="ＭＳ Ｐゴシック" pitchFamily="34" charset="-128"/>
                          <a:cs typeface="Arial" pitchFamily="34" charset="0"/>
                        </a:rPr>
                        <a:t>Q6</a:t>
                      </a:r>
                    </a:p>
                  </a:txBody>
                  <a:tcPr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endParaRPr lang="en-GB"/>
                    </a:p>
                  </a:txBody>
                  <a:tcPr/>
                </a:tc>
                <a:tc hMerge="1">
                  <a:txBody>
                    <a:bodyPr/>
                    <a:lstStyle/>
                    <a:p>
                      <a:endParaRPr lang="en-GB"/>
                    </a:p>
                  </a:txBody>
                  <a:tcPr/>
                </a:tc>
                <a:tc hMerge="1">
                  <a:txBody>
                    <a:bodyPr/>
                    <a:lstStyle/>
                    <a:p>
                      <a:endParaRPr lang="en-GB"/>
                    </a:p>
                  </a:txBody>
                  <a:tcPr/>
                </a:tc>
              </a:tr>
              <a:tr h="338138">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rgbClr val="000000"/>
                        </a:solidFill>
                        <a:effectLst/>
                        <a:latin typeface="Calibri" pitchFamily="34" charset="0"/>
                        <a:ea typeface="ＭＳ Ｐゴシック" pitchFamily="34" charset="-128"/>
                        <a:cs typeface="Arial" pitchFamily="34" charset="0"/>
                      </a:endParaRPr>
                    </a:p>
                  </a:txBody>
                  <a:tcPr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BACC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smtClean="0">
                          <a:ln>
                            <a:noFill/>
                          </a:ln>
                          <a:solidFill>
                            <a:schemeClr val="tx1"/>
                          </a:solidFill>
                          <a:effectLst/>
                          <a:latin typeface="Calibri" pitchFamily="34" charset="0"/>
                          <a:ea typeface="ＭＳ Ｐゴシック" pitchFamily="34" charset="-128"/>
                          <a:cs typeface="Arial" pitchFamily="34" charset="0"/>
                        </a:rPr>
                        <a:t>Avail. qty</a:t>
                      </a:r>
                    </a:p>
                  </a:txBody>
                  <a:tcPr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BACC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smtClean="0">
                          <a:ln>
                            <a:noFill/>
                          </a:ln>
                          <a:solidFill>
                            <a:schemeClr val="tx1"/>
                          </a:solidFill>
                          <a:effectLst/>
                          <a:latin typeface="Calibri" pitchFamily="34" charset="0"/>
                          <a:ea typeface="ＭＳ Ｐゴシック" pitchFamily="34" charset="-128"/>
                          <a:cs typeface="Arial" pitchFamily="34" charset="0"/>
                        </a:rPr>
                        <a:t>S1</a:t>
                      </a:r>
                    </a:p>
                  </a:txBody>
                  <a:tcPr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BACC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smtClean="0">
                          <a:ln>
                            <a:noFill/>
                          </a:ln>
                          <a:solidFill>
                            <a:schemeClr val="tx1"/>
                          </a:solidFill>
                          <a:effectLst/>
                          <a:latin typeface="Calibri" pitchFamily="34" charset="0"/>
                          <a:ea typeface="ＭＳ Ｐゴシック" pitchFamily="34" charset="-128"/>
                          <a:cs typeface="Arial" pitchFamily="34" charset="0"/>
                        </a:rPr>
                        <a:t>S2</a:t>
                      </a:r>
                    </a:p>
                  </a:txBody>
                  <a:tcPr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BACC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smtClean="0">
                          <a:ln>
                            <a:noFill/>
                          </a:ln>
                          <a:solidFill>
                            <a:schemeClr val="tx1"/>
                          </a:solidFill>
                          <a:effectLst/>
                          <a:latin typeface="Calibri" pitchFamily="34" charset="0"/>
                          <a:ea typeface="ＭＳ Ｐゴシック" pitchFamily="34" charset="-128"/>
                          <a:cs typeface="Arial" pitchFamily="34" charset="0"/>
                        </a:rPr>
                        <a:t>∑</a:t>
                      </a:r>
                    </a:p>
                  </a:txBody>
                  <a:tcPr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BACC6"/>
                    </a:solidFill>
                  </a:tcPr>
                </a:tc>
              </a:tr>
              <a:tr h="3381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smtClean="0">
                          <a:ln>
                            <a:noFill/>
                          </a:ln>
                          <a:solidFill>
                            <a:srgbClr val="000000"/>
                          </a:solidFill>
                          <a:effectLst/>
                          <a:latin typeface="Calibri" pitchFamily="34" charset="0"/>
                          <a:ea typeface="ＭＳ Ｐゴシック" pitchFamily="34" charset="-128"/>
                          <a:cs typeface="Arial" pitchFamily="34" charset="0"/>
                        </a:rPr>
                        <a:t>5</a:t>
                      </a:r>
                    </a:p>
                  </a:txBody>
                  <a:tcPr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AD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smtClean="0">
                          <a:ln>
                            <a:noFill/>
                          </a:ln>
                          <a:solidFill>
                            <a:srgbClr val="000000"/>
                          </a:solidFill>
                          <a:effectLst/>
                          <a:latin typeface="Calibri" pitchFamily="34" charset="0"/>
                          <a:ea typeface="ＭＳ Ｐゴシック" pitchFamily="34" charset="-128"/>
                          <a:cs typeface="Arial" pitchFamily="34" charset="0"/>
                        </a:rPr>
                        <a:t>120</a:t>
                      </a:r>
                    </a:p>
                  </a:txBody>
                  <a:tcPr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AD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rgbClr val="000000"/>
                        </a:solidFill>
                        <a:effectLst/>
                        <a:latin typeface="Calibri" pitchFamily="34" charset="0"/>
                        <a:ea typeface="ＭＳ Ｐゴシック" pitchFamily="34" charset="-128"/>
                        <a:cs typeface="Arial" pitchFamily="34" charset="0"/>
                      </a:endParaRPr>
                    </a:p>
                  </a:txBody>
                  <a:tcPr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AD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rgbClr val="000000"/>
                        </a:solidFill>
                        <a:effectLst/>
                        <a:latin typeface="Calibri" pitchFamily="34" charset="0"/>
                        <a:ea typeface="ＭＳ Ｐゴシック" pitchFamily="34" charset="-128"/>
                        <a:cs typeface="Arial" pitchFamily="34" charset="0"/>
                      </a:endParaRPr>
                    </a:p>
                  </a:txBody>
                  <a:tcPr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AD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rgbClr val="000000"/>
                        </a:solidFill>
                        <a:effectLst/>
                        <a:latin typeface="Calibri" pitchFamily="34" charset="0"/>
                        <a:ea typeface="ＭＳ Ｐゴシック" pitchFamily="34" charset="-128"/>
                        <a:cs typeface="Arial" pitchFamily="34" charset="0"/>
                      </a:endParaRPr>
                    </a:p>
                  </a:txBody>
                  <a:tcPr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ADA"/>
                    </a:solidFill>
                  </a:tcPr>
                </a:tc>
              </a:tr>
              <a:tr h="3381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smtClean="0">
                          <a:ln>
                            <a:noFill/>
                          </a:ln>
                          <a:solidFill>
                            <a:srgbClr val="000000"/>
                          </a:solidFill>
                          <a:effectLst/>
                          <a:latin typeface="Calibri" pitchFamily="34" charset="0"/>
                          <a:ea typeface="ＭＳ Ｐゴシック" pitchFamily="34" charset="-128"/>
                          <a:cs typeface="Arial" pitchFamily="34" charset="0"/>
                        </a:rPr>
                        <a:t>4</a:t>
                      </a:r>
                    </a:p>
                  </a:txBody>
                  <a:tcPr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2D05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smtClean="0">
                          <a:ln>
                            <a:noFill/>
                          </a:ln>
                          <a:solidFill>
                            <a:srgbClr val="000000"/>
                          </a:solidFill>
                          <a:effectLst/>
                          <a:latin typeface="Calibri" pitchFamily="34" charset="0"/>
                          <a:ea typeface="ＭＳ Ｐゴシック" pitchFamily="34" charset="-128"/>
                          <a:cs typeface="Arial" pitchFamily="34" charset="0"/>
                        </a:rPr>
                        <a:t>120</a:t>
                      </a:r>
                    </a:p>
                  </a:txBody>
                  <a:tcPr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2D05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smtClean="0">
                          <a:ln>
                            <a:noFill/>
                          </a:ln>
                          <a:solidFill>
                            <a:srgbClr val="000000"/>
                          </a:solidFill>
                          <a:effectLst/>
                          <a:latin typeface="Calibri" pitchFamily="34" charset="0"/>
                          <a:ea typeface="ＭＳ Ｐゴシック" pitchFamily="34" charset="-128"/>
                          <a:cs typeface="Arial" pitchFamily="34" charset="0"/>
                        </a:rPr>
                        <a:t>70</a:t>
                      </a:r>
                    </a:p>
                  </a:txBody>
                  <a:tcPr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2D05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smtClean="0">
                          <a:ln>
                            <a:noFill/>
                          </a:ln>
                          <a:solidFill>
                            <a:srgbClr val="000000"/>
                          </a:solidFill>
                          <a:effectLst/>
                          <a:latin typeface="Calibri" pitchFamily="34" charset="0"/>
                          <a:ea typeface="ＭＳ Ｐゴシック" pitchFamily="34" charset="-128"/>
                          <a:cs typeface="Arial" pitchFamily="34" charset="0"/>
                        </a:rPr>
                        <a:t>40</a:t>
                      </a:r>
                    </a:p>
                  </a:txBody>
                  <a:tcPr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2D05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smtClean="0">
                          <a:ln>
                            <a:noFill/>
                          </a:ln>
                          <a:solidFill>
                            <a:srgbClr val="000000"/>
                          </a:solidFill>
                          <a:effectLst/>
                          <a:latin typeface="Calibri" pitchFamily="34" charset="0"/>
                          <a:ea typeface="ＭＳ Ｐゴシック" pitchFamily="34" charset="-128"/>
                          <a:cs typeface="Arial" pitchFamily="34" charset="0"/>
                        </a:rPr>
                        <a:t>110</a:t>
                      </a:r>
                    </a:p>
                  </a:txBody>
                  <a:tcPr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2D050"/>
                    </a:solidFill>
                  </a:tcPr>
                </a:tc>
              </a:tr>
              <a:tr h="3381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smtClean="0">
                          <a:ln>
                            <a:noFill/>
                          </a:ln>
                          <a:solidFill>
                            <a:srgbClr val="000000"/>
                          </a:solidFill>
                          <a:effectLst/>
                          <a:latin typeface="Calibri" pitchFamily="34" charset="0"/>
                          <a:ea typeface="ＭＳ Ｐゴシック" pitchFamily="34" charset="-128"/>
                          <a:cs typeface="Arial" pitchFamily="34" charset="0"/>
                        </a:rPr>
                        <a:t>3</a:t>
                      </a:r>
                    </a:p>
                  </a:txBody>
                  <a:tcPr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AD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smtClean="0">
                          <a:ln>
                            <a:noFill/>
                          </a:ln>
                          <a:solidFill>
                            <a:srgbClr val="000000"/>
                          </a:solidFill>
                          <a:effectLst/>
                          <a:latin typeface="Calibri" pitchFamily="34" charset="0"/>
                          <a:ea typeface="ＭＳ Ｐゴシック" pitchFamily="34" charset="-128"/>
                          <a:cs typeface="Arial" pitchFamily="34" charset="0"/>
                        </a:rPr>
                        <a:t>120</a:t>
                      </a:r>
                    </a:p>
                  </a:txBody>
                  <a:tcPr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AD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smtClean="0">
                          <a:ln>
                            <a:noFill/>
                          </a:ln>
                          <a:solidFill>
                            <a:srgbClr val="000000"/>
                          </a:solidFill>
                          <a:effectLst/>
                          <a:latin typeface="Calibri" pitchFamily="34" charset="0"/>
                          <a:ea typeface="ＭＳ Ｐゴシック" pitchFamily="34" charset="-128"/>
                          <a:cs typeface="Arial" pitchFamily="34" charset="0"/>
                        </a:rPr>
                        <a:t>80</a:t>
                      </a:r>
                    </a:p>
                  </a:txBody>
                  <a:tcPr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AD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smtClean="0">
                          <a:ln>
                            <a:noFill/>
                          </a:ln>
                          <a:solidFill>
                            <a:srgbClr val="000000"/>
                          </a:solidFill>
                          <a:effectLst/>
                          <a:latin typeface="Calibri" pitchFamily="34" charset="0"/>
                          <a:ea typeface="ＭＳ Ｐゴシック" pitchFamily="34" charset="-128"/>
                          <a:cs typeface="Arial" pitchFamily="34" charset="0"/>
                        </a:rPr>
                        <a:t>60</a:t>
                      </a:r>
                    </a:p>
                  </a:txBody>
                  <a:tcPr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AD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smtClean="0">
                          <a:ln>
                            <a:noFill/>
                          </a:ln>
                          <a:solidFill>
                            <a:srgbClr val="000000"/>
                          </a:solidFill>
                          <a:effectLst/>
                          <a:latin typeface="Calibri" pitchFamily="34" charset="0"/>
                          <a:ea typeface="ＭＳ Ｐゴシック" pitchFamily="34" charset="-128"/>
                          <a:cs typeface="Arial" pitchFamily="34" charset="0"/>
                        </a:rPr>
                        <a:t>140</a:t>
                      </a:r>
                    </a:p>
                  </a:txBody>
                  <a:tcPr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ADA"/>
                    </a:solidFill>
                  </a:tcPr>
                </a:tc>
              </a:tr>
              <a:tr h="3381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smtClean="0">
                          <a:ln>
                            <a:noFill/>
                          </a:ln>
                          <a:solidFill>
                            <a:srgbClr val="000000"/>
                          </a:solidFill>
                          <a:effectLst/>
                          <a:latin typeface="Calibri" pitchFamily="34" charset="0"/>
                          <a:ea typeface="ＭＳ Ｐゴシック" pitchFamily="34" charset="-128"/>
                          <a:cs typeface="Arial" pitchFamily="34" charset="0"/>
                        </a:rPr>
                        <a:t>2</a:t>
                      </a:r>
                    </a:p>
                  </a:txBody>
                  <a:tcPr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BACC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smtClean="0">
                          <a:ln>
                            <a:noFill/>
                          </a:ln>
                          <a:solidFill>
                            <a:srgbClr val="000000"/>
                          </a:solidFill>
                          <a:effectLst/>
                          <a:latin typeface="Calibri" pitchFamily="34" charset="0"/>
                          <a:ea typeface="ＭＳ Ｐゴシック" pitchFamily="34" charset="-128"/>
                          <a:cs typeface="Arial" pitchFamily="34" charset="0"/>
                        </a:rPr>
                        <a:t>120</a:t>
                      </a:r>
                    </a:p>
                  </a:txBody>
                  <a:tcPr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BACC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smtClean="0">
                          <a:ln>
                            <a:noFill/>
                          </a:ln>
                          <a:solidFill>
                            <a:srgbClr val="000000"/>
                          </a:solidFill>
                          <a:effectLst/>
                          <a:latin typeface="Calibri" pitchFamily="34" charset="0"/>
                          <a:ea typeface="ＭＳ Ｐゴシック" pitchFamily="34" charset="-128"/>
                          <a:cs typeface="Arial" pitchFamily="34" charset="0"/>
                        </a:rPr>
                        <a:t>100</a:t>
                      </a:r>
                    </a:p>
                  </a:txBody>
                  <a:tcPr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BACC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smtClean="0">
                          <a:ln>
                            <a:noFill/>
                          </a:ln>
                          <a:solidFill>
                            <a:srgbClr val="000000"/>
                          </a:solidFill>
                          <a:effectLst/>
                          <a:latin typeface="Calibri" pitchFamily="34" charset="0"/>
                          <a:ea typeface="ＭＳ Ｐゴシック" pitchFamily="34" charset="-128"/>
                          <a:cs typeface="Arial" pitchFamily="34" charset="0"/>
                        </a:rPr>
                        <a:t>80</a:t>
                      </a:r>
                    </a:p>
                  </a:txBody>
                  <a:tcPr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BACC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smtClean="0">
                          <a:ln>
                            <a:noFill/>
                          </a:ln>
                          <a:solidFill>
                            <a:srgbClr val="000000"/>
                          </a:solidFill>
                          <a:effectLst/>
                          <a:latin typeface="Calibri" pitchFamily="34" charset="0"/>
                          <a:ea typeface="ＭＳ Ｐゴシック" pitchFamily="34" charset="-128"/>
                          <a:cs typeface="Arial" pitchFamily="34" charset="0"/>
                        </a:rPr>
                        <a:t>180</a:t>
                      </a:r>
                    </a:p>
                  </a:txBody>
                  <a:tcPr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BACC6"/>
                    </a:solidFill>
                  </a:tcPr>
                </a:tc>
              </a:tr>
              <a:tr h="3381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smtClean="0">
                          <a:ln>
                            <a:noFill/>
                          </a:ln>
                          <a:solidFill>
                            <a:srgbClr val="000000"/>
                          </a:solidFill>
                          <a:effectLst/>
                          <a:latin typeface="Calibri" pitchFamily="34" charset="0"/>
                          <a:ea typeface="ＭＳ Ｐゴシック" pitchFamily="34" charset="-128"/>
                          <a:cs typeface="Arial" pitchFamily="34" charset="0"/>
                        </a:rPr>
                        <a:t>1</a:t>
                      </a:r>
                    </a:p>
                  </a:txBody>
                  <a:tcPr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AD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smtClean="0">
                          <a:ln>
                            <a:noFill/>
                          </a:ln>
                          <a:solidFill>
                            <a:srgbClr val="000000"/>
                          </a:solidFill>
                          <a:effectLst/>
                          <a:latin typeface="Calibri" pitchFamily="34" charset="0"/>
                          <a:ea typeface="ＭＳ Ｐゴシック" pitchFamily="34" charset="-128"/>
                          <a:cs typeface="Arial" pitchFamily="34" charset="0"/>
                        </a:rPr>
                        <a:t>120</a:t>
                      </a:r>
                    </a:p>
                  </a:txBody>
                  <a:tcPr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AD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smtClean="0">
                          <a:ln>
                            <a:noFill/>
                          </a:ln>
                          <a:solidFill>
                            <a:srgbClr val="000000"/>
                          </a:solidFill>
                          <a:effectLst/>
                          <a:latin typeface="Calibri" pitchFamily="34" charset="0"/>
                          <a:ea typeface="ＭＳ Ｐゴシック" pitchFamily="34" charset="-128"/>
                          <a:cs typeface="Arial" pitchFamily="34" charset="0"/>
                        </a:rPr>
                        <a:t>120</a:t>
                      </a:r>
                    </a:p>
                  </a:txBody>
                  <a:tcPr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AD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smtClean="0">
                          <a:ln>
                            <a:noFill/>
                          </a:ln>
                          <a:solidFill>
                            <a:srgbClr val="000000"/>
                          </a:solidFill>
                          <a:effectLst/>
                          <a:latin typeface="Calibri" pitchFamily="34" charset="0"/>
                          <a:ea typeface="ＭＳ Ｐゴシック" pitchFamily="34" charset="-128"/>
                          <a:cs typeface="Arial" pitchFamily="34" charset="0"/>
                        </a:rPr>
                        <a:t>100</a:t>
                      </a:r>
                    </a:p>
                  </a:txBody>
                  <a:tcPr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AD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smtClean="0">
                          <a:ln>
                            <a:noFill/>
                          </a:ln>
                          <a:solidFill>
                            <a:srgbClr val="000000"/>
                          </a:solidFill>
                          <a:effectLst/>
                          <a:latin typeface="Calibri" pitchFamily="34" charset="0"/>
                          <a:ea typeface="ＭＳ Ｐゴシック" pitchFamily="34" charset="-128"/>
                          <a:cs typeface="Arial" pitchFamily="34" charset="0"/>
                        </a:rPr>
                        <a:t>220</a:t>
                      </a:r>
                    </a:p>
                  </a:txBody>
                  <a:tcPr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ADA"/>
                    </a:solidFill>
                  </a:tcPr>
                </a:tc>
              </a:tr>
            </a:tbl>
          </a:graphicData>
        </a:graphic>
      </p:graphicFrame>
      <p:sp>
        <p:nvSpPr>
          <p:cNvPr id="89151" name="Textfeld 44"/>
          <p:cNvSpPr txBox="1">
            <a:spLocks noChangeArrowheads="1"/>
          </p:cNvSpPr>
          <p:nvPr/>
        </p:nvSpPr>
        <p:spPr bwMode="auto">
          <a:xfrm>
            <a:off x="4176713" y="4770438"/>
            <a:ext cx="3448050"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177800" indent="-177800" eaLnBrk="0" hangingPunct="0">
              <a:defRPr sz="1400">
                <a:solidFill>
                  <a:schemeClr val="tx1"/>
                </a:solidFill>
                <a:latin typeface="Arial" pitchFamily="34" charset="0"/>
                <a:cs typeface="Arial" pitchFamily="34" charset="0"/>
              </a:defRPr>
            </a:lvl1pPr>
            <a:lvl2pPr marL="37931725" indent="-37474525" eaLnBrk="0" hangingPunct="0">
              <a:defRPr sz="1400">
                <a:solidFill>
                  <a:schemeClr val="tx1"/>
                </a:solidFill>
                <a:latin typeface="Arial" pitchFamily="34" charset="0"/>
                <a:cs typeface="Arial" pitchFamily="34" charset="0"/>
              </a:defRPr>
            </a:lvl2pPr>
            <a:lvl3pPr eaLnBrk="0" hangingPunct="0">
              <a:defRPr sz="1400">
                <a:solidFill>
                  <a:schemeClr val="tx1"/>
                </a:solidFill>
                <a:latin typeface="Arial" pitchFamily="34" charset="0"/>
                <a:cs typeface="Arial" pitchFamily="34" charset="0"/>
              </a:defRPr>
            </a:lvl3pPr>
            <a:lvl4pPr eaLnBrk="0" hangingPunct="0">
              <a:defRPr sz="1400">
                <a:solidFill>
                  <a:schemeClr val="tx1"/>
                </a:solidFill>
                <a:latin typeface="Arial" pitchFamily="34" charset="0"/>
                <a:cs typeface="Arial" pitchFamily="34" charset="0"/>
              </a:defRPr>
            </a:lvl4pPr>
            <a:lvl5pPr eaLnBrk="0" hangingPunct="0">
              <a:defRPr sz="1400">
                <a:solidFill>
                  <a:schemeClr val="tx1"/>
                </a:solidFill>
                <a:latin typeface="Arial" pitchFamily="34" charset="0"/>
                <a:cs typeface="Arial" pitchFamily="34" charset="0"/>
              </a:defRPr>
            </a:lvl5pPr>
            <a:lvl6pPr marL="457200" eaLnBrk="0" fontAlgn="base" hangingPunct="0">
              <a:spcBef>
                <a:spcPct val="0"/>
              </a:spcBef>
              <a:spcAft>
                <a:spcPct val="0"/>
              </a:spcAft>
              <a:defRPr sz="1400">
                <a:solidFill>
                  <a:schemeClr val="tx1"/>
                </a:solidFill>
                <a:latin typeface="Arial" pitchFamily="34" charset="0"/>
                <a:cs typeface="Arial" pitchFamily="34" charset="0"/>
              </a:defRPr>
            </a:lvl6pPr>
            <a:lvl7pPr marL="914400" eaLnBrk="0" fontAlgn="base" hangingPunct="0">
              <a:spcBef>
                <a:spcPct val="0"/>
              </a:spcBef>
              <a:spcAft>
                <a:spcPct val="0"/>
              </a:spcAft>
              <a:defRPr sz="1400">
                <a:solidFill>
                  <a:schemeClr val="tx1"/>
                </a:solidFill>
                <a:latin typeface="Arial" pitchFamily="34" charset="0"/>
                <a:cs typeface="Arial" pitchFamily="34" charset="0"/>
              </a:defRPr>
            </a:lvl7pPr>
            <a:lvl8pPr marL="1371600" eaLnBrk="0" fontAlgn="base" hangingPunct="0">
              <a:spcBef>
                <a:spcPct val="0"/>
              </a:spcBef>
              <a:spcAft>
                <a:spcPct val="0"/>
              </a:spcAft>
              <a:defRPr sz="1400">
                <a:solidFill>
                  <a:schemeClr val="tx1"/>
                </a:solidFill>
                <a:latin typeface="Arial" pitchFamily="34" charset="0"/>
                <a:cs typeface="Arial" pitchFamily="34" charset="0"/>
              </a:defRPr>
            </a:lvl8pPr>
            <a:lvl9pPr marL="1828800" eaLnBrk="0" fontAlgn="base" hangingPunct="0">
              <a:spcBef>
                <a:spcPct val="0"/>
              </a:spcBef>
              <a:spcAft>
                <a:spcPct val="0"/>
              </a:spcAft>
              <a:defRPr sz="1400">
                <a:solidFill>
                  <a:schemeClr val="tx1"/>
                </a:solidFill>
                <a:latin typeface="Arial" pitchFamily="34" charset="0"/>
                <a:cs typeface="Arial" pitchFamily="34" charset="0"/>
              </a:defRPr>
            </a:lvl9pPr>
          </a:lstStyle>
          <a:p>
            <a:pPr eaLnBrk="1" hangingPunct="1">
              <a:buFont typeface="Arial" pitchFamily="34" charset="0"/>
              <a:buChar char="•"/>
            </a:pPr>
            <a:r>
              <a:rPr lang="de-DE" dirty="0"/>
              <a:t>Auction clears once aggregated demand </a:t>
            </a:r>
            <a:r>
              <a:rPr lang="de-DE" dirty="0">
                <a:ea typeface="ＭＳ Ｐゴシック" pitchFamily="34" charset="-128"/>
              </a:rPr>
              <a:t>≤</a:t>
            </a:r>
            <a:r>
              <a:rPr lang="de-DE" dirty="0" smtClean="0"/>
              <a:t> </a:t>
            </a:r>
            <a:r>
              <a:rPr lang="de-DE" dirty="0"/>
              <a:t>supply</a:t>
            </a:r>
          </a:p>
        </p:txBody>
      </p:sp>
      <p:sp>
        <p:nvSpPr>
          <p:cNvPr id="89152" name="Rectangle 2"/>
          <p:cNvSpPr txBox="1">
            <a:spLocks noChangeArrowheads="1"/>
          </p:cNvSpPr>
          <p:nvPr/>
        </p:nvSpPr>
        <p:spPr bwMode="auto">
          <a:xfrm>
            <a:off x="684213" y="404813"/>
            <a:ext cx="7775575" cy="4873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eaLnBrk="0" hangingPunct="0">
              <a:defRPr sz="1400">
                <a:solidFill>
                  <a:schemeClr val="tx1"/>
                </a:solidFill>
                <a:latin typeface="Arial" pitchFamily="34" charset="0"/>
                <a:cs typeface="Arial" pitchFamily="34" charset="0"/>
              </a:defRPr>
            </a:lvl1pPr>
            <a:lvl2pPr marL="37931725" indent="-37474525" eaLnBrk="0" hangingPunct="0">
              <a:defRPr sz="1400">
                <a:solidFill>
                  <a:schemeClr val="tx1"/>
                </a:solidFill>
                <a:latin typeface="Arial" pitchFamily="34" charset="0"/>
                <a:cs typeface="Arial" pitchFamily="34" charset="0"/>
              </a:defRPr>
            </a:lvl2pPr>
            <a:lvl3pPr eaLnBrk="0" hangingPunct="0">
              <a:defRPr sz="1400">
                <a:solidFill>
                  <a:schemeClr val="tx1"/>
                </a:solidFill>
                <a:latin typeface="Arial" pitchFamily="34" charset="0"/>
                <a:cs typeface="Arial" pitchFamily="34" charset="0"/>
              </a:defRPr>
            </a:lvl3pPr>
            <a:lvl4pPr eaLnBrk="0" hangingPunct="0">
              <a:defRPr sz="1400">
                <a:solidFill>
                  <a:schemeClr val="tx1"/>
                </a:solidFill>
                <a:latin typeface="Arial" pitchFamily="34" charset="0"/>
                <a:cs typeface="Arial" pitchFamily="34" charset="0"/>
              </a:defRPr>
            </a:lvl4pPr>
            <a:lvl5pPr eaLnBrk="0" hangingPunct="0">
              <a:defRPr sz="1400">
                <a:solidFill>
                  <a:schemeClr val="tx1"/>
                </a:solidFill>
                <a:latin typeface="Arial" pitchFamily="34" charset="0"/>
                <a:cs typeface="Arial" pitchFamily="34" charset="0"/>
              </a:defRPr>
            </a:lvl5pPr>
            <a:lvl6pPr marL="457200" eaLnBrk="0" fontAlgn="base" hangingPunct="0">
              <a:spcBef>
                <a:spcPct val="0"/>
              </a:spcBef>
              <a:spcAft>
                <a:spcPct val="0"/>
              </a:spcAft>
              <a:defRPr sz="1400">
                <a:solidFill>
                  <a:schemeClr val="tx1"/>
                </a:solidFill>
                <a:latin typeface="Arial" pitchFamily="34" charset="0"/>
                <a:cs typeface="Arial" pitchFamily="34" charset="0"/>
              </a:defRPr>
            </a:lvl6pPr>
            <a:lvl7pPr marL="914400" eaLnBrk="0" fontAlgn="base" hangingPunct="0">
              <a:spcBef>
                <a:spcPct val="0"/>
              </a:spcBef>
              <a:spcAft>
                <a:spcPct val="0"/>
              </a:spcAft>
              <a:defRPr sz="1400">
                <a:solidFill>
                  <a:schemeClr val="tx1"/>
                </a:solidFill>
                <a:latin typeface="Arial" pitchFamily="34" charset="0"/>
                <a:cs typeface="Arial" pitchFamily="34" charset="0"/>
              </a:defRPr>
            </a:lvl7pPr>
            <a:lvl8pPr marL="1371600" eaLnBrk="0" fontAlgn="base" hangingPunct="0">
              <a:spcBef>
                <a:spcPct val="0"/>
              </a:spcBef>
              <a:spcAft>
                <a:spcPct val="0"/>
              </a:spcAft>
              <a:defRPr sz="1400">
                <a:solidFill>
                  <a:schemeClr val="tx1"/>
                </a:solidFill>
                <a:latin typeface="Arial" pitchFamily="34" charset="0"/>
                <a:cs typeface="Arial" pitchFamily="34" charset="0"/>
              </a:defRPr>
            </a:lvl8pPr>
            <a:lvl9pPr marL="1828800" eaLnBrk="0" fontAlgn="base" hangingPunct="0">
              <a:spcBef>
                <a:spcPct val="0"/>
              </a:spcBef>
              <a:spcAft>
                <a:spcPct val="0"/>
              </a:spcAft>
              <a:defRPr sz="1400">
                <a:solidFill>
                  <a:schemeClr val="tx1"/>
                </a:solidFill>
                <a:latin typeface="Arial" pitchFamily="34" charset="0"/>
                <a:cs typeface="Arial" pitchFamily="34" charset="0"/>
              </a:defRPr>
            </a:lvl9pPr>
          </a:lstStyle>
          <a:p>
            <a:pPr algn="ctr" eaLnBrk="1" hangingPunct="1"/>
            <a:r>
              <a:rPr lang="de-DE" sz="3200" b="1">
                <a:solidFill>
                  <a:srgbClr val="2A3F82"/>
                </a:solidFill>
                <a:latin typeface="Calibri" pitchFamily="34" charset="0"/>
              </a:rPr>
              <a:t>Ascending clock approach </a:t>
            </a:r>
          </a:p>
        </p:txBody>
      </p:sp>
    </p:spTree>
    <p:extLst>
      <p:ext uri="{BB962C8B-B14F-4D97-AF65-F5344CB8AC3E}">
        <p14:creationId xmlns:p14="http://schemas.microsoft.com/office/powerpoint/2010/main" xmlns="" val="1692421215"/>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4"/>
          <p:cNvSpPr txBox="1">
            <a:spLocks noGrp="1"/>
          </p:cNvSpPr>
          <p:nvPr>
            <p:ph type="ctrTitle" idx="4294967295"/>
          </p:nvPr>
        </p:nvSpPr>
        <p:spPr bwMode="auto">
          <a:xfrm>
            <a:off x="611188" y="2349500"/>
            <a:ext cx="7929562" cy="85725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a:r>
              <a:rPr lang="en-GB" sz="3200" b="1" dirty="0" smtClean="0">
                <a:solidFill>
                  <a:srgbClr val="2A3F82"/>
                </a:solidFill>
                <a:ea typeface="ＭＳ Ｐゴシック" pitchFamily="34" charset="-128"/>
                <a:cs typeface="Arial" pitchFamily="34" charset="0"/>
              </a:rPr>
              <a:t>Recommendation: </a:t>
            </a:r>
          </a:p>
        </p:txBody>
      </p:sp>
      <p:sp>
        <p:nvSpPr>
          <p:cNvPr id="41987" name="Sous-titre 2"/>
          <p:cNvSpPr txBox="1">
            <a:spLocks noChangeArrowheads="1"/>
          </p:cNvSpPr>
          <p:nvPr/>
        </p:nvSpPr>
        <p:spPr bwMode="auto">
          <a:xfrm>
            <a:off x="1331913" y="5805488"/>
            <a:ext cx="6400800" cy="323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1"/>
          <a:lstStyle>
            <a:lvl1pPr eaLnBrk="0" hangingPunct="0">
              <a:defRPr sz="1400">
                <a:solidFill>
                  <a:schemeClr val="tx1"/>
                </a:solidFill>
                <a:latin typeface="Arial" pitchFamily="34" charset="0"/>
                <a:cs typeface="Arial" pitchFamily="34" charset="0"/>
              </a:defRPr>
            </a:lvl1pPr>
            <a:lvl2pPr marL="37931725" indent="-37474525" eaLnBrk="0" hangingPunct="0">
              <a:defRPr sz="1400">
                <a:solidFill>
                  <a:schemeClr val="tx1"/>
                </a:solidFill>
                <a:latin typeface="Arial" pitchFamily="34" charset="0"/>
                <a:cs typeface="Arial" pitchFamily="34" charset="0"/>
              </a:defRPr>
            </a:lvl2pPr>
            <a:lvl3pPr eaLnBrk="0" hangingPunct="0">
              <a:defRPr sz="1400">
                <a:solidFill>
                  <a:schemeClr val="tx1"/>
                </a:solidFill>
                <a:latin typeface="Arial" pitchFamily="34" charset="0"/>
                <a:cs typeface="Arial" pitchFamily="34" charset="0"/>
              </a:defRPr>
            </a:lvl3pPr>
            <a:lvl4pPr eaLnBrk="0" hangingPunct="0">
              <a:defRPr sz="1400">
                <a:solidFill>
                  <a:schemeClr val="tx1"/>
                </a:solidFill>
                <a:latin typeface="Arial" pitchFamily="34" charset="0"/>
                <a:cs typeface="Arial" pitchFamily="34" charset="0"/>
              </a:defRPr>
            </a:lvl4pPr>
            <a:lvl5pPr eaLnBrk="0" hangingPunct="0">
              <a:defRPr sz="1400">
                <a:solidFill>
                  <a:schemeClr val="tx1"/>
                </a:solidFill>
                <a:latin typeface="Arial" pitchFamily="34" charset="0"/>
                <a:cs typeface="Arial" pitchFamily="34" charset="0"/>
              </a:defRPr>
            </a:lvl5pPr>
            <a:lvl6pPr marL="457200" eaLnBrk="0" fontAlgn="base" hangingPunct="0">
              <a:spcBef>
                <a:spcPct val="0"/>
              </a:spcBef>
              <a:spcAft>
                <a:spcPct val="0"/>
              </a:spcAft>
              <a:defRPr sz="1400">
                <a:solidFill>
                  <a:schemeClr val="tx1"/>
                </a:solidFill>
                <a:latin typeface="Arial" pitchFamily="34" charset="0"/>
                <a:cs typeface="Arial" pitchFamily="34" charset="0"/>
              </a:defRPr>
            </a:lvl6pPr>
            <a:lvl7pPr marL="914400" eaLnBrk="0" fontAlgn="base" hangingPunct="0">
              <a:spcBef>
                <a:spcPct val="0"/>
              </a:spcBef>
              <a:spcAft>
                <a:spcPct val="0"/>
              </a:spcAft>
              <a:defRPr sz="1400">
                <a:solidFill>
                  <a:schemeClr val="tx1"/>
                </a:solidFill>
                <a:latin typeface="Arial" pitchFamily="34" charset="0"/>
                <a:cs typeface="Arial" pitchFamily="34" charset="0"/>
              </a:defRPr>
            </a:lvl7pPr>
            <a:lvl8pPr marL="1371600" eaLnBrk="0" fontAlgn="base" hangingPunct="0">
              <a:spcBef>
                <a:spcPct val="0"/>
              </a:spcBef>
              <a:spcAft>
                <a:spcPct val="0"/>
              </a:spcAft>
              <a:defRPr sz="1400">
                <a:solidFill>
                  <a:schemeClr val="tx1"/>
                </a:solidFill>
                <a:latin typeface="Arial" pitchFamily="34" charset="0"/>
                <a:cs typeface="Arial" pitchFamily="34" charset="0"/>
              </a:defRPr>
            </a:lvl8pPr>
            <a:lvl9pPr marL="1828800" eaLnBrk="0" fontAlgn="base" hangingPunct="0">
              <a:spcBef>
                <a:spcPct val="0"/>
              </a:spcBef>
              <a:spcAft>
                <a:spcPct val="0"/>
              </a:spcAft>
              <a:defRPr sz="1400">
                <a:solidFill>
                  <a:schemeClr val="tx1"/>
                </a:solidFill>
                <a:latin typeface="Arial" pitchFamily="34" charset="0"/>
                <a:cs typeface="Arial" pitchFamily="34" charset="0"/>
              </a:defRPr>
            </a:lvl9pPr>
          </a:lstStyle>
          <a:p>
            <a:pPr algn="ctr" eaLnBrk="1"/>
            <a:endParaRPr lang="fr-BE" sz="1800" b="1">
              <a:solidFill>
                <a:srgbClr val="666666"/>
              </a:solidFill>
              <a:latin typeface="Calibri" pitchFamily="34" charset="0"/>
            </a:endParaRPr>
          </a:p>
        </p:txBody>
      </p:sp>
      <p:sp>
        <p:nvSpPr>
          <p:cNvPr id="6" name="Textfeld 5"/>
          <p:cNvSpPr txBox="1"/>
          <p:nvPr/>
        </p:nvSpPr>
        <p:spPr>
          <a:xfrm>
            <a:off x="468313" y="3140968"/>
            <a:ext cx="8316912" cy="1215717"/>
          </a:xfrm>
          <a:prstGeom prst="rect">
            <a:avLst/>
          </a:prstGeom>
          <a:noFill/>
        </p:spPr>
        <p:txBody>
          <a:bodyPr>
            <a:spAutoFit/>
          </a:bodyPr>
          <a:lstStyle>
            <a:lvl1pPr marL="447675" indent="-180975" eaLnBrk="0" hangingPunct="0">
              <a:defRPr sz="1400">
                <a:solidFill>
                  <a:schemeClr val="tx1"/>
                </a:solidFill>
                <a:latin typeface="Arial" pitchFamily="34" charset="0"/>
                <a:cs typeface="Arial" pitchFamily="34" charset="0"/>
              </a:defRPr>
            </a:lvl1pPr>
            <a:lvl2pPr marL="38101588" indent="-37474525" eaLnBrk="0" hangingPunct="0">
              <a:defRPr sz="1400">
                <a:solidFill>
                  <a:schemeClr val="tx1"/>
                </a:solidFill>
                <a:latin typeface="Arial" pitchFamily="34" charset="0"/>
                <a:cs typeface="Arial" pitchFamily="34" charset="0"/>
              </a:defRPr>
            </a:lvl2pPr>
            <a:lvl3pPr eaLnBrk="0" hangingPunct="0">
              <a:defRPr sz="1400">
                <a:solidFill>
                  <a:schemeClr val="tx1"/>
                </a:solidFill>
                <a:latin typeface="Arial" pitchFamily="34" charset="0"/>
                <a:cs typeface="Arial" pitchFamily="34" charset="0"/>
              </a:defRPr>
            </a:lvl3pPr>
            <a:lvl4pPr eaLnBrk="0" hangingPunct="0">
              <a:defRPr sz="1400">
                <a:solidFill>
                  <a:schemeClr val="tx1"/>
                </a:solidFill>
                <a:latin typeface="Arial" pitchFamily="34" charset="0"/>
                <a:cs typeface="Arial" pitchFamily="34" charset="0"/>
              </a:defRPr>
            </a:lvl4pPr>
            <a:lvl5pPr marL="38639750" indent="-50787300" eaLnBrk="0" hangingPunct="0">
              <a:defRPr sz="1400">
                <a:solidFill>
                  <a:schemeClr val="tx1"/>
                </a:solidFill>
                <a:latin typeface="Arial" pitchFamily="34" charset="0"/>
                <a:cs typeface="Arial" pitchFamily="34" charset="0"/>
              </a:defRPr>
            </a:lvl5pPr>
            <a:lvl6pPr marL="39096950" indent="-50787300" eaLnBrk="0" fontAlgn="base" hangingPunct="0">
              <a:spcBef>
                <a:spcPct val="0"/>
              </a:spcBef>
              <a:spcAft>
                <a:spcPct val="0"/>
              </a:spcAft>
              <a:defRPr sz="1400">
                <a:solidFill>
                  <a:schemeClr val="tx1"/>
                </a:solidFill>
                <a:latin typeface="Arial" pitchFamily="34" charset="0"/>
                <a:cs typeface="Arial" pitchFamily="34" charset="0"/>
              </a:defRPr>
            </a:lvl6pPr>
            <a:lvl7pPr marL="39554150" indent="-50787300" eaLnBrk="0" fontAlgn="base" hangingPunct="0">
              <a:spcBef>
                <a:spcPct val="0"/>
              </a:spcBef>
              <a:spcAft>
                <a:spcPct val="0"/>
              </a:spcAft>
              <a:defRPr sz="1400">
                <a:solidFill>
                  <a:schemeClr val="tx1"/>
                </a:solidFill>
                <a:latin typeface="Arial" pitchFamily="34" charset="0"/>
                <a:cs typeface="Arial" pitchFamily="34" charset="0"/>
              </a:defRPr>
            </a:lvl7pPr>
            <a:lvl8pPr marL="40011350" indent="-50787300" eaLnBrk="0" fontAlgn="base" hangingPunct="0">
              <a:spcBef>
                <a:spcPct val="0"/>
              </a:spcBef>
              <a:spcAft>
                <a:spcPct val="0"/>
              </a:spcAft>
              <a:defRPr sz="1400">
                <a:solidFill>
                  <a:schemeClr val="tx1"/>
                </a:solidFill>
                <a:latin typeface="Arial" pitchFamily="34" charset="0"/>
                <a:cs typeface="Arial" pitchFamily="34" charset="0"/>
              </a:defRPr>
            </a:lvl8pPr>
            <a:lvl9pPr marL="40468550" indent="-50787300" eaLnBrk="0" fontAlgn="base" hangingPunct="0">
              <a:spcBef>
                <a:spcPct val="0"/>
              </a:spcBef>
              <a:spcAft>
                <a:spcPct val="0"/>
              </a:spcAft>
              <a:defRPr sz="1400">
                <a:solidFill>
                  <a:schemeClr val="tx1"/>
                </a:solidFill>
                <a:latin typeface="Arial" pitchFamily="34" charset="0"/>
                <a:cs typeface="Arial" pitchFamily="34" charset="0"/>
              </a:defRPr>
            </a:lvl9pPr>
          </a:lstStyle>
          <a:p>
            <a:pPr algn="ctr" eaLnBrk="1" hangingPunct="1"/>
            <a:r>
              <a:rPr lang="de-DE" sz="2600" b="1" dirty="0" smtClean="0">
                <a:latin typeface="Calibri" pitchFamily="34" charset="0"/>
              </a:rPr>
              <a:t>ENTSOG will consult on both single and multiple round models without making a recommendation</a:t>
            </a:r>
            <a:endParaRPr lang="de-DE" sz="2600" b="1" dirty="0">
              <a:latin typeface="Calibri" pitchFamily="34" charset="0"/>
            </a:endParaRPr>
          </a:p>
          <a:p>
            <a:pPr eaLnBrk="1" hangingPunct="1"/>
            <a:endParaRPr lang="de-DE" sz="2100" b="1" dirty="0">
              <a:latin typeface="Calibri" pitchFamily="34" charset="0"/>
            </a:endParaRPr>
          </a:p>
        </p:txBody>
      </p:sp>
    </p:spTree>
    <p:extLst>
      <p:ext uri="{BB962C8B-B14F-4D97-AF65-F5344CB8AC3E}">
        <p14:creationId xmlns:p14="http://schemas.microsoft.com/office/powerpoint/2010/main" xmlns="" val="4182491828"/>
      </p:ext>
    </p:extLst>
  </p:cSld>
  <p:clrMapOvr>
    <a:masterClrMapping/>
  </p:clrMapOvr>
  <p:transition spd="slow"/>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4"/>
          <p:cNvSpPr txBox="1">
            <a:spLocks noGrp="1"/>
          </p:cNvSpPr>
          <p:nvPr>
            <p:ph type="ctrTitle" idx="4294967295"/>
          </p:nvPr>
        </p:nvSpPr>
        <p:spPr bwMode="auto">
          <a:xfrm>
            <a:off x="611188" y="2492375"/>
            <a:ext cx="7929562" cy="857250"/>
          </a:xfrm>
          <a:prstGeom prst="rect">
            <a:avLst/>
          </a:prstGeom>
          <a:ln>
            <a:miter lim="800000"/>
            <a:headEnd/>
            <a:tailEnd/>
          </a:ln>
        </p:spPr>
        <p:txBody>
          <a:bodyPr>
            <a:normAutofit fontScale="90000"/>
          </a:bodyPr>
          <a:lstStyle/>
          <a:p>
            <a:pPr eaLnBrk="1"/>
            <a:r>
              <a:rPr lang="de-DE" sz="2900" b="1" dirty="0" smtClean="0">
                <a:solidFill>
                  <a:srgbClr val="2A3F82"/>
                </a:solidFill>
                <a:ea typeface="ＭＳ Ｐゴシック" pitchFamily="34" charset="-128"/>
              </a:rPr>
              <a:t>2. Allocation Mechanism</a:t>
            </a:r>
            <a:br>
              <a:rPr lang="de-DE" sz="2900" b="1" dirty="0" smtClean="0">
                <a:solidFill>
                  <a:srgbClr val="2A3F82"/>
                </a:solidFill>
                <a:ea typeface="ＭＳ Ｐゴシック" pitchFamily="34" charset="-128"/>
              </a:rPr>
            </a:br>
            <a:r>
              <a:rPr lang="de-DE" sz="2900" b="1" dirty="0" smtClean="0">
                <a:solidFill>
                  <a:srgbClr val="2A3F82"/>
                </a:solidFill>
                <a:ea typeface="ＭＳ Ｐゴシック" pitchFamily="34" charset="-128"/>
              </a:rPr>
              <a:t>2.3 Number of price steps</a:t>
            </a:r>
            <a:endParaRPr lang="en-GB" sz="2900" b="1" dirty="0" smtClean="0">
              <a:solidFill>
                <a:srgbClr val="2A3F82"/>
              </a:solidFill>
              <a:ea typeface="ＭＳ Ｐゴシック" pitchFamily="34" charset="-128"/>
            </a:endParaRPr>
          </a:p>
        </p:txBody>
      </p:sp>
      <p:sp>
        <p:nvSpPr>
          <p:cNvPr id="54276" name="Sous-titre 2"/>
          <p:cNvSpPr txBox="1">
            <a:spLocks noChangeArrowheads="1"/>
          </p:cNvSpPr>
          <p:nvPr/>
        </p:nvSpPr>
        <p:spPr bwMode="auto">
          <a:xfrm>
            <a:off x="1331913" y="5805488"/>
            <a:ext cx="6400800" cy="323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1"/>
          <a:lstStyle>
            <a:lvl1pPr eaLnBrk="0" hangingPunct="0">
              <a:defRPr sz="1400">
                <a:solidFill>
                  <a:schemeClr val="tx1"/>
                </a:solidFill>
                <a:latin typeface="Arial" pitchFamily="34" charset="0"/>
                <a:cs typeface="Arial" pitchFamily="34" charset="0"/>
              </a:defRPr>
            </a:lvl1pPr>
            <a:lvl2pPr marL="37931725" indent="-37474525" eaLnBrk="0" hangingPunct="0">
              <a:defRPr sz="1400">
                <a:solidFill>
                  <a:schemeClr val="tx1"/>
                </a:solidFill>
                <a:latin typeface="Arial" pitchFamily="34" charset="0"/>
                <a:cs typeface="Arial" pitchFamily="34" charset="0"/>
              </a:defRPr>
            </a:lvl2pPr>
            <a:lvl3pPr eaLnBrk="0" hangingPunct="0">
              <a:defRPr sz="1400">
                <a:solidFill>
                  <a:schemeClr val="tx1"/>
                </a:solidFill>
                <a:latin typeface="Arial" pitchFamily="34" charset="0"/>
                <a:cs typeface="Arial" pitchFamily="34" charset="0"/>
              </a:defRPr>
            </a:lvl3pPr>
            <a:lvl4pPr eaLnBrk="0" hangingPunct="0">
              <a:defRPr sz="1400">
                <a:solidFill>
                  <a:schemeClr val="tx1"/>
                </a:solidFill>
                <a:latin typeface="Arial" pitchFamily="34" charset="0"/>
                <a:cs typeface="Arial" pitchFamily="34" charset="0"/>
              </a:defRPr>
            </a:lvl4pPr>
            <a:lvl5pPr eaLnBrk="0" hangingPunct="0">
              <a:defRPr sz="1400">
                <a:solidFill>
                  <a:schemeClr val="tx1"/>
                </a:solidFill>
                <a:latin typeface="Arial" pitchFamily="34" charset="0"/>
                <a:cs typeface="Arial" pitchFamily="34" charset="0"/>
              </a:defRPr>
            </a:lvl5pPr>
            <a:lvl6pPr marL="457200" eaLnBrk="0" fontAlgn="base" hangingPunct="0">
              <a:spcBef>
                <a:spcPct val="0"/>
              </a:spcBef>
              <a:spcAft>
                <a:spcPct val="0"/>
              </a:spcAft>
              <a:defRPr sz="1400">
                <a:solidFill>
                  <a:schemeClr val="tx1"/>
                </a:solidFill>
                <a:latin typeface="Arial" pitchFamily="34" charset="0"/>
                <a:cs typeface="Arial" pitchFamily="34" charset="0"/>
              </a:defRPr>
            </a:lvl6pPr>
            <a:lvl7pPr marL="914400" eaLnBrk="0" fontAlgn="base" hangingPunct="0">
              <a:spcBef>
                <a:spcPct val="0"/>
              </a:spcBef>
              <a:spcAft>
                <a:spcPct val="0"/>
              </a:spcAft>
              <a:defRPr sz="1400">
                <a:solidFill>
                  <a:schemeClr val="tx1"/>
                </a:solidFill>
                <a:latin typeface="Arial" pitchFamily="34" charset="0"/>
                <a:cs typeface="Arial" pitchFamily="34" charset="0"/>
              </a:defRPr>
            </a:lvl7pPr>
            <a:lvl8pPr marL="1371600" eaLnBrk="0" fontAlgn="base" hangingPunct="0">
              <a:spcBef>
                <a:spcPct val="0"/>
              </a:spcBef>
              <a:spcAft>
                <a:spcPct val="0"/>
              </a:spcAft>
              <a:defRPr sz="1400">
                <a:solidFill>
                  <a:schemeClr val="tx1"/>
                </a:solidFill>
                <a:latin typeface="Arial" pitchFamily="34" charset="0"/>
                <a:cs typeface="Arial" pitchFamily="34" charset="0"/>
              </a:defRPr>
            </a:lvl8pPr>
            <a:lvl9pPr marL="1828800" eaLnBrk="0" fontAlgn="base" hangingPunct="0">
              <a:spcBef>
                <a:spcPct val="0"/>
              </a:spcBef>
              <a:spcAft>
                <a:spcPct val="0"/>
              </a:spcAft>
              <a:defRPr sz="1400">
                <a:solidFill>
                  <a:schemeClr val="tx1"/>
                </a:solidFill>
                <a:latin typeface="Arial" pitchFamily="34" charset="0"/>
                <a:cs typeface="Arial" pitchFamily="34" charset="0"/>
              </a:defRPr>
            </a:lvl9pPr>
          </a:lstStyle>
          <a:p>
            <a:pPr algn="ctr" eaLnBrk="1"/>
            <a:endParaRPr lang="fr-BE" sz="1800" b="1">
              <a:solidFill>
                <a:srgbClr val="666666"/>
              </a:solidFill>
              <a:latin typeface="Calibri" pitchFamily="34" charset="0"/>
            </a:endParaRPr>
          </a:p>
        </p:txBody>
      </p:sp>
    </p:spTree>
    <p:extLst>
      <p:ext uri="{BB962C8B-B14F-4D97-AF65-F5344CB8AC3E}">
        <p14:creationId xmlns:p14="http://schemas.microsoft.com/office/powerpoint/2010/main" xmlns="" val="1127317721"/>
      </p:ext>
    </p:extLst>
  </p:cSld>
  <p:clrMapOvr>
    <a:masterClrMapping/>
  </p:clrMapOvr>
  <p:transition spd="slow"/>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Number of price steps</a:t>
            </a:r>
            <a:endParaRPr lang="en-GB" dirty="0"/>
          </a:p>
        </p:txBody>
      </p:sp>
      <p:sp>
        <p:nvSpPr>
          <p:cNvPr id="3" name="Content Placeholder 2"/>
          <p:cNvSpPr>
            <a:spLocks noGrp="1"/>
          </p:cNvSpPr>
          <p:nvPr>
            <p:ph sz="quarter" idx="11"/>
          </p:nvPr>
        </p:nvSpPr>
        <p:spPr>
          <a:xfrm>
            <a:off x="500063" y="1124744"/>
            <a:ext cx="8143903" cy="4876025"/>
          </a:xfrm>
        </p:spPr>
        <p:txBody>
          <a:bodyPr/>
          <a:lstStyle/>
          <a:p>
            <a:r>
              <a:rPr lang="en-GB" sz="2000" dirty="0" smtClean="0"/>
              <a:t>For </a:t>
            </a:r>
            <a:r>
              <a:rPr lang="en-GB" sz="2000" dirty="0"/>
              <a:t>either </a:t>
            </a:r>
            <a:r>
              <a:rPr lang="en-GB" sz="2000" dirty="0" smtClean="0"/>
              <a:t>single or multiple round models:</a:t>
            </a:r>
            <a:endParaRPr lang="en-GB" sz="2000" dirty="0"/>
          </a:p>
          <a:p>
            <a:pPr>
              <a:buFont typeface="Arial" pitchFamily="34" charset="0"/>
              <a:buChar char="•"/>
            </a:pPr>
            <a:r>
              <a:rPr lang="en-GB" sz="2000" dirty="0" smtClean="0"/>
              <a:t>Some consultation </a:t>
            </a:r>
            <a:r>
              <a:rPr lang="en-GB" sz="2000" dirty="0"/>
              <a:t>respondents argued </a:t>
            </a:r>
            <a:r>
              <a:rPr lang="en-GB" sz="2000" dirty="0" smtClean="0"/>
              <a:t>that number </a:t>
            </a:r>
            <a:r>
              <a:rPr lang="en-GB" sz="2000" dirty="0"/>
              <a:t>of price steps should be unlimited in order to avoid pro rata at the highest price step. </a:t>
            </a:r>
          </a:p>
          <a:p>
            <a:pPr>
              <a:buFont typeface="Arial" pitchFamily="34" charset="0"/>
              <a:buChar char="•"/>
            </a:pPr>
            <a:r>
              <a:rPr lang="en-GB" sz="2000" dirty="0"/>
              <a:t>Assuming incremental capacity not in scope of CAM, </a:t>
            </a:r>
            <a:r>
              <a:rPr lang="en-GB" sz="2000" dirty="0" smtClean="0"/>
              <a:t>the options are:</a:t>
            </a:r>
          </a:p>
          <a:p>
            <a:pPr lvl="1">
              <a:buFont typeface="Arial" pitchFamily="34" charset="0"/>
              <a:buChar char="•"/>
            </a:pPr>
            <a:r>
              <a:rPr lang="en-GB" sz="1800" dirty="0" smtClean="0"/>
              <a:t>Unlimited price steps (describe </a:t>
            </a:r>
            <a:r>
              <a:rPr lang="en-GB" sz="1800" dirty="0"/>
              <a:t>the price steps, but will leave the number of price steps </a:t>
            </a:r>
            <a:r>
              <a:rPr lang="en-GB" sz="1800" dirty="0" smtClean="0"/>
              <a:t>open)</a:t>
            </a:r>
          </a:p>
          <a:p>
            <a:pPr lvl="1">
              <a:buFont typeface="Arial" pitchFamily="34" charset="0"/>
              <a:buChar char="•"/>
            </a:pPr>
            <a:r>
              <a:rPr lang="en-GB" sz="1800" dirty="0" smtClean="0"/>
              <a:t>Limit the number of price steps and allow pro-rata at the highest price step if demand &gt; supply</a:t>
            </a:r>
            <a:r>
              <a:rPr lang="en-GB" sz="1800" dirty="0"/>
              <a:t> </a:t>
            </a:r>
          </a:p>
          <a:p>
            <a:endParaRPr lang="en-GB" sz="2000" b="1" dirty="0" smtClean="0"/>
          </a:p>
          <a:p>
            <a:r>
              <a:rPr lang="en-GB" sz="2000" b="1" dirty="0" smtClean="0"/>
              <a:t>Recommendation: Unlimited price steps</a:t>
            </a:r>
            <a:endParaRPr lang="en-GB" sz="2000" dirty="0"/>
          </a:p>
          <a:p>
            <a:pPr lvl="0"/>
            <a:r>
              <a:rPr lang="en-GB" sz="2000" dirty="0" smtClean="0"/>
              <a:t>This </a:t>
            </a:r>
            <a:r>
              <a:rPr lang="en-GB" sz="2000" dirty="0"/>
              <a:t>approach limits or avoids the need to apply any pro-rata at the highest price step while still being volume-based auctions in which users place volume-bids against a range of prices</a:t>
            </a:r>
            <a:r>
              <a:rPr lang="en-GB" dirty="0" smtClean="0"/>
              <a:t>.</a:t>
            </a:r>
            <a:endParaRPr lang="en-GB" dirty="0"/>
          </a:p>
        </p:txBody>
      </p:sp>
      <p:sp>
        <p:nvSpPr>
          <p:cNvPr id="4" name="Slide Number Placeholder 3"/>
          <p:cNvSpPr>
            <a:spLocks noGrp="1"/>
          </p:cNvSpPr>
          <p:nvPr>
            <p:ph type="sldNum" sz="quarter" idx="12"/>
          </p:nvPr>
        </p:nvSpPr>
        <p:spPr/>
        <p:txBody>
          <a:bodyPr/>
          <a:lstStyle/>
          <a:p>
            <a:pPr>
              <a:defRPr/>
            </a:pPr>
            <a:fld id="{6FC5A35B-6DCF-4AC7-99CA-323817BDEDAB}" type="slidenum">
              <a:rPr lang="fr-BE" smtClean="0"/>
              <a:pPr>
                <a:defRPr/>
              </a:pPr>
              <a:t>37</a:t>
            </a:fld>
            <a:endParaRPr lang="fr-BE" dirty="0"/>
          </a:p>
        </p:txBody>
      </p:sp>
    </p:spTree>
    <p:extLst>
      <p:ext uri="{BB962C8B-B14F-4D97-AF65-F5344CB8AC3E}">
        <p14:creationId xmlns:p14="http://schemas.microsoft.com/office/powerpoint/2010/main" xmlns="" val="386486307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4"/>
          <p:cNvSpPr txBox="1">
            <a:spLocks noGrp="1"/>
          </p:cNvSpPr>
          <p:nvPr>
            <p:ph type="ctrTitle" idx="4294967295"/>
          </p:nvPr>
        </p:nvSpPr>
        <p:spPr bwMode="auto">
          <a:xfrm>
            <a:off x="611188" y="2492375"/>
            <a:ext cx="7929562" cy="857250"/>
          </a:xfrm>
          <a:prstGeom prst="rect">
            <a:avLst/>
          </a:prstGeom>
          <a:ln>
            <a:miter lim="800000"/>
            <a:headEnd/>
            <a:tailEnd/>
          </a:ln>
        </p:spPr>
        <p:txBody>
          <a:bodyPr>
            <a:normAutofit fontScale="90000"/>
          </a:bodyPr>
          <a:lstStyle/>
          <a:p>
            <a:pPr eaLnBrk="1"/>
            <a:r>
              <a:rPr lang="de-DE" sz="2900" b="1" dirty="0" smtClean="0">
                <a:solidFill>
                  <a:srgbClr val="2A3F82"/>
                </a:solidFill>
                <a:ea typeface="ＭＳ Ｐゴシック" pitchFamily="34" charset="-128"/>
              </a:rPr>
              <a:t>2. Allocation Mechanism</a:t>
            </a:r>
            <a:br>
              <a:rPr lang="de-DE" sz="2900" b="1" dirty="0" smtClean="0">
                <a:solidFill>
                  <a:srgbClr val="2A3F82"/>
                </a:solidFill>
                <a:ea typeface="ＭＳ Ｐゴシック" pitchFamily="34" charset="-128"/>
              </a:rPr>
            </a:br>
            <a:r>
              <a:rPr lang="de-DE" sz="2900" b="1" dirty="0" smtClean="0">
                <a:solidFill>
                  <a:srgbClr val="2A3F82"/>
                </a:solidFill>
                <a:ea typeface="ＭＳ Ｐゴシック" pitchFamily="34" charset="-128"/>
              </a:rPr>
              <a:t>2.4 Measures for avoiding undersell</a:t>
            </a:r>
            <a:endParaRPr lang="en-GB" sz="2900" b="1" dirty="0" smtClean="0">
              <a:solidFill>
                <a:srgbClr val="2A3F82"/>
              </a:solidFill>
              <a:ea typeface="ＭＳ Ｐゴシック" pitchFamily="34" charset="-128"/>
            </a:endParaRPr>
          </a:p>
        </p:txBody>
      </p:sp>
      <p:sp>
        <p:nvSpPr>
          <p:cNvPr id="54276" name="Sous-titre 2"/>
          <p:cNvSpPr txBox="1">
            <a:spLocks noChangeArrowheads="1"/>
          </p:cNvSpPr>
          <p:nvPr/>
        </p:nvSpPr>
        <p:spPr bwMode="auto">
          <a:xfrm>
            <a:off x="1331913" y="5805488"/>
            <a:ext cx="6400800" cy="323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1"/>
          <a:lstStyle>
            <a:lvl1pPr eaLnBrk="0" hangingPunct="0">
              <a:defRPr sz="1400">
                <a:solidFill>
                  <a:schemeClr val="tx1"/>
                </a:solidFill>
                <a:latin typeface="Arial" pitchFamily="34" charset="0"/>
                <a:cs typeface="Arial" pitchFamily="34" charset="0"/>
              </a:defRPr>
            </a:lvl1pPr>
            <a:lvl2pPr marL="37931725" indent="-37474525" eaLnBrk="0" hangingPunct="0">
              <a:defRPr sz="1400">
                <a:solidFill>
                  <a:schemeClr val="tx1"/>
                </a:solidFill>
                <a:latin typeface="Arial" pitchFamily="34" charset="0"/>
                <a:cs typeface="Arial" pitchFamily="34" charset="0"/>
              </a:defRPr>
            </a:lvl2pPr>
            <a:lvl3pPr eaLnBrk="0" hangingPunct="0">
              <a:defRPr sz="1400">
                <a:solidFill>
                  <a:schemeClr val="tx1"/>
                </a:solidFill>
                <a:latin typeface="Arial" pitchFamily="34" charset="0"/>
                <a:cs typeface="Arial" pitchFamily="34" charset="0"/>
              </a:defRPr>
            </a:lvl3pPr>
            <a:lvl4pPr eaLnBrk="0" hangingPunct="0">
              <a:defRPr sz="1400">
                <a:solidFill>
                  <a:schemeClr val="tx1"/>
                </a:solidFill>
                <a:latin typeface="Arial" pitchFamily="34" charset="0"/>
                <a:cs typeface="Arial" pitchFamily="34" charset="0"/>
              </a:defRPr>
            </a:lvl4pPr>
            <a:lvl5pPr eaLnBrk="0" hangingPunct="0">
              <a:defRPr sz="1400">
                <a:solidFill>
                  <a:schemeClr val="tx1"/>
                </a:solidFill>
                <a:latin typeface="Arial" pitchFamily="34" charset="0"/>
                <a:cs typeface="Arial" pitchFamily="34" charset="0"/>
              </a:defRPr>
            </a:lvl5pPr>
            <a:lvl6pPr marL="457200" eaLnBrk="0" fontAlgn="base" hangingPunct="0">
              <a:spcBef>
                <a:spcPct val="0"/>
              </a:spcBef>
              <a:spcAft>
                <a:spcPct val="0"/>
              </a:spcAft>
              <a:defRPr sz="1400">
                <a:solidFill>
                  <a:schemeClr val="tx1"/>
                </a:solidFill>
                <a:latin typeface="Arial" pitchFamily="34" charset="0"/>
                <a:cs typeface="Arial" pitchFamily="34" charset="0"/>
              </a:defRPr>
            </a:lvl6pPr>
            <a:lvl7pPr marL="914400" eaLnBrk="0" fontAlgn="base" hangingPunct="0">
              <a:spcBef>
                <a:spcPct val="0"/>
              </a:spcBef>
              <a:spcAft>
                <a:spcPct val="0"/>
              </a:spcAft>
              <a:defRPr sz="1400">
                <a:solidFill>
                  <a:schemeClr val="tx1"/>
                </a:solidFill>
                <a:latin typeface="Arial" pitchFamily="34" charset="0"/>
                <a:cs typeface="Arial" pitchFamily="34" charset="0"/>
              </a:defRPr>
            </a:lvl7pPr>
            <a:lvl8pPr marL="1371600" eaLnBrk="0" fontAlgn="base" hangingPunct="0">
              <a:spcBef>
                <a:spcPct val="0"/>
              </a:spcBef>
              <a:spcAft>
                <a:spcPct val="0"/>
              </a:spcAft>
              <a:defRPr sz="1400">
                <a:solidFill>
                  <a:schemeClr val="tx1"/>
                </a:solidFill>
                <a:latin typeface="Arial" pitchFamily="34" charset="0"/>
                <a:cs typeface="Arial" pitchFamily="34" charset="0"/>
              </a:defRPr>
            </a:lvl8pPr>
            <a:lvl9pPr marL="1828800" eaLnBrk="0" fontAlgn="base" hangingPunct="0">
              <a:spcBef>
                <a:spcPct val="0"/>
              </a:spcBef>
              <a:spcAft>
                <a:spcPct val="0"/>
              </a:spcAft>
              <a:defRPr sz="1400">
                <a:solidFill>
                  <a:schemeClr val="tx1"/>
                </a:solidFill>
                <a:latin typeface="Arial" pitchFamily="34" charset="0"/>
                <a:cs typeface="Arial" pitchFamily="34" charset="0"/>
              </a:defRPr>
            </a:lvl9pPr>
          </a:lstStyle>
          <a:p>
            <a:pPr algn="ctr" eaLnBrk="1"/>
            <a:endParaRPr lang="fr-BE" sz="1800" b="1">
              <a:solidFill>
                <a:srgbClr val="666666"/>
              </a:solidFill>
              <a:latin typeface="Calibri" pitchFamily="34" charset="0"/>
            </a:endParaRPr>
          </a:p>
        </p:txBody>
      </p:sp>
    </p:spTree>
    <p:extLst>
      <p:ext uri="{BB962C8B-B14F-4D97-AF65-F5344CB8AC3E}">
        <p14:creationId xmlns:p14="http://schemas.microsoft.com/office/powerpoint/2010/main" xmlns="" val="3736359008"/>
      </p:ext>
    </p:extLst>
  </p:cSld>
  <p:clrMapOvr>
    <a:masterClrMapping/>
  </p:clrMapOvr>
  <p:transition spd="slow"/>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26" name="Picture 15" descr="ausgeschnittene abbildungen,ausgeschnittene bilder,computer,datenverarbeitung,durchsichtiger hintergrund,icons,netzwerke,PNG,server,technologien,webelemente"/>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103438" y="4365625"/>
            <a:ext cx="1316037" cy="1316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9" name="Nach links gekrümmter Pfeil 48"/>
          <p:cNvSpPr/>
          <p:nvPr/>
        </p:nvSpPr>
        <p:spPr>
          <a:xfrm rot="10800000">
            <a:off x="971550" y="4868863"/>
            <a:ext cx="1152525" cy="1711325"/>
          </a:xfrm>
          <a:prstGeom prst="curvedLeftArrow">
            <a:avLst>
              <a:gd name="adj1" fmla="val 11013"/>
              <a:gd name="adj2" fmla="val 50000"/>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solidFill>
                <a:schemeClr val="tx1"/>
              </a:solidFill>
            </a:endParaRPr>
          </a:p>
        </p:txBody>
      </p:sp>
      <p:pic>
        <p:nvPicPr>
          <p:cNvPr id="103428" name="Picture 11" descr="http://officeimg.vo.msecnd.net/en-us/images/MH900441539.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124075" y="5360988"/>
            <a:ext cx="1497013" cy="14970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3429" name="Textfeld 43"/>
          <p:cNvSpPr txBox="1">
            <a:spLocks noChangeArrowheads="1"/>
          </p:cNvSpPr>
          <p:nvPr/>
        </p:nvSpPr>
        <p:spPr bwMode="auto">
          <a:xfrm>
            <a:off x="1939925" y="5548313"/>
            <a:ext cx="1366838"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1400">
                <a:solidFill>
                  <a:schemeClr val="tx1"/>
                </a:solidFill>
                <a:latin typeface="Arial" pitchFamily="34" charset="0"/>
                <a:cs typeface="Arial" pitchFamily="34" charset="0"/>
              </a:defRPr>
            </a:lvl1pPr>
            <a:lvl2pPr marL="37931725" indent="-37474525" eaLnBrk="0" hangingPunct="0">
              <a:defRPr sz="1400">
                <a:solidFill>
                  <a:schemeClr val="tx1"/>
                </a:solidFill>
                <a:latin typeface="Arial" pitchFamily="34" charset="0"/>
                <a:cs typeface="Arial" pitchFamily="34" charset="0"/>
              </a:defRPr>
            </a:lvl2pPr>
            <a:lvl3pPr eaLnBrk="0" hangingPunct="0">
              <a:defRPr sz="1400">
                <a:solidFill>
                  <a:schemeClr val="tx1"/>
                </a:solidFill>
                <a:latin typeface="Arial" pitchFamily="34" charset="0"/>
                <a:cs typeface="Arial" pitchFamily="34" charset="0"/>
              </a:defRPr>
            </a:lvl3pPr>
            <a:lvl4pPr eaLnBrk="0" hangingPunct="0">
              <a:defRPr sz="1400">
                <a:solidFill>
                  <a:schemeClr val="tx1"/>
                </a:solidFill>
                <a:latin typeface="Arial" pitchFamily="34" charset="0"/>
                <a:cs typeface="Arial" pitchFamily="34" charset="0"/>
              </a:defRPr>
            </a:lvl4pPr>
            <a:lvl5pPr eaLnBrk="0" hangingPunct="0">
              <a:defRPr sz="1400">
                <a:solidFill>
                  <a:schemeClr val="tx1"/>
                </a:solidFill>
                <a:latin typeface="Arial" pitchFamily="34" charset="0"/>
                <a:cs typeface="Arial" pitchFamily="34" charset="0"/>
              </a:defRPr>
            </a:lvl5pPr>
            <a:lvl6pPr marL="457200" eaLnBrk="0" fontAlgn="base" hangingPunct="0">
              <a:spcBef>
                <a:spcPct val="0"/>
              </a:spcBef>
              <a:spcAft>
                <a:spcPct val="0"/>
              </a:spcAft>
              <a:defRPr sz="1400">
                <a:solidFill>
                  <a:schemeClr val="tx1"/>
                </a:solidFill>
                <a:latin typeface="Arial" pitchFamily="34" charset="0"/>
                <a:cs typeface="Arial" pitchFamily="34" charset="0"/>
              </a:defRPr>
            </a:lvl6pPr>
            <a:lvl7pPr marL="914400" eaLnBrk="0" fontAlgn="base" hangingPunct="0">
              <a:spcBef>
                <a:spcPct val="0"/>
              </a:spcBef>
              <a:spcAft>
                <a:spcPct val="0"/>
              </a:spcAft>
              <a:defRPr sz="1400">
                <a:solidFill>
                  <a:schemeClr val="tx1"/>
                </a:solidFill>
                <a:latin typeface="Arial" pitchFamily="34" charset="0"/>
                <a:cs typeface="Arial" pitchFamily="34" charset="0"/>
              </a:defRPr>
            </a:lvl7pPr>
            <a:lvl8pPr marL="1371600" eaLnBrk="0" fontAlgn="base" hangingPunct="0">
              <a:spcBef>
                <a:spcPct val="0"/>
              </a:spcBef>
              <a:spcAft>
                <a:spcPct val="0"/>
              </a:spcAft>
              <a:defRPr sz="1400">
                <a:solidFill>
                  <a:schemeClr val="tx1"/>
                </a:solidFill>
                <a:latin typeface="Arial" pitchFamily="34" charset="0"/>
                <a:cs typeface="Arial" pitchFamily="34" charset="0"/>
              </a:defRPr>
            </a:lvl8pPr>
            <a:lvl9pPr marL="1828800" eaLnBrk="0" fontAlgn="base" hangingPunct="0">
              <a:spcBef>
                <a:spcPct val="0"/>
              </a:spcBef>
              <a:spcAft>
                <a:spcPct val="0"/>
              </a:spcAft>
              <a:defRPr sz="1400">
                <a:solidFill>
                  <a:schemeClr val="tx1"/>
                </a:solidFill>
                <a:latin typeface="Arial" pitchFamily="34" charset="0"/>
                <a:cs typeface="Arial" pitchFamily="34" charset="0"/>
              </a:defRPr>
            </a:lvl9pPr>
          </a:lstStyle>
          <a:p>
            <a:pPr algn="ctr" eaLnBrk="1" hangingPunct="1"/>
            <a:r>
              <a:rPr lang="de-DE"/>
              <a:t>S2</a:t>
            </a:r>
          </a:p>
        </p:txBody>
      </p:sp>
      <p:sp>
        <p:nvSpPr>
          <p:cNvPr id="46" name="Flussdiagramm: Dokument 45"/>
          <p:cNvSpPr/>
          <p:nvPr/>
        </p:nvSpPr>
        <p:spPr>
          <a:xfrm>
            <a:off x="817563" y="5548313"/>
            <a:ext cx="379412" cy="557212"/>
          </a:xfrm>
          <a:prstGeom prst="flowChartDocument">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de-DE" sz="800" b="1">
                <a:solidFill>
                  <a:schemeClr val="bg1"/>
                </a:solidFill>
                <a:cs typeface="Arial" pitchFamily="34" charset="0"/>
              </a:rPr>
              <a:t>Bid list</a:t>
            </a:r>
          </a:p>
        </p:txBody>
      </p:sp>
      <p:graphicFrame>
        <p:nvGraphicFramePr>
          <p:cNvPr id="19" name="Tabelle 18"/>
          <p:cNvGraphicFramePr>
            <a:graphicFrameLocks noGrp="1"/>
          </p:cNvGraphicFramePr>
          <p:nvPr>
            <p:extLst>
              <p:ext uri="{D42A27DB-BD31-4B8C-83A1-F6EECF244321}">
                <p14:modId xmlns:p14="http://schemas.microsoft.com/office/powerpoint/2010/main" xmlns="" val="826999535"/>
              </p:ext>
            </p:extLst>
          </p:nvPr>
        </p:nvGraphicFramePr>
        <p:xfrm>
          <a:off x="4067944" y="1046159"/>
          <a:ext cx="4173538" cy="5054608"/>
        </p:xfrm>
        <a:graphic>
          <a:graphicData uri="http://schemas.openxmlformats.org/drawingml/2006/table">
            <a:tbl>
              <a:tblPr/>
              <a:tblGrid>
                <a:gridCol w="696913"/>
                <a:gridCol w="695325"/>
                <a:gridCol w="695325"/>
                <a:gridCol w="695325"/>
                <a:gridCol w="695325"/>
                <a:gridCol w="695325"/>
              </a:tblGrid>
              <a:tr h="2873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1200" b="1" i="0" u="none" strike="noStrike" cap="none" normalizeH="0" baseline="0" dirty="0" smtClean="0">
                          <a:ln>
                            <a:noFill/>
                          </a:ln>
                          <a:solidFill>
                            <a:srgbClr val="FFFFFF"/>
                          </a:solidFill>
                          <a:effectLst/>
                          <a:latin typeface="Calibri" pitchFamily="34" charset="0"/>
                          <a:ea typeface="ＭＳ Ｐゴシック" pitchFamily="34" charset="-128"/>
                          <a:cs typeface="Arial" pitchFamily="34" charset="0"/>
                        </a:rPr>
                        <a:t>Round</a:t>
                      </a:r>
                    </a:p>
                  </a:txBody>
                  <a:tcPr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1200" b="1" i="0" u="none" strike="noStrike" cap="none" normalizeH="0" baseline="0" smtClean="0">
                          <a:ln>
                            <a:noFill/>
                          </a:ln>
                          <a:solidFill>
                            <a:srgbClr val="FFFFFF"/>
                          </a:solidFill>
                          <a:effectLst/>
                          <a:latin typeface="Calibri" pitchFamily="34" charset="0"/>
                          <a:ea typeface="ＭＳ Ｐゴシック" pitchFamily="34" charset="-128"/>
                          <a:cs typeface="Arial" pitchFamily="34" charset="0"/>
                        </a:rPr>
                        <a:t>Price step</a:t>
                      </a:r>
                    </a:p>
                  </a:txBody>
                  <a:tcPr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1200" b="1" i="0" u="none" strike="noStrike" cap="none" normalizeH="0" baseline="0" smtClean="0">
                          <a:ln>
                            <a:noFill/>
                          </a:ln>
                          <a:solidFill>
                            <a:srgbClr val="FFFFFF"/>
                          </a:solidFill>
                          <a:effectLst/>
                          <a:latin typeface="Calibri" pitchFamily="34" charset="0"/>
                          <a:ea typeface="ＭＳ Ｐゴシック" pitchFamily="34" charset="-128"/>
                          <a:cs typeface="Arial" pitchFamily="34" charset="0"/>
                        </a:rPr>
                        <a:t>Q6</a:t>
                      </a:r>
                    </a:p>
                  </a:txBody>
                  <a:tcPr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endParaRPr lang="en-GB"/>
                    </a:p>
                  </a:txBody>
                  <a:tcPr/>
                </a:tc>
                <a:tc hMerge="1">
                  <a:txBody>
                    <a:bodyPr/>
                    <a:lstStyle/>
                    <a:p>
                      <a:endParaRPr lang="en-GB"/>
                    </a:p>
                  </a:txBody>
                  <a:tcPr/>
                </a:tc>
                <a:tc hMerge="1">
                  <a:txBody>
                    <a:bodyPr/>
                    <a:lstStyle/>
                    <a:p>
                      <a:endParaRPr lang="en-GB"/>
                    </a:p>
                  </a:txBody>
                  <a:tcPr/>
                </a:tc>
              </a:tr>
              <a:tr h="287338">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000" b="0" i="0" u="none" strike="noStrike" cap="none" normalizeH="0" baseline="0" smtClean="0">
                        <a:ln>
                          <a:noFill/>
                        </a:ln>
                        <a:solidFill>
                          <a:srgbClr val="000000"/>
                        </a:solidFill>
                        <a:effectLst/>
                        <a:latin typeface="Calibri" pitchFamily="34" charset="0"/>
                        <a:ea typeface="ＭＳ Ｐゴシック" pitchFamily="34" charset="-128"/>
                        <a:cs typeface="Arial" pitchFamily="34" charset="0"/>
                      </a:endParaRPr>
                    </a:p>
                  </a:txBody>
                  <a:tcPr marL="90000" marT="0" marB="0"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BACC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000" b="0" i="0" u="none" strike="noStrike" cap="none" normalizeH="0" baseline="0" smtClean="0">
                        <a:ln>
                          <a:noFill/>
                        </a:ln>
                        <a:solidFill>
                          <a:srgbClr val="000000"/>
                        </a:solidFill>
                        <a:effectLst/>
                        <a:latin typeface="Calibri" pitchFamily="34" charset="0"/>
                        <a:ea typeface="ＭＳ Ｐゴシック" pitchFamily="34" charset="-128"/>
                        <a:cs typeface="Arial" pitchFamily="34" charset="0"/>
                      </a:endParaRPr>
                    </a:p>
                  </a:txBody>
                  <a:tcPr marL="90000" marT="0" marB="0"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BACC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900" b="0" i="0" u="none" strike="noStrike" cap="none" normalizeH="0" baseline="0" smtClean="0">
                          <a:ln>
                            <a:noFill/>
                          </a:ln>
                          <a:solidFill>
                            <a:schemeClr val="tx1"/>
                          </a:solidFill>
                          <a:effectLst/>
                          <a:latin typeface="Calibri" pitchFamily="34" charset="0"/>
                          <a:ea typeface="ＭＳ Ｐゴシック" pitchFamily="34" charset="-128"/>
                          <a:cs typeface="Arial" pitchFamily="34" charset="0"/>
                        </a:rPr>
                        <a:t>Avail. qty</a:t>
                      </a:r>
                    </a:p>
                  </a:txBody>
                  <a:tcPr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BACC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900" b="0" i="0" u="none" strike="noStrike" cap="none" normalizeH="0" baseline="0" smtClean="0">
                          <a:ln>
                            <a:noFill/>
                          </a:ln>
                          <a:solidFill>
                            <a:schemeClr val="tx1"/>
                          </a:solidFill>
                          <a:effectLst/>
                          <a:latin typeface="Calibri" pitchFamily="34" charset="0"/>
                          <a:ea typeface="ＭＳ Ｐゴシック" pitchFamily="34" charset="-128"/>
                          <a:cs typeface="Arial" pitchFamily="34" charset="0"/>
                        </a:rPr>
                        <a:t>S1</a:t>
                      </a:r>
                    </a:p>
                  </a:txBody>
                  <a:tcPr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BACC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900" b="0" i="0" u="none" strike="noStrike" cap="none" normalizeH="0" baseline="0" smtClean="0">
                          <a:ln>
                            <a:noFill/>
                          </a:ln>
                          <a:solidFill>
                            <a:schemeClr val="tx1"/>
                          </a:solidFill>
                          <a:effectLst/>
                          <a:latin typeface="Calibri" pitchFamily="34" charset="0"/>
                          <a:ea typeface="ＭＳ Ｐゴシック" pitchFamily="34" charset="-128"/>
                          <a:cs typeface="Arial" pitchFamily="34" charset="0"/>
                        </a:rPr>
                        <a:t>S2</a:t>
                      </a:r>
                    </a:p>
                  </a:txBody>
                  <a:tcPr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BACC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900" b="0" i="0" u="none" strike="noStrike" cap="none" normalizeH="0" baseline="0" smtClean="0">
                          <a:ln>
                            <a:noFill/>
                          </a:ln>
                          <a:solidFill>
                            <a:schemeClr val="tx1"/>
                          </a:solidFill>
                          <a:effectLst/>
                          <a:latin typeface="Calibri" pitchFamily="34" charset="0"/>
                          <a:ea typeface="ＭＳ Ｐゴシック" pitchFamily="34" charset="-128"/>
                          <a:cs typeface="Arial" pitchFamily="34" charset="0"/>
                        </a:rPr>
                        <a:t>∑</a:t>
                      </a:r>
                    </a:p>
                  </a:txBody>
                  <a:tcPr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BACC6"/>
                    </a:solidFill>
                  </a:tcPr>
                </a:tc>
              </a:tr>
              <a:tr h="287338">
                <a:tc rowSpan="3">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000" b="0" i="0" u="none" strike="noStrike" cap="none" normalizeH="0" baseline="0" smtClean="0">
                          <a:ln>
                            <a:noFill/>
                          </a:ln>
                          <a:solidFill>
                            <a:srgbClr val="000000"/>
                          </a:solidFill>
                          <a:effectLst/>
                          <a:latin typeface="Calibri" pitchFamily="34" charset="0"/>
                          <a:ea typeface="ＭＳ Ｐゴシック" pitchFamily="34" charset="-128"/>
                          <a:cs typeface="Arial" pitchFamily="34" charset="0"/>
                        </a:rPr>
                        <a:t>5</a:t>
                      </a:r>
                    </a:p>
                  </a:txBody>
                  <a:tcPr marL="90000" marT="0" marB="0"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AD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000" b="0" i="0" u="none" strike="noStrike" cap="none" normalizeH="0" baseline="0" smtClean="0">
                          <a:ln>
                            <a:noFill/>
                          </a:ln>
                          <a:solidFill>
                            <a:srgbClr val="000000"/>
                          </a:solidFill>
                          <a:effectLst/>
                          <a:latin typeface="Calibri" pitchFamily="34" charset="0"/>
                          <a:ea typeface="ＭＳ Ｐゴシック" pitchFamily="34" charset="-128"/>
                          <a:cs typeface="Arial" pitchFamily="34" charset="0"/>
                        </a:rPr>
                        <a:t>15</a:t>
                      </a:r>
                    </a:p>
                  </a:txBody>
                  <a:tcPr marL="90000" marT="0" marB="0"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AD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000" b="0" i="0" u="none" strike="noStrike" cap="none" normalizeH="0" baseline="0" smtClean="0">
                          <a:ln>
                            <a:noFill/>
                          </a:ln>
                          <a:solidFill>
                            <a:srgbClr val="000000"/>
                          </a:solidFill>
                          <a:effectLst/>
                          <a:latin typeface="Calibri" pitchFamily="34" charset="0"/>
                          <a:ea typeface="ＭＳ Ｐゴシック" pitchFamily="34" charset="-128"/>
                          <a:cs typeface="Arial" pitchFamily="34" charset="0"/>
                        </a:rPr>
                        <a:t>120</a:t>
                      </a:r>
                    </a:p>
                  </a:txBody>
                  <a:tcPr marL="90000" marT="0" marB="0"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AD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000" b="0" i="0" u="none" strike="noStrike" cap="none" normalizeH="0" baseline="0" smtClean="0">
                        <a:ln>
                          <a:noFill/>
                        </a:ln>
                        <a:solidFill>
                          <a:srgbClr val="000000"/>
                        </a:solidFill>
                        <a:effectLst/>
                        <a:latin typeface="Calibri" pitchFamily="34" charset="0"/>
                        <a:ea typeface="ＭＳ Ｐゴシック" pitchFamily="34" charset="-128"/>
                        <a:cs typeface="Arial" pitchFamily="34" charset="0"/>
                      </a:endParaRPr>
                    </a:p>
                  </a:txBody>
                  <a:tcPr marL="90000" marT="0" marB="0"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AD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000" b="0" i="0" u="none" strike="noStrike" cap="none" normalizeH="0" baseline="0" smtClean="0">
                        <a:ln>
                          <a:noFill/>
                        </a:ln>
                        <a:solidFill>
                          <a:srgbClr val="000000"/>
                        </a:solidFill>
                        <a:effectLst/>
                        <a:latin typeface="Calibri" pitchFamily="34" charset="0"/>
                        <a:ea typeface="ＭＳ Ｐゴシック" pitchFamily="34" charset="-128"/>
                        <a:cs typeface="Arial" pitchFamily="34" charset="0"/>
                      </a:endParaRPr>
                    </a:p>
                  </a:txBody>
                  <a:tcPr marL="90000" marT="0" marB="0"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AD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000" b="0" i="0" u="none" strike="noStrike" cap="none" normalizeH="0" baseline="0" smtClean="0">
                        <a:ln>
                          <a:noFill/>
                        </a:ln>
                        <a:solidFill>
                          <a:srgbClr val="000000"/>
                        </a:solidFill>
                        <a:effectLst/>
                        <a:latin typeface="Calibri" pitchFamily="34" charset="0"/>
                        <a:ea typeface="ＭＳ Ｐゴシック" pitchFamily="34" charset="-128"/>
                        <a:cs typeface="Arial" pitchFamily="34" charset="0"/>
                      </a:endParaRPr>
                    </a:p>
                  </a:txBody>
                  <a:tcPr marL="90000" marT="0" marB="0"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ADA"/>
                    </a:solidFill>
                  </a:tcPr>
                </a:tc>
              </a:tr>
              <a:tr h="287338">
                <a:tc vMerge="1">
                  <a:txBody>
                    <a:bodyPr/>
                    <a:lstStyle/>
                    <a:p>
                      <a:endParaRPr lang="en-GB"/>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000" b="0" i="0" u="none" strike="noStrike" cap="none" normalizeH="0" baseline="0" smtClean="0">
                          <a:ln>
                            <a:noFill/>
                          </a:ln>
                          <a:solidFill>
                            <a:srgbClr val="000000"/>
                          </a:solidFill>
                          <a:effectLst/>
                          <a:latin typeface="Calibri" pitchFamily="34" charset="0"/>
                          <a:ea typeface="ＭＳ Ｐゴシック" pitchFamily="34" charset="-128"/>
                          <a:cs typeface="Arial" pitchFamily="34" charset="0"/>
                        </a:rPr>
                        <a:t>14</a:t>
                      </a:r>
                    </a:p>
                  </a:txBody>
                  <a:tcPr marL="90000" marT="0" marB="0"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AD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000" b="0" i="0" u="none" strike="noStrike" cap="none" normalizeH="0" baseline="0" smtClean="0">
                          <a:ln>
                            <a:noFill/>
                          </a:ln>
                          <a:solidFill>
                            <a:srgbClr val="000000"/>
                          </a:solidFill>
                          <a:effectLst/>
                          <a:latin typeface="Calibri" pitchFamily="34" charset="0"/>
                          <a:ea typeface="ＭＳ Ｐゴシック" pitchFamily="34" charset="-128"/>
                          <a:cs typeface="Arial" pitchFamily="34" charset="0"/>
                        </a:rPr>
                        <a:t>120</a:t>
                      </a:r>
                    </a:p>
                  </a:txBody>
                  <a:tcPr marL="90000" marT="0" marB="0"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AD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000" b="0" i="0" u="none" strike="noStrike" cap="none" normalizeH="0" baseline="0" smtClean="0">
                        <a:ln>
                          <a:noFill/>
                        </a:ln>
                        <a:solidFill>
                          <a:srgbClr val="000000"/>
                        </a:solidFill>
                        <a:effectLst/>
                        <a:latin typeface="Calibri" pitchFamily="34" charset="0"/>
                        <a:ea typeface="ＭＳ Ｐゴシック" pitchFamily="34" charset="-128"/>
                        <a:cs typeface="Arial" pitchFamily="34" charset="0"/>
                      </a:endParaRPr>
                    </a:p>
                  </a:txBody>
                  <a:tcPr marL="90000" marT="0" marB="0"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AD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000" b="0" i="0" u="none" strike="noStrike" cap="none" normalizeH="0" baseline="0" smtClean="0">
                        <a:ln>
                          <a:noFill/>
                        </a:ln>
                        <a:solidFill>
                          <a:srgbClr val="000000"/>
                        </a:solidFill>
                        <a:effectLst/>
                        <a:latin typeface="Calibri" pitchFamily="34" charset="0"/>
                        <a:ea typeface="ＭＳ Ｐゴシック" pitchFamily="34" charset="-128"/>
                        <a:cs typeface="Arial" pitchFamily="34" charset="0"/>
                      </a:endParaRPr>
                    </a:p>
                  </a:txBody>
                  <a:tcPr marL="90000" marT="0" marB="0"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AD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000" b="0" i="0" u="none" strike="noStrike" cap="none" normalizeH="0" baseline="0" smtClean="0">
                        <a:ln>
                          <a:noFill/>
                        </a:ln>
                        <a:solidFill>
                          <a:srgbClr val="000000"/>
                        </a:solidFill>
                        <a:effectLst/>
                        <a:latin typeface="Calibri" pitchFamily="34" charset="0"/>
                        <a:ea typeface="ＭＳ Ｐゴシック" pitchFamily="34" charset="-128"/>
                        <a:cs typeface="Arial" pitchFamily="34" charset="0"/>
                      </a:endParaRPr>
                    </a:p>
                  </a:txBody>
                  <a:tcPr marL="90000" marT="0" marB="0"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ADA"/>
                    </a:solidFill>
                  </a:tcPr>
                </a:tc>
              </a:tr>
              <a:tr h="287338">
                <a:tc vMerge="1">
                  <a:txBody>
                    <a:bodyPr/>
                    <a:lstStyle/>
                    <a:p>
                      <a:endParaRPr lang="en-GB"/>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000" b="0" i="0" u="none" strike="noStrike" cap="none" normalizeH="0" baseline="0" smtClean="0">
                          <a:ln>
                            <a:noFill/>
                          </a:ln>
                          <a:solidFill>
                            <a:srgbClr val="000000"/>
                          </a:solidFill>
                          <a:effectLst/>
                          <a:latin typeface="Calibri" pitchFamily="34" charset="0"/>
                          <a:ea typeface="ＭＳ Ｐゴシック" pitchFamily="34" charset="-128"/>
                          <a:cs typeface="Arial" pitchFamily="34" charset="0"/>
                        </a:rPr>
                        <a:t>13</a:t>
                      </a:r>
                    </a:p>
                  </a:txBody>
                  <a:tcPr marL="90000" marT="0" marB="0"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AD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000" b="0" i="0" u="none" strike="noStrike" cap="none" normalizeH="0" baseline="0" smtClean="0">
                          <a:ln>
                            <a:noFill/>
                          </a:ln>
                          <a:solidFill>
                            <a:srgbClr val="000000"/>
                          </a:solidFill>
                          <a:effectLst/>
                          <a:latin typeface="Calibri" pitchFamily="34" charset="0"/>
                          <a:ea typeface="ＭＳ Ｐゴシック" pitchFamily="34" charset="-128"/>
                          <a:cs typeface="Arial" pitchFamily="34" charset="0"/>
                        </a:rPr>
                        <a:t>120</a:t>
                      </a:r>
                    </a:p>
                  </a:txBody>
                  <a:tcPr marL="90000" marT="0" marB="0"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AD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000" b="0" i="0" u="none" strike="noStrike" cap="none" normalizeH="0" baseline="0" smtClean="0">
                        <a:ln>
                          <a:noFill/>
                        </a:ln>
                        <a:solidFill>
                          <a:srgbClr val="000000"/>
                        </a:solidFill>
                        <a:effectLst/>
                        <a:latin typeface="Calibri" pitchFamily="34" charset="0"/>
                        <a:ea typeface="ＭＳ Ｐゴシック" pitchFamily="34" charset="-128"/>
                        <a:cs typeface="Arial" pitchFamily="34" charset="0"/>
                      </a:endParaRPr>
                    </a:p>
                  </a:txBody>
                  <a:tcPr marL="90000" marT="0" marB="0"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AD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000" b="0" i="0" u="none" strike="noStrike" cap="none" normalizeH="0" baseline="0" smtClean="0">
                        <a:ln>
                          <a:noFill/>
                        </a:ln>
                        <a:solidFill>
                          <a:srgbClr val="000000"/>
                        </a:solidFill>
                        <a:effectLst/>
                        <a:latin typeface="Calibri" pitchFamily="34" charset="0"/>
                        <a:ea typeface="ＭＳ Ｐゴシック" pitchFamily="34" charset="-128"/>
                        <a:cs typeface="Arial" pitchFamily="34" charset="0"/>
                      </a:endParaRPr>
                    </a:p>
                  </a:txBody>
                  <a:tcPr marL="90000" marT="0" marB="0"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AD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000" b="0" i="0" u="none" strike="noStrike" cap="none" normalizeH="0" baseline="0" smtClean="0">
                        <a:ln>
                          <a:noFill/>
                        </a:ln>
                        <a:solidFill>
                          <a:srgbClr val="000000"/>
                        </a:solidFill>
                        <a:effectLst/>
                        <a:latin typeface="Calibri" pitchFamily="34" charset="0"/>
                        <a:ea typeface="ＭＳ Ｐゴシック" pitchFamily="34" charset="-128"/>
                        <a:cs typeface="Arial" pitchFamily="34" charset="0"/>
                      </a:endParaRPr>
                    </a:p>
                  </a:txBody>
                  <a:tcPr marL="90000" marT="0" marB="0"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ADA"/>
                    </a:solidFill>
                  </a:tcPr>
                </a:tc>
              </a:tr>
              <a:tr h="287338">
                <a:tc rowSpan="3">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000" b="0" i="0" u="none" strike="noStrike" cap="none" normalizeH="0" baseline="0" smtClean="0">
                          <a:ln>
                            <a:noFill/>
                          </a:ln>
                          <a:solidFill>
                            <a:srgbClr val="000000"/>
                          </a:solidFill>
                          <a:effectLst/>
                          <a:latin typeface="Calibri" pitchFamily="34" charset="0"/>
                          <a:ea typeface="ＭＳ Ｐゴシック" pitchFamily="34" charset="-128"/>
                          <a:cs typeface="Arial" pitchFamily="34" charset="0"/>
                        </a:rPr>
                        <a:t>4</a:t>
                      </a:r>
                    </a:p>
                  </a:txBody>
                  <a:tcPr marL="90000" marT="0" marB="0"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BACC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000" b="0" i="0" u="none" strike="noStrike" cap="none" normalizeH="0" baseline="0" smtClean="0">
                          <a:ln>
                            <a:noFill/>
                          </a:ln>
                          <a:solidFill>
                            <a:srgbClr val="000000"/>
                          </a:solidFill>
                          <a:effectLst/>
                          <a:latin typeface="Calibri" pitchFamily="34" charset="0"/>
                          <a:ea typeface="ＭＳ Ｐゴシック" pitchFamily="34" charset="-128"/>
                          <a:cs typeface="Arial" pitchFamily="34" charset="0"/>
                        </a:rPr>
                        <a:t>12</a:t>
                      </a:r>
                    </a:p>
                  </a:txBody>
                  <a:tcPr marL="90000" marT="0" marB="0"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BACC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000" b="0" i="0" u="none" strike="noStrike" cap="none" normalizeH="0" baseline="0" smtClean="0">
                          <a:ln>
                            <a:noFill/>
                          </a:ln>
                          <a:solidFill>
                            <a:srgbClr val="000000"/>
                          </a:solidFill>
                          <a:effectLst/>
                          <a:latin typeface="Calibri" pitchFamily="34" charset="0"/>
                          <a:ea typeface="ＭＳ Ｐゴシック" pitchFamily="34" charset="-128"/>
                          <a:cs typeface="Arial" pitchFamily="34" charset="0"/>
                        </a:rPr>
                        <a:t>120</a:t>
                      </a:r>
                    </a:p>
                  </a:txBody>
                  <a:tcPr marL="90000" marT="0" marB="0"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BACC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000" b="0" i="0" u="none" strike="noStrike" cap="none" normalizeH="0" baseline="0" smtClean="0">
                        <a:ln>
                          <a:noFill/>
                        </a:ln>
                        <a:solidFill>
                          <a:srgbClr val="000000"/>
                        </a:solidFill>
                        <a:effectLst/>
                        <a:latin typeface="Calibri" pitchFamily="34" charset="0"/>
                        <a:ea typeface="ＭＳ Ｐゴシック" pitchFamily="34" charset="-128"/>
                        <a:cs typeface="Arial" pitchFamily="34" charset="0"/>
                      </a:endParaRPr>
                    </a:p>
                  </a:txBody>
                  <a:tcPr marL="90000" marT="0" marB="0"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BACC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000" b="0" i="0" u="none" strike="noStrike" cap="none" normalizeH="0" baseline="0" smtClean="0">
                        <a:ln>
                          <a:noFill/>
                        </a:ln>
                        <a:solidFill>
                          <a:srgbClr val="000000"/>
                        </a:solidFill>
                        <a:effectLst/>
                        <a:latin typeface="Calibri" pitchFamily="34" charset="0"/>
                        <a:ea typeface="ＭＳ Ｐゴシック" pitchFamily="34" charset="-128"/>
                        <a:cs typeface="Arial" pitchFamily="34" charset="0"/>
                      </a:endParaRPr>
                    </a:p>
                  </a:txBody>
                  <a:tcPr marL="90000" marT="0" marB="0"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BACC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000" b="0" i="0" u="none" strike="noStrike" cap="none" normalizeH="0" baseline="0" smtClean="0">
                        <a:ln>
                          <a:noFill/>
                        </a:ln>
                        <a:solidFill>
                          <a:srgbClr val="000000"/>
                        </a:solidFill>
                        <a:effectLst/>
                        <a:latin typeface="Calibri" pitchFamily="34" charset="0"/>
                        <a:ea typeface="ＭＳ Ｐゴシック" pitchFamily="34" charset="-128"/>
                        <a:cs typeface="Arial" pitchFamily="34" charset="0"/>
                      </a:endParaRPr>
                    </a:p>
                  </a:txBody>
                  <a:tcPr marL="90000" marT="0" marB="0"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BACC6"/>
                    </a:solidFill>
                  </a:tcPr>
                </a:tc>
              </a:tr>
              <a:tr h="287338">
                <a:tc vMerge="1">
                  <a:txBody>
                    <a:bodyPr/>
                    <a:lstStyle/>
                    <a:p>
                      <a:endParaRPr lang="en-GB"/>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000" b="0" i="0" u="none" strike="noStrike" cap="none" normalizeH="0" baseline="0" smtClean="0">
                          <a:ln>
                            <a:noFill/>
                          </a:ln>
                          <a:solidFill>
                            <a:srgbClr val="000000"/>
                          </a:solidFill>
                          <a:effectLst/>
                          <a:latin typeface="Calibri" pitchFamily="34" charset="0"/>
                          <a:ea typeface="ＭＳ Ｐゴシック" pitchFamily="34" charset="-128"/>
                          <a:cs typeface="Arial" pitchFamily="34" charset="0"/>
                        </a:rPr>
                        <a:t>11</a:t>
                      </a:r>
                    </a:p>
                  </a:txBody>
                  <a:tcPr marL="90000" marT="0" marB="0"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BACC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000" b="0" i="0" u="none" strike="noStrike" cap="none" normalizeH="0" baseline="0" smtClean="0">
                          <a:ln>
                            <a:noFill/>
                          </a:ln>
                          <a:solidFill>
                            <a:srgbClr val="000000"/>
                          </a:solidFill>
                          <a:effectLst/>
                          <a:latin typeface="Calibri" pitchFamily="34" charset="0"/>
                          <a:ea typeface="ＭＳ Ｐゴシック" pitchFamily="34" charset="-128"/>
                          <a:cs typeface="Arial" pitchFamily="34" charset="0"/>
                        </a:rPr>
                        <a:t>120</a:t>
                      </a:r>
                    </a:p>
                  </a:txBody>
                  <a:tcPr marL="90000" marT="0" marB="0"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BACC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000" b="0" i="0" u="none" strike="noStrike" cap="none" normalizeH="0" baseline="0" smtClean="0">
                        <a:ln>
                          <a:noFill/>
                        </a:ln>
                        <a:solidFill>
                          <a:srgbClr val="000000"/>
                        </a:solidFill>
                        <a:effectLst/>
                        <a:latin typeface="Calibri" pitchFamily="34" charset="0"/>
                        <a:ea typeface="ＭＳ Ｐゴシック" pitchFamily="34" charset="-128"/>
                        <a:cs typeface="Arial" pitchFamily="34" charset="0"/>
                      </a:endParaRPr>
                    </a:p>
                  </a:txBody>
                  <a:tcPr marL="90000" marT="0" marB="0"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BACC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000" b="0" i="0" u="none" strike="noStrike" cap="none" normalizeH="0" baseline="0" smtClean="0">
                        <a:ln>
                          <a:noFill/>
                        </a:ln>
                        <a:solidFill>
                          <a:srgbClr val="000000"/>
                        </a:solidFill>
                        <a:effectLst/>
                        <a:latin typeface="Calibri" pitchFamily="34" charset="0"/>
                        <a:ea typeface="ＭＳ Ｐゴシック" pitchFamily="34" charset="-128"/>
                        <a:cs typeface="Arial" pitchFamily="34" charset="0"/>
                      </a:endParaRPr>
                    </a:p>
                  </a:txBody>
                  <a:tcPr marL="90000" marT="0" marB="0"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BACC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000" b="0" i="0" u="none" strike="noStrike" cap="none" normalizeH="0" baseline="0" smtClean="0">
                        <a:ln>
                          <a:noFill/>
                        </a:ln>
                        <a:solidFill>
                          <a:srgbClr val="000000"/>
                        </a:solidFill>
                        <a:effectLst/>
                        <a:latin typeface="Calibri" pitchFamily="34" charset="0"/>
                        <a:ea typeface="ＭＳ Ｐゴシック" pitchFamily="34" charset="-128"/>
                        <a:cs typeface="Arial" pitchFamily="34" charset="0"/>
                      </a:endParaRPr>
                    </a:p>
                  </a:txBody>
                  <a:tcPr marL="90000" marT="0" marB="0"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BACC6"/>
                    </a:solidFill>
                  </a:tcPr>
                </a:tc>
              </a:tr>
              <a:tr h="287338">
                <a:tc vMerge="1">
                  <a:txBody>
                    <a:bodyPr/>
                    <a:lstStyle/>
                    <a:p>
                      <a:endParaRPr lang="en-GB"/>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000" b="0" i="0" u="none" strike="noStrike" cap="none" normalizeH="0" baseline="0" smtClean="0">
                          <a:ln>
                            <a:noFill/>
                          </a:ln>
                          <a:solidFill>
                            <a:srgbClr val="000000"/>
                          </a:solidFill>
                          <a:effectLst/>
                          <a:latin typeface="Calibri" pitchFamily="34" charset="0"/>
                          <a:ea typeface="ＭＳ Ｐゴシック" pitchFamily="34" charset="-128"/>
                          <a:cs typeface="Arial" pitchFamily="34" charset="0"/>
                        </a:rPr>
                        <a:t>10</a:t>
                      </a:r>
                    </a:p>
                  </a:txBody>
                  <a:tcPr marL="90000" marT="0" marB="0"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BACC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000" b="0" i="0" u="none" strike="noStrike" cap="none" normalizeH="0" baseline="0" smtClean="0">
                          <a:ln>
                            <a:noFill/>
                          </a:ln>
                          <a:solidFill>
                            <a:srgbClr val="000000"/>
                          </a:solidFill>
                          <a:effectLst/>
                          <a:latin typeface="Calibri" pitchFamily="34" charset="0"/>
                          <a:ea typeface="ＭＳ Ｐゴシック" pitchFamily="34" charset="-128"/>
                          <a:cs typeface="Arial" pitchFamily="34" charset="0"/>
                        </a:rPr>
                        <a:t>120</a:t>
                      </a:r>
                    </a:p>
                  </a:txBody>
                  <a:tcPr marL="90000" marT="0" marB="0"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BACC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000" b="0" i="0" u="none" strike="noStrike" cap="none" normalizeH="0" baseline="0" smtClean="0">
                        <a:ln>
                          <a:noFill/>
                        </a:ln>
                        <a:solidFill>
                          <a:srgbClr val="000000"/>
                        </a:solidFill>
                        <a:effectLst/>
                        <a:latin typeface="Calibri" pitchFamily="34" charset="0"/>
                        <a:ea typeface="ＭＳ Ｐゴシック" pitchFamily="34" charset="-128"/>
                        <a:cs typeface="Arial" pitchFamily="34" charset="0"/>
                      </a:endParaRPr>
                    </a:p>
                  </a:txBody>
                  <a:tcPr marL="90000" marT="0" marB="0"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BACC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000" b="0" i="0" u="none" strike="noStrike" cap="none" normalizeH="0" baseline="0" smtClean="0">
                        <a:ln>
                          <a:noFill/>
                        </a:ln>
                        <a:solidFill>
                          <a:srgbClr val="000000"/>
                        </a:solidFill>
                        <a:effectLst/>
                        <a:latin typeface="Calibri" pitchFamily="34" charset="0"/>
                        <a:ea typeface="ＭＳ Ｐゴシック" pitchFamily="34" charset="-128"/>
                        <a:cs typeface="Arial" pitchFamily="34" charset="0"/>
                      </a:endParaRPr>
                    </a:p>
                  </a:txBody>
                  <a:tcPr marL="90000" marT="0" marB="0"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BACC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000" b="0" i="0" u="none" strike="noStrike" cap="none" normalizeH="0" baseline="0" smtClean="0">
                        <a:ln>
                          <a:noFill/>
                        </a:ln>
                        <a:solidFill>
                          <a:srgbClr val="000000"/>
                        </a:solidFill>
                        <a:effectLst/>
                        <a:latin typeface="Calibri" pitchFamily="34" charset="0"/>
                        <a:ea typeface="ＭＳ Ｐゴシック" pitchFamily="34" charset="-128"/>
                        <a:cs typeface="Arial" pitchFamily="34" charset="0"/>
                      </a:endParaRPr>
                    </a:p>
                  </a:txBody>
                  <a:tcPr marL="90000" marT="0" marB="0"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BACC6"/>
                    </a:solidFill>
                  </a:tcPr>
                </a:tc>
              </a:tr>
              <a:tr h="287338">
                <a:tc rowSpan="3">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000" b="0" i="0" u="none" strike="noStrike" cap="none" normalizeH="0" baseline="0" smtClean="0">
                          <a:ln>
                            <a:noFill/>
                          </a:ln>
                          <a:solidFill>
                            <a:srgbClr val="000000"/>
                          </a:solidFill>
                          <a:effectLst/>
                          <a:latin typeface="Calibri" pitchFamily="34" charset="0"/>
                          <a:ea typeface="ＭＳ Ｐゴシック" pitchFamily="34" charset="-128"/>
                          <a:cs typeface="Arial" pitchFamily="34" charset="0"/>
                        </a:rPr>
                        <a:t>3</a:t>
                      </a:r>
                    </a:p>
                  </a:txBody>
                  <a:tcPr marL="90000" marT="0" marB="0"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AD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000" b="0" i="0" u="none" strike="noStrike" cap="none" normalizeH="0" baseline="0" smtClean="0">
                          <a:ln>
                            <a:noFill/>
                          </a:ln>
                          <a:solidFill>
                            <a:srgbClr val="000000"/>
                          </a:solidFill>
                          <a:effectLst/>
                          <a:latin typeface="Calibri" pitchFamily="34" charset="0"/>
                          <a:ea typeface="ＭＳ Ｐゴシック" pitchFamily="34" charset="-128"/>
                          <a:cs typeface="Arial" pitchFamily="34" charset="0"/>
                        </a:rPr>
                        <a:t>9</a:t>
                      </a:r>
                    </a:p>
                  </a:txBody>
                  <a:tcPr marL="90000" marT="0" marB="0"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AD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000" b="0" i="0" u="none" strike="noStrike" cap="none" normalizeH="0" baseline="0" smtClean="0">
                          <a:ln>
                            <a:noFill/>
                          </a:ln>
                          <a:solidFill>
                            <a:srgbClr val="000000"/>
                          </a:solidFill>
                          <a:effectLst/>
                          <a:latin typeface="Calibri" pitchFamily="34" charset="0"/>
                          <a:ea typeface="ＭＳ Ｐゴシック" pitchFamily="34" charset="-128"/>
                          <a:cs typeface="Arial" pitchFamily="34" charset="0"/>
                        </a:rPr>
                        <a:t>120</a:t>
                      </a:r>
                    </a:p>
                  </a:txBody>
                  <a:tcPr marL="90000" marT="0" marB="0"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AD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000" b="0" i="0" u="none" strike="noStrike" cap="none" normalizeH="0" baseline="0" smtClean="0">
                        <a:ln>
                          <a:noFill/>
                        </a:ln>
                        <a:solidFill>
                          <a:srgbClr val="000000"/>
                        </a:solidFill>
                        <a:effectLst/>
                        <a:latin typeface="Calibri" pitchFamily="34" charset="0"/>
                        <a:ea typeface="ＭＳ Ｐゴシック" pitchFamily="34" charset="-128"/>
                        <a:cs typeface="Arial" pitchFamily="34" charset="0"/>
                      </a:endParaRPr>
                    </a:p>
                  </a:txBody>
                  <a:tcPr marL="90000" marT="0" marB="0"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AD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000" b="0" i="0" u="none" strike="noStrike" cap="none" normalizeH="0" baseline="0" smtClean="0">
                        <a:ln>
                          <a:noFill/>
                        </a:ln>
                        <a:solidFill>
                          <a:srgbClr val="000000"/>
                        </a:solidFill>
                        <a:effectLst/>
                        <a:latin typeface="Calibri" pitchFamily="34" charset="0"/>
                        <a:ea typeface="ＭＳ Ｐゴシック" pitchFamily="34" charset="-128"/>
                        <a:cs typeface="Arial" pitchFamily="34" charset="0"/>
                      </a:endParaRPr>
                    </a:p>
                  </a:txBody>
                  <a:tcPr marL="90000" marT="0" marB="0"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AD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000" b="0" i="0" u="none" strike="noStrike" cap="none" normalizeH="0" baseline="0" smtClean="0">
                        <a:ln>
                          <a:noFill/>
                        </a:ln>
                        <a:solidFill>
                          <a:srgbClr val="000000"/>
                        </a:solidFill>
                        <a:effectLst/>
                        <a:latin typeface="Calibri" pitchFamily="34" charset="0"/>
                        <a:ea typeface="ＭＳ Ｐゴシック" pitchFamily="34" charset="-128"/>
                        <a:cs typeface="Arial" pitchFamily="34" charset="0"/>
                      </a:endParaRPr>
                    </a:p>
                  </a:txBody>
                  <a:tcPr marL="90000" marT="0" marB="0"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ADA"/>
                    </a:solidFill>
                  </a:tcPr>
                </a:tc>
              </a:tr>
              <a:tr h="287338">
                <a:tc vMerge="1">
                  <a:txBody>
                    <a:bodyPr/>
                    <a:lstStyle/>
                    <a:p>
                      <a:endParaRPr lang="en-GB"/>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000" b="0" i="0" u="none" strike="noStrike" cap="none" normalizeH="0" baseline="0" smtClean="0">
                          <a:ln>
                            <a:noFill/>
                          </a:ln>
                          <a:solidFill>
                            <a:srgbClr val="000000"/>
                          </a:solidFill>
                          <a:effectLst/>
                          <a:latin typeface="Calibri" pitchFamily="34" charset="0"/>
                          <a:ea typeface="ＭＳ Ｐゴシック" pitchFamily="34" charset="-128"/>
                          <a:cs typeface="Arial" pitchFamily="34" charset="0"/>
                        </a:rPr>
                        <a:t>8</a:t>
                      </a:r>
                    </a:p>
                  </a:txBody>
                  <a:tcPr marL="90000" marT="0" marB="0"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AD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000" b="0" i="0" u="none" strike="noStrike" cap="none" normalizeH="0" baseline="0" smtClean="0">
                          <a:ln>
                            <a:noFill/>
                          </a:ln>
                          <a:solidFill>
                            <a:srgbClr val="000000"/>
                          </a:solidFill>
                          <a:effectLst/>
                          <a:latin typeface="Calibri" pitchFamily="34" charset="0"/>
                          <a:ea typeface="ＭＳ Ｐゴシック" pitchFamily="34" charset="-128"/>
                          <a:cs typeface="Arial" pitchFamily="34" charset="0"/>
                        </a:rPr>
                        <a:t>120</a:t>
                      </a:r>
                    </a:p>
                  </a:txBody>
                  <a:tcPr marL="90000" marT="0" marB="0"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AD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000" b="0" i="0" u="none" strike="noStrike" cap="none" normalizeH="0" baseline="0" smtClean="0">
                        <a:ln>
                          <a:noFill/>
                        </a:ln>
                        <a:solidFill>
                          <a:srgbClr val="000000"/>
                        </a:solidFill>
                        <a:effectLst/>
                        <a:latin typeface="Calibri" pitchFamily="34" charset="0"/>
                        <a:ea typeface="ＭＳ Ｐゴシック" pitchFamily="34" charset="-128"/>
                        <a:cs typeface="Arial" pitchFamily="34" charset="0"/>
                      </a:endParaRPr>
                    </a:p>
                  </a:txBody>
                  <a:tcPr marL="90000" marT="0" marB="0"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AD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000" b="0" i="0" u="none" strike="noStrike" cap="none" normalizeH="0" baseline="0" smtClean="0">
                        <a:ln>
                          <a:noFill/>
                        </a:ln>
                        <a:solidFill>
                          <a:srgbClr val="000000"/>
                        </a:solidFill>
                        <a:effectLst/>
                        <a:latin typeface="Calibri" pitchFamily="34" charset="0"/>
                        <a:ea typeface="ＭＳ Ｐゴシック" pitchFamily="34" charset="-128"/>
                        <a:cs typeface="Arial" pitchFamily="34" charset="0"/>
                      </a:endParaRPr>
                    </a:p>
                  </a:txBody>
                  <a:tcPr marL="90000" marT="0" marB="0"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AD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000" b="0" i="0" u="none" strike="noStrike" cap="none" normalizeH="0" baseline="0" smtClean="0">
                        <a:ln>
                          <a:noFill/>
                        </a:ln>
                        <a:solidFill>
                          <a:srgbClr val="000000"/>
                        </a:solidFill>
                        <a:effectLst/>
                        <a:latin typeface="Calibri" pitchFamily="34" charset="0"/>
                        <a:ea typeface="ＭＳ Ｐゴシック" pitchFamily="34" charset="-128"/>
                        <a:cs typeface="Arial" pitchFamily="34" charset="0"/>
                      </a:endParaRPr>
                    </a:p>
                  </a:txBody>
                  <a:tcPr marL="90000" marT="0" marB="0"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ADA"/>
                    </a:solidFill>
                  </a:tcPr>
                </a:tc>
              </a:tr>
              <a:tr h="287338">
                <a:tc vMerge="1">
                  <a:txBody>
                    <a:bodyPr/>
                    <a:lstStyle/>
                    <a:p>
                      <a:endParaRPr lang="en-GB"/>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000" b="0" i="0" u="none" strike="noStrike" cap="none" normalizeH="0" baseline="0" smtClean="0">
                          <a:ln>
                            <a:noFill/>
                          </a:ln>
                          <a:solidFill>
                            <a:srgbClr val="000000"/>
                          </a:solidFill>
                          <a:effectLst/>
                          <a:latin typeface="Calibri" pitchFamily="34" charset="0"/>
                          <a:ea typeface="ＭＳ Ｐゴシック" pitchFamily="34" charset="-128"/>
                          <a:cs typeface="Arial" pitchFamily="34" charset="0"/>
                        </a:rPr>
                        <a:t>7</a:t>
                      </a:r>
                    </a:p>
                  </a:txBody>
                  <a:tcPr marL="90000" marT="0" marB="0"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AD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000" b="0" i="0" u="none" strike="noStrike" cap="none" normalizeH="0" baseline="0" smtClean="0">
                          <a:ln>
                            <a:noFill/>
                          </a:ln>
                          <a:solidFill>
                            <a:srgbClr val="000000"/>
                          </a:solidFill>
                          <a:effectLst/>
                          <a:latin typeface="Calibri" pitchFamily="34" charset="0"/>
                          <a:ea typeface="ＭＳ Ｐゴシック" pitchFamily="34" charset="-128"/>
                          <a:cs typeface="Arial" pitchFamily="34" charset="0"/>
                        </a:rPr>
                        <a:t>120</a:t>
                      </a:r>
                    </a:p>
                  </a:txBody>
                  <a:tcPr marL="90000" marT="0" marB="0"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AD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000" b="0" i="0" u="none" strike="noStrike" cap="none" normalizeH="0" baseline="0" smtClean="0">
                        <a:ln>
                          <a:noFill/>
                        </a:ln>
                        <a:solidFill>
                          <a:srgbClr val="000000"/>
                        </a:solidFill>
                        <a:effectLst/>
                        <a:latin typeface="Calibri" pitchFamily="34" charset="0"/>
                        <a:ea typeface="ＭＳ Ｐゴシック" pitchFamily="34" charset="-128"/>
                        <a:cs typeface="Arial" pitchFamily="34" charset="0"/>
                      </a:endParaRPr>
                    </a:p>
                  </a:txBody>
                  <a:tcPr marL="90000" marT="0" marB="0"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AD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000" b="0" i="0" u="none" strike="noStrike" cap="none" normalizeH="0" baseline="0" smtClean="0">
                        <a:ln>
                          <a:noFill/>
                        </a:ln>
                        <a:solidFill>
                          <a:srgbClr val="000000"/>
                        </a:solidFill>
                        <a:effectLst/>
                        <a:latin typeface="Calibri" pitchFamily="34" charset="0"/>
                        <a:ea typeface="ＭＳ Ｐゴシック" pitchFamily="34" charset="-128"/>
                        <a:cs typeface="Arial" pitchFamily="34" charset="0"/>
                      </a:endParaRPr>
                    </a:p>
                  </a:txBody>
                  <a:tcPr marL="90000" marT="0" marB="0"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AD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000" b="0" i="0" u="none" strike="noStrike" cap="none" normalizeH="0" baseline="0" smtClean="0">
                        <a:ln>
                          <a:noFill/>
                        </a:ln>
                        <a:solidFill>
                          <a:srgbClr val="000000"/>
                        </a:solidFill>
                        <a:effectLst/>
                        <a:latin typeface="Calibri" pitchFamily="34" charset="0"/>
                        <a:ea typeface="ＭＳ Ｐゴシック" pitchFamily="34" charset="-128"/>
                        <a:cs typeface="Arial" pitchFamily="34" charset="0"/>
                      </a:endParaRPr>
                    </a:p>
                  </a:txBody>
                  <a:tcPr marL="90000" marT="0" marB="0"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ADA"/>
                    </a:solidFill>
                  </a:tcPr>
                </a:tc>
              </a:tr>
              <a:tr h="287338">
                <a:tc rowSpan="3">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000" b="0" i="0" u="none" strike="noStrike" cap="none" normalizeH="0" baseline="0" smtClean="0">
                          <a:ln>
                            <a:noFill/>
                          </a:ln>
                          <a:solidFill>
                            <a:srgbClr val="000000"/>
                          </a:solidFill>
                          <a:effectLst/>
                          <a:latin typeface="Calibri" pitchFamily="34" charset="0"/>
                          <a:ea typeface="ＭＳ Ｐゴシック" pitchFamily="34" charset="-128"/>
                          <a:cs typeface="Arial" pitchFamily="34" charset="0"/>
                        </a:rPr>
                        <a:t>2</a:t>
                      </a:r>
                    </a:p>
                  </a:txBody>
                  <a:tcPr marL="90000" marT="0" marB="0"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BACC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000" b="0" i="0" u="none" strike="noStrike" cap="none" normalizeH="0" baseline="0" smtClean="0">
                          <a:ln>
                            <a:noFill/>
                          </a:ln>
                          <a:solidFill>
                            <a:srgbClr val="000000"/>
                          </a:solidFill>
                          <a:effectLst/>
                          <a:latin typeface="Calibri" pitchFamily="34" charset="0"/>
                          <a:ea typeface="ＭＳ Ｐゴシック" pitchFamily="34" charset="-128"/>
                          <a:cs typeface="Arial" pitchFamily="34" charset="0"/>
                        </a:rPr>
                        <a:t>6</a:t>
                      </a:r>
                    </a:p>
                  </a:txBody>
                  <a:tcPr marL="90000" marT="0" marB="0"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BACC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000" b="0" i="0" u="none" strike="noStrike" cap="none" normalizeH="0" baseline="0" smtClean="0">
                          <a:ln>
                            <a:noFill/>
                          </a:ln>
                          <a:solidFill>
                            <a:srgbClr val="000000"/>
                          </a:solidFill>
                          <a:effectLst/>
                          <a:latin typeface="Calibri" pitchFamily="34" charset="0"/>
                          <a:ea typeface="ＭＳ Ｐゴシック" pitchFamily="34" charset="-128"/>
                          <a:cs typeface="Arial" pitchFamily="34" charset="0"/>
                        </a:rPr>
                        <a:t>120</a:t>
                      </a:r>
                    </a:p>
                  </a:txBody>
                  <a:tcPr marL="90000" marT="0" marB="0"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BACC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000" b="0" i="0" u="none" strike="noStrike" cap="none" normalizeH="0" baseline="0" smtClean="0">
                        <a:ln>
                          <a:noFill/>
                        </a:ln>
                        <a:solidFill>
                          <a:srgbClr val="000000"/>
                        </a:solidFill>
                        <a:effectLst/>
                        <a:latin typeface="Calibri" pitchFamily="34" charset="0"/>
                        <a:ea typeface="ＭＳ Ｐゴシック" pitchFamily="34" charset="-128"/>
                        <a:cs typeface="Arial" pitchFamily="34" charset="0"/>
                      </a:endParaRPr>
                    </a:p>
                  </a:txBody>
                  <a:tcPr marL="90000" marT="0" marB="0"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BACC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000" b="0" i="0" u="none" strike="noStrike" cap="none" normalizeH="0" baseline="0" smtClean="0">
                        <a:ln>
                          <a:noFill/>
                        </a:ln>
                        <a:solidFill>
                          <a:srgbClr val="000000"/>
                        </a:solidFill>
                        <a:effectLst/>
                        <a:latin typeface="Calibri" pitchFamily="34" charset="0"/>
                        <a:ea typeface="ＭＳ Ｐゴシック" pitchFamily="34" charset="-128"/>
                        <a:cs typeface="Arial" pitchFamily="34" charset="0"/>
                      </a:endParaRPr>
                    </a:p>
                  </a:txBody>
                  <a:tcPr marL="90000" marT="0" marB="0"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BACC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000" b="0" i="0" u="none" strike="noStrike" cap="none" normalizeH="0" baseline="0" smtClean="0">
                        <a:ln>
                          <a:noFill/>
                        </a:ln>
                        <a:solidFill>
                          <a:srgbClr val="000000"/>
                        </a:solidFill>
                        <a:effectLst/>
                        <a:latin typeface="Calibri" pitchFamily="34" charset="0"/>
                        <a:ea typeface="ＭＳ Ｐゴシック" pitchFamily="34" charset="-128"/>
                        <a:cs typeface="Arial" pitchFamily="34" charset="0"/>
                      </a:endParaRPr>
                    </a:p>
                  </a:txBody>
                  <a:tcPr marL="90000" marT="0" marB="0"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BACC6"/>
                    </a:solidFill>
                  </a:tcPr>
                </a:tc>
              </a:tr>
              <a:tr h="287338">
                <a:tc vMerge="1">
                  <a:txBody>
                    <a:bodyPr/>
                    <a:lstStyle/>
                    <a:p>
                      <a:endParaRPr lang="en-GB"/>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000" b="0" i="0" u="none" strike="noStrike" cap="none" normalizeH="0" baseline="0" smtClean="0">
                          <a:ln>
                            <a:noFill/>
                          </a:ln>
                          <a:solidFill>
                            <a:srgbClr val="000000"/>
                          </a:solidFill>
                          <a:effectLst/>
                          <a:latin typeface="Calibri" pitchFamily="34" charset="0"/>
                          <a:ea typeface="ＭＳ Ｐゴシック" pitchFamily="34" charset="-128"/>
                          <a:cs typeface="Arial" pitchFamily="34" charset="0"/>
                        </a:rPr>
                        <a:t>5</a:t>
                      </a:r>
                    </a:p>
                  </a:txBody>
                  <a:tcPr marL="90000" marT="0" marB="0"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BACC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000" b="0" i="0" u="none" strike="noStrike" cap="none" normalizeH="0" baseline="0" smtClean="0">
                          <a:ln>
                            <a:noFill/>
                          </a:ln>
                          <a:solidFill>
                            <a:srgbClr val="000000"/>
                          </a:solidFill>
                          <a:effectLst/>
                          <a:latin typeface="Calibri" pitchFamily="34" charset="0"/>
                          <a:ea typeface="ＭＳ Ｐゴシック" pitchFamily="34" charset="-128"/>
                          <a:cs typeface="Arial" pitchFamily="34" charset="0"/>
                        </a:rPr>
                        <a:t>120</a:t>
                      </a:r>
                    </a:p>
                  </a:txBody>
                  <a:tcPr marL="90000" marT="0" marB="0"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BACC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000" b="0" i="0" u="none" strike="noStrike" cap="none" normalizeH="0" baseline="0" smtClean="0">
                        <a:ln>
                          <a:noFill/>
                        </a:ln>
                        <a:solidFill>
                          <a:srgbClr val="000000"/>
                        </a:solidFill>
                        <a:effectLst/>
                        <a:latin typeface="Calibri" pitchFamily="34" charset="0"/>
                        <a:ea typeface="ＭＳ Ｐゴシック" pitchFamily="34" charset="-128"/>
                        <a:cs typeface="Arial" pitchFamily="34" charset="0"/>
                      </a:endParaRPr>
                    </a:p>
                  </a:txBody>
                  <a:tcPr marL="90000" marT="0" marB="0"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BACC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000" b="0" i="0" u="none" strike="noStrike" cap="none" normalizeH="0" baseline="0" smtClean="0">
                        <a:ln>
                          <a:noFill/>
                        </a:ln>
                        <a:solidFill>
                          <a:srgbClr val="000000"/>
                        </a:solidFill>
                        <a:effectLst/>
                        <a:latin typeface="Calibri" pitchFamily="34" charset="0"/>
                        <a:ea typeface="ＭＳ Ｐゴシック" pitchFamily="34" charset="-128"/>
                        <a:cs typeface="Arial" pitchFamily="34" charset="0"/>
                      </a:endParaRPr>
                    </a:p>
                  </a:txBody>
                  <a:tcPr marL="90000" marT="0" marB="0"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BACC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000" b="0" i="0" u="none" strike="noStrike" cap="none" normalizeH="0" baseline="0" smtClean="0">
                        <a:ln>
                          <a:noFill/>
                        </a:ln>
                        <a:solidFill>
                          <a:srgbClr val="000000"/>
                        </a:solidFill>
                        <a:effectLst/>
                        <a:latin typeface="Calibri" pitchFamily="34" charset="0"/>
                        <a:ea typeface="ＭＳ Ｐゴシック" pitchFamily="34" charset="-128"/>
                        <a:cs typeface="Arial" pitchFamily="34" charset="0"/>
                      </a:endParaRPr>
                    </a:p>
                  </a:txBody>
                  <a:tcPr marL="90000" marT="0" marB="0"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BACC6"/>
                    </a:solidFill>
                  </a:tcPr>
                </a:tc>
              </a:tr>
              <a:tr h="287338">
                <a:tc vMerge="1">
                  <a:txBody>
                    <a:bodyPr/>
                    <a:lstStyle/>
                    <a:p>
                      <a:endParaRPr lang="en-GB"/>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000" b="0" i="0" u="none" strike="noStrike" cap="none" normalizeH="0" baseline="0" smtClean="0">
                          <a:ln>
                            <a:noFill/>
                          </a:ln>
                          <a:solidFill>
                            <a:srgbClr val="000000"/>
                          </a:solidFill>
                          <a:effectLst/>
                          <a:latin typeface="Calibri" pitchFamily="34" charset="0"/>
                          <a:ea typeface="ＭＳ Ｐゴシック" pitchFamily="34" charset="-128"/>
                          <a:cs typeface="Arial" pitchFamily="34" charset="0"/>
                        </a:rPr>
                        <a:t>4</a:t>
                      </a:r>
                    </a:p>
                  </a:txBody>
                  <a:tcPr marL="90000" marT="0" marB="0"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BACC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000" b="0" i="0" u="none" strike="noStrike" cap="none" normalizeH="0" baseline="0" smtClean="0">
                          <a:ln>
                            <a:noFill/>
                          </a:ln>
                          <a:solidFill>
                            <a:srgbClr val="000000"/>
                          </a:solidFill>
                          <a:effectLst/>
                          <a:latin typeface="Calibri" pitchFamily="34" charset="0"/>
                          <a:ea typeface="ＭＳ Ｐゴシック" pitchFamily="34" charset="-128"/>
                          <a:cs typeface="Arial" pitchFamily="34" charset="0"/>
                        </a:rPr>
                        <a:t>120</a:t>
                      </a:r>
                    </a:p>
                  </a:txBody>
                  <a:tcPr marL="90000" marT="0" marB="0"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BACC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000" b="0" i="0" u="none" strike="noStrike" cap="none" normalizeH="0" baseline="0" smtClean="0">
                        <a:ln>
                          <a:noFill/>
                        </a:ln>
                        <a:solidFill>
                          <a:srgbClr val="000000"/>
                        </a:solidFill>
                        <a:effectLst/>
                        <a:latin typeface="Calibri" pitchFamily="34" charset="0"/>
                        <a:ea typeface="ＭＳ Ｐゴシック" pitchFamily="34" charset="-128"/>
                        <a:cs typeface="Arial" pitchFamily="34" charset="0"/>
                      </a:endParaRPr>
                    </a:p>
                  </a:txBody>
                  <a:tcPr marL="90000" marT="0" marB="0"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BACC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000" b="0" i="0" u="none" strike="noStrike" cap="none" normalizeH="0" baseline="0" smtClean="0">
                        <a:ln>
                          <a:noFill/>
                        </a:ln>
                        <a:solidFill>
                          <a:srgbClr val="000000"/>
                        </a:solidFill>
                        <a:effectLst/>
                        <a:latin typeface="Calibri" pitchFamily="34" charset="0"/>
                        <a:ea typeface="ＭＳ Ｐゴシック" pitchFamily="34" charset="-128"/>
                        <a:cs typeface="Arial" pitchFamily="34" charset="0"/>
                      </a:endParaRPr>
                    </a:p>
                  </a:txBody>
                  <a:tcPr marL="90000" marT="0" marB="0"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BACC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000" b="0" i="0" u="none" strike="noStrike" cap="none" normalizeH="0" baseline="0" smtClean="0">
                        <a:ln>
                          <a:noFill/>
                        </a:ln>
                        <a:solidFill>
                          <a:srgbClr val="000000"/>
                        </a:solidFill>
                        <a:effectLst/>
                        <a:latin typeface="Calibri" pitchFamily="34" charset="0"/>
                        <a:ea typeface="ＭＳ Ｐゴシック" pitchFamily="34" charset="-128"/>
                        <a:cs typeface="Arial" pitchFamily="34" charset="0"/>
                      </a:endParaRPr>
                    </a:p>
                  </a:txBody>
                  <a:tcPr marL="90000" marT="0" marB="0"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BACC6"/>
                    </a:solidFill>
                  </a:tcPr>
                </a:tc>
              </a:tr>
              <a:tr h="287338">
                <a:tc rowSpan="3">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000" b="0" i="0" u="none" strike="noStrike" cap="none" normalizeH="0" baseline="0" smtClean="0">
                          <a:ln>
                            <a:noFill/>
                          </a:ln>
                          <a:solidFill>
                            <a:srgbClr val="000000"/>
                          </a:solidFill>
                          <a:effectLst/>
                          <a:latin typeface="Calibri" pitchFamily="34" charset="0"/>
                          <a:ea typeface="ＭＳ Ｐゴシック" pitchFamily="34" charset="-128"/>
                          <a:cs typeface="Arial" pitchFamily="34" charset="0"/>
                        </a:rPr>
                        <a:t>1</a:t>
                      </a:r>
                    </a:p>
                  </a:txBody>
                  <a:tcPr marL="90000" marT="0" marB="0"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000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000" b="0" i="0" u="none" strike="noStrike" cap="none" normalizeH="0" baseline="0" smtClean="0">
                          <a:ln>
                            <a:noFill/>
                          </a:ln>
                          <a:solidFill>
                            <a:srgbClr val="000000"/>
                          </a:solidFill>
                          <a:effectLst/>
                          <a:latin typeface="Calibri" pitchFamily="34" charset="0"/>
                          <a:ea typeface="ＭＳ Ｐゴシック" pitchFamily="34" charset="-128"/>
                          <a:cs typeface="Arial" pitchFamily="34" charset="0"/>
                        </a:rPr>
                        <a:t>3</a:t>
                      </a:r>
                    </a:p>
                  </a:txBody>
                  <a:tcPr marL="90000" marT="0" marB="0"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000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000" b="0" i="0" u="none" strike="noStrike" cap="none" normalizeH="0" baseline="0" smtClean="0">
                          <a:ln>
                            <a:noFill/>
                          </a:ln>
                          <a:solidFill>
                            <a:srgbClr val="000000"/>
                          </a:solidFill>
                          <a:effectLst/>
                          <a:latin typeface="Calibri" pitchFamily="34" charset="0"/>
                          <a:ea typeface="ＭＳ Ｐゴシック" pitchFamily="34" charset="-128"/>
                          <a:cs typeface="Arial" pitchFamily="34" charset="0"/>
                        </a:rPr>
                        <a:t>120</a:t>
                      </a:r>
                    </a:p>
                  </a:txBody>
                  <a:tcPr marL="90000" marT="0" marB="0"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000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000" b="0" i="0" u="none" strike="noStrike" cap="none" normalizeH="0" baseline="0" smtClean="0">
                          <a:ln>
                            <a:noFill/>
                          </a:ln>
                          <a:solidFill>
                            <a:srgbClr val="000000"/>
                          </a:solidFill>
                          <a:effectLst/>
                          <a:latin typeface="Calibri" pitchFamily="34" charset="0"/>
                          <a:ea typeface="ＭＳ Ｐゴシック" pitchFamily="34" charset="-128"/>
                          <a:cs typeface="Arial" pitchFamily="34" charset="0"/>
                        </a:rPr>
                        <a:t>110</a:t>
                      </a:r>
                    </a:p>
                  </a:txBody>
                  <a:tcPr marL="90000" marT="0" marB="0"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000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000" b="0" i="0" u="none" strike="noStrike" cap="none" normalizeH="0" baseline="0" smtClean="0">
                          <a:ln>
                            <a:noFill/>
                          </a:ln>
                          <a:solidFill>
                            <a:srgbClr val="000000"/>
                          </a:solidFill>
                          <a:effectLst/>
                          <a:latin typeface="Calibri" pitchFamily="34" charset="0"/>
                          <a:ea typeface="ＭＳ Ｐゴシック" pitchFamily="34" charset="-128"/>
                          <a:cs typeface="Arial" pitchFamily="34" charset="0"/>
                        </a:rPr>
                        <a:t>85</a:t>
                      </a:r>
                    </a:p>
                  </a:txBody>
                  <a:tcPr marL="90000" marT="0" marB="0"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000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000" b="0" i="0" u="none" strike="noStrike" cap="none" normalizeH="0" baseline="0" smtClean="0">
                          <a:ln>
                            <a:noFill/>
                          </a:ln>
                          <a:solidFill>
                            <a:srgbClr val="000000"/>
                          </a:solidFill>
                          <a:effectLst/>
                          <a:latin typeface="Calibri" pitchFamily="34" charset="0"/>
                          <a:ea typeface="ＭＳ Ｐゴシック" pitchFamily="34" charset="-128"/>
                          <a:cs typeface="Arial" pitchFamily="34" charset="0"/>
                        </a:rPr>
                        <a:t>195</a:t>
                      </a:r>
                    </a:p>
                  </a:txBody>
                  <a:tcPr marL="90000" marT="0" marB="0"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0000"/>
                    </a:solidFill>
                  </a:tcPr>
                </a:tc>
              </a:tr>
              <a:tr h="287338">
                <a:tc vMerge="1">
                  <a:txBody>
                    <a:bodyPr/>
                    <a:lstStyle/>
                    <a:p>
                      <a:endParaRPr lang="en-GB"/>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000" b="0" i="0" u="none" strike="noStrike" cap="none" normalizeH="0" baseline="0" smtClean="0">
                          <a:ln>
                            <a:noFill/>
                          </a:ln>
                          <a:solidFill>
                            <a:srgbClr val="000000"/>
                          </a:solidFill>
                          <a:effectLst/>
                          <a:latin typeface="Calibri" pitchFamily="34" charset="0"/>
                          <a:ea typeface="ＭＳ Ｐゴシック" pitchFamily="34" charset="-128"/>
                          <a:cs typeface="Arial" pitchFamily="34" charset="0"/>
                        </a:rPr>
                        <a:t>2</a:t>
                      </a:r>
                    </a:p>
                  </a:txBody>
                  <a:tcPr marL="90000" marT="0" marB="0"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000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000" b="0" i="0" u="none" strike="noStrike" cap="none" normalizeH="0" baseline="0" smtClean="0">
                          <a:ln>
                            <a:noFill/>
                          </a:ln>
                          <a:solidFill>
                            <a:srgbClr val="000000"/>
                          </a:solidFill>
                          <a:effectLst/>
                          <a:latin typeface="Calibri" pitchFamily="34" charset="0"/>
                          <a:ea typeface="ＭＳ Ｐゴシック" pitchFamily="34" charset="-128"/>
                          <a:cs typeface="Arial" pitchFamily="34" charset="0"/>
                        </a:rPr>
                        <a:t>120</a:t>
                      </a:r>
                    </a:p>
                  </a:txBody>
                  <a:tcPr marL="90000" marT="0" marB="0"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000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000" b="0" i="0" u="none" strike="noStrike" cap="none" normalizeH="0" baseline="0" smtClean="0">
                          <a:ln>
                            <a:noFill/>
                          </a:ln>
                          <a:solidFill>
                            <a:srgbClr val="000000"/>
                          </a:solidFill>
                          <a:effectLst/>
                          <a:latin typeface="Calibri" pitchFamily="34" charset="0"/>
                          <a:ea typeface="ＭＳ Ｐゴシック" pitchFamily="34" charset="-128"/>
                          <a:cs typeface="Arial" pitchFamily="34" charset="0"/>
                        </a:rPr>
                        <a:t>115</a:t>
                      </a:r>
                    </a:p>
                  </a:txBody>
                  <a:tcPr marL="90000" marT="0" marB="0"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000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000" b="0" i="0" u="none" strike="noStrike" cap="none" normalizeH="0" baseline="0" dirty="0" smtClean="0">
                          <a:ln>
                            <a:noFill/>
                          </a:ln>
                          <a:solidFill>
                            <a:srgbClr val="000000"/>
                          </a:solidFill>
                          <a:effectLst/>
                          <a:latin typeface="Calibri" pitchFamily="34" charset="0"/>
                          <a:ea typeface="ＭＳ Ｐゴシック" pitchFamily="34" charset="-128"/>
                          <a:cs typeface="Arial" pitchFamily="34" charset="0"/>
                        </a:rPr>
                        <a:t>90</a:t>
                      </a:r>
                    </a:p>
                  </a:txBody>
                  <a:tcPr marL="90000" marT="0" marB="0"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000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000" b="0" i="0" u="none" strike="noStrike" cap="none" normalizeH="0" baseline="0" smtClean="0">
                          <a:ln>
                            <a:noFill/>
                          </a:ln>
                          <a:solidFill>
                            <a:srgbClr val="000000"/>
                          </a:solidFill>
                          <a:effectLst/>
                          <a:latin typeface="Calibri" pitchFamily="34" charset="0"/>
                          <a:ea typeface="ＭＳ Ｐゴシック" pitchFamily="34" charset="-128"/>
                          <a:cs typeface="Arial" pitchFamily="34" charset="0"/>
                        </a:rPr>
                        <a:t>205</a:t>
                      </a:r>
                    </a:p>
                  </a:txBody>
                  <a:tcPr marL="90000" marT="0" marB="0"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0000"/>
                    </a:solidFill>
                  </a:tcPr>
                </a:tc>
              </a:tr>
              <a:tr h="287338">
                <a:tc vMerge="1">
                  <a:txBody>
                    <a:bodyPr/>
                    <a:lstStyle/>
                    <a:p>
                      <a:endParaRPr lang="en-GB"/>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000" b="0" i="0" u="none" strike="noStrike" cap="none" normalizeH="0" baseline="0" smtClean="0">
                          <a:ln>
                            <a:noFill/>
                          </a:ln>
                          <a:solidFill>
                            <a:srgbClr val="000000"/>
                          </a:solidFill>
                          <a:effectLst/>
                          <a:latin typeface="Calibri" pitchFamily="34" charset="0"/>
                          <a:ea typeface="ＭＳ Ｐゴシック" pitchFamily="34" charset="-128"/>
                          <a:cs typeface="Arial" pitchFamily="34" charset="0"/>
                        </a:rPr>
                        <a:t>1</a:t>
                      </a:r>
                    </a:p>
                  </a:txBody>
                  <a:tcPr marL="90000" marT="0" marB="0"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000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000" b="0" i="0" u="none" strike="noStrike" cap="none" normalizeH="0" baseline="0" smtClean="0">
                          <a:ln>
                            <a:noFill/>
                          </a:ln>
                          <a:solidFill>
                            <a:srgbClr val="000000"/>
                          </a:solidFill>
                          <a:effectLst/>
                          <a:latin typeface="Calibri" pitchFamily="34" charset="0"/>
                          <a:ea typeface="ＭＳ Ｐゴシック" pitchFamily="34" charset="-128"/>
                          <a:cs typeface="Arial" pitchFamily="34" charset="0"/>
                        </a:rPr>
                        <a:t>120</a:t>
                      </a:r>
                    </a:p>
                  </a:txBody>
                  <a:tcPr marL="90000" marT="0" marB="0"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000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000" b="0" i="0" u="none" strike="noStrike" cap="none" normalizeH="0" baseline="0" smtClean="0">
                          <a:ln>
                            <a:noFill/>
                          </a:ln>
                          <a:solidFill>
                            <a:srgbClr val="000000"/>
                          </a:solidFill>
                          <a:effectLst/>
                          <a:latin typeface="Calibri" pitchFamily="34" charset="0"/>
                          <a:ea typeface="ＭＳ Ｐゴシック" pitchFamily="34" charset="-128"/>
                          <a:cs typeface="Arial" pitchFamily="34" charset="0"/>
                        </a:rPr>
                        <a:t>120</a:t>
                      </a:r>
                    </a:p>
                  </a:txBody>
                  <a:tcPr marL="90000" marT="0" marB="0"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000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000" b="0" i="0" u="none" strike="noStrike" cap="none" normalizeH="0" baseline="0" smtClean="0">
                          <a:ln>
                            <a:noFill/>
                          </a:ln>
                          <a:solidFill>
                            <a:srgbClr val="000000"/>
                          </a:solidFill>
                          <a:effectLst/>
                          <a:latin typeface="Calibri" pitchFamily="34" charset="0"/>
                          <a:ea typeface="ＭＳ Ｐゴシック" pitchFamily="34" charset="-128"/>
                          <a:cs typeface="Arial" pitchFamily="34" charset="0"/>
                        </a:rPr>
                        <a:t>100</a:t>
                      </a:r>
                    </a:p>
                  </a:txBody>
                  <a:tcPr marL="90000" marT="0" marB="0"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000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000" b="0" i="0" u="none" strike="noStrike" cap="none" normalizeH="0" baseline="0" dirty="0" smtClean="0">
                          <a:ln>
                            <a:noFill/>
                          </a:ln>
                          <a:solidFill>
                            <a:srgbClr val="000000"/>
                          </a:solidFill>
                          <a:effectLst/>
                          <a:latin typeface="Calibri" pitchFamily="34" charset="0"/>
                          <a:ea typeface="ＭＳ Ｐゴシック" pitchFamily="34" charset="-128"/>
                          <a:cs typeface="Arial" pitchFamily="34" charset="0"/>
                        </a:rPr>
                        <a:t>220</a:t>
                      </a:r>
                    </a:p>
                  </a:txBody>
                  <a:tcPr marL="90000" marT="0" marB="0"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0000"/>
                    </a:solidFill>
                  </a:tcPr>
                </a:tc>
              </a:tr>
            </a:tbl>
          </a:graphicData>
        </a:graphic>
      </p:graphicFrame>
      <p:pic>
        <p:nvPicPr>
          <p:cNvPr id="103546" name="Picture 9" descr="Arbeit,arbeiten,Arbeitsplätze,Büros,Computer,Firmen,Geschäftsmänner,Schreibtische,Technologie"/>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1913" y="3502025"/>
            <a:ext cx="1511300" cy="1511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3547" name="Textfeld 20"/>
          <p:cNvSpPr txBox="1">
            <a:spLocks noChangeArrowheads="1"/>
          </p:cNvSpPr>
          <p:nvPr/>
        </p:nvSpPr>
        <p:spPr bwMode="auto">
          <a:xfrm>
            <a:off x="755650" y="3573463"/>
            <a:ext cx="1368425"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1400">
                <a:solidFill>
                  <a:schemeClr val="tx1"/>
                </a:solidFill>
                <a:latin typeface="Arial" pitchFamily="34" charset="0"/>
                <a:cs typeface="Arial" pitchFamily="34" charset="0"/>
              </a:defRPr>
            </a:lvl1pPr>
            <a:lvl2pPr marL="37931725" indent="-37474525" eaLnBrk="0" hangingPunct="0">
              <a:defRPr sz="1400">
                <a:solidFill>
                  <a:schemeClr val="tx1"/>
                </a:solidFill>
                <a:latin typeface="Arial" pitchFamily="34" charset="0"/>
                <a:cs typeface="Arial" pitchFamily="34" charset="0"/>
              </a:defRPr>
            </a:lvl2pPr>
            <a:lvl3pPr eaLnBrk="0" hangingPunct="0">
              <a:defRPr sz="1400">
                <a:solidFill>
                  <a:schemeClr val="tx1"/>
                </a:solidFill>
                <a:latin typeface="Arial" pitchFamily="34" charset="0"/>
                <a:cs typeface="Arial" pitchFamily="34" charset="0"/>
              </a:defRPr>
            </a:lvl3pPr>
            <a:lvl4pPr eaLnBrk="0" hangingPunct="0">
              <a:defRPr sz="1400">
                <a:solidFill>
                  <a:schemeClr val="tx1"/>
                </a:solidFill>
                <a:latin typeface="Arial" pitchFamily="34" charset="0"/>
                <a:cs typeface="Arial" pitchFamily="34" charset="0"/>
              </a:defRPr>
            </a:lvl4pPr>
            <a:lvl5pPr eaLnBrk="0" hangingPunct="0">
              <a:defRPr sz="1400">
                <a:solidFill>
                  <a:schemeClr val="tx1"/>
                </a:solidFill>
                <a:latin typeface="Arial" pitchFamily="34" charset="0"/>
                <a:cs typeface="Arial" pitchFamily="34" charset="0"/>
              </a:defRPr>
            </a:lvl5pPr>
            <a:lvl6pPr marL="457200" eaLnBrk="0" fontAlgn="base" hangingPunct="0">
              <a:spcBef>
                <a:spcPct val="0"/>
              </a:spcBef>
              <a:spcAft>
                <a:spcPct val="0"/>
              </a:spcAft>
              <a:defRPr sz="1400">
                <a:solidFill>
                  <a:schemeClr val="tx1"/>
                </a:solidFill>
                <a:latin typeface="Arial" pitchFamily="34" charset="0"/>
                <a:cs typeface="Arial" pitchFamily="34" charset="0"/>
              </a:defRPr>
            </a:lvl6pPr>
            <a:lvl7pPr marL="914400" eaLnBrk="0" fontAlgn="base" hangingPunct="0">
              <a:spcBef>
                <a:spcPct val="0"/>
              </a:spcBef>
              <a:spcAft>
                <a:spcPct val="0"/>
              </a:spcAft>
              <a:defRPr sz="1400">
                <a:solidFill>
                  <a:schemeClr val="tx1"/>
                </a:solidFill>
                <a:latin typeface="Arial" pitchFamily="34" charset="0"/>
                <a:cs typeface="Arial" pitchFamily="34" charset="0"/>
              </a:defRPr>
            </a:lvl7pPr>
            <a:lvl8pPr marL="1371600" eaLnBrk="0" fontAlgn="base" hangingPunct="0">
              <a:spcBef>
                <a:spcPct val="0"/>
              </a:spcBef>
              <a:spcAft>
                <a:spcPct val="0"/>
              </a:spcAft>
              <a:defRPr sz="1400">
                <a:solidFill>
                  <a:schemeClr val="tx1"/>
                </a:solidFill>
                <a:latin typeface="Arial" pitchFamily="34" charset="0"/>
                <a:cs typeface="Arial" pitchFamily="34" charset="0"/>
              </a:defRPr>
            </a:lvl8pPr>
            <a:lvl9pPr marL="1828800" eaLnBrk="0" fontAlgn="base" hangingPunct="0">
              <a:spcBef>
                <a:spcPct val="0"/>
              </a:spcBef>
              <a:spcAft>
                <a:spcPct val="0"/>
              </a:spcAft>
              <a:defRPr sz="1400">
                <a:solidFill>
                  <a:schemeClr val="tx1"/>
                </a:solidFill>
                <a:latin typeface="Arial" pitchFamily="34" charset="0"/>
                <a:cs typeface="Arial" pitchFamily="34" charset="0"/>
              </a:defRPr>
            </a:lvl9pPr>
          </a:lstStyle>
          <a:p>
            <a:pPr algn="ctr" eaLnBrk="1" hangingPunct="1"/>
            <a:r>
              <a:rPr lang="de-DE"/>
              <a:t>S1</a:t>
            </a:r>
          </a:p>
        </p:txBody>
      </p:sp>
      <p:sp>
        <p:nvSpPr>
          <p:cNvPr id="22" name="Gestreifter Pfeil nach rechts 21"/>
          <p:cNvSpPr/>
          <p:nvPr/>
        </p:nvSpPr>
        <p:spPr>
          <a:xfrm rot="1929879" flipV="1">
            <a:off x="1597025" y="4492625"/>
            <a:ext cx="814388" cy="236538"/>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grpSp>
        <p:nvGrpSpPr>
          <p:cNvPr id="2" name="Gruppieren 38"/>
          <p:cNvGrpSpPr>
            <a:grpSpLocks/>
          </p:cNvGrpSpPr>
          <p:nvPr/>
        </p:nvGrpSpPr>
        <p:grpSpPr bwMode="auto">
          <a:xfrm>
            <a:off x="1528763" y="4251325"/>
            <a:ext cx="884237" cy="528638"/>
            <a:chOff x="6773054" y="3422951"/>
            <a:chExt cx="1367507" cy="719213"/>
          </a:xfrm>
        </p:grpSpPr>
        <p:sp>
          <p:nvSpPr>
            <p:cNvPr id="24" name="Flussdiagramm: Mehrere Dokumente 23"/>
            <p:cNvSpPr/>
            <p:nvPr/>
          </p:nvSpPr>
          <p:spPr>
            <a:xfrm>
              <a:off x="7165875" y="3422951"/>
              <a:ext cx="711988" cy="719213"/>
            </a:xfrm>
            <a:prstGeom prst="flowChartMultidocument">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103551" name="Textfeld 24"/>
            <p:cNvSpPr txBox="1">
              <a:spLocks noChangeArrowheads="1"/>
            </p:cNvSpPr>
            <p:nvPr/>
          </p:nvSpPr>
          <p:spPr bwMode="auto">
            <a:xfrm>
              <a:off x="6773054" y="3631701"/>
              <a:ext cx="1367507"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1400">
                  <a:solidFill>
                    <a:schemeClr val="tx1"/>
                  </a:solidFill>
                  <a:latin typeface="Arial" pitchFamily="34" charset="0"/>
                  <a:cs typeface="Arial" pitchFamily="34" charset="0"/>
                </a:defRPr>
              </a:lvl1pPr>
              <a:lvl2pPr marL="37931725" indent="-37474525" eaLnBrk="0" hangingPunct="0">
                <a:defRPr sz="1400">
                  <a:solidFill>
                    <a:schemeClr val="tx1"/>
                  </a:solidFill>
                  <a:latin typeface="Arial" pitchFamily="34" charset="0"/>
                  <a:cs typeface="Arial" pitchFamily="34" charset="0"/>
                </a:defRPr>
              </a:lvl2pPr>
              <a:lvl3pPr eaLnBrk="0" hangingPunct="0">
                <a:defRPr sz="1400">
                  <a:solidFill>
                    <a:schemeClr val="tx1"/>
                  </a:solidFill>
                  <a:latin typeface="Arial" pitchFamily="34" charset="0"/>
                  <a:cs typeface="Arial" pitchFamily="34" charset="0"/>
                </a:defRPr>
              </a:lvl3pPr>
              <a:lvl4pPr eaLnBrk="0" hangingPunct="0">
                <a:defRPr sz="1400">
                  <a:solidFill>
                    <a:schemeClr val="tx1"/>
                  </a:solidFill>
                  <a:latin typeface="Arial" pitchFamily="34" charset="0"/>
                  <a:cs typeface="Arial" pitchFamily="34" charset="0"/>
                </a:defRPr>
              </a:lvl4pPr>
              <a:lvl5pPr eaLnBrk="0" hangingPunct="0">
                <a:defRPr sz="1400">
                  <a:solidFill>
                    <a:schemeClr val="tx1"/>
                  </a:solidFill>
                  <a:latin typeface="Arial" pitchFamily="34" charset="0"/>
                  <a:cs typeface="Arial" pitchFamily="34" charset="0"/>
                </a:defRPr>
              </a:lvl5pPr>
              <a:lvl6pPr marL="457200" eaLnBrk="0" fontAlgn="base" hangingPunct="0">
                <a:spcBef>
                  <a:spcPct val="0"/>
                </a:spcBef>
                <a:spcAft>
                  <a:spcPct val="0"/>
                </a:spcAft>
                <a:defRPr sz="1400">
                  <a:solidFill>
                    <a:schemeClr val="tx1"/>
                  </a:solidFill>
                  <a:latin typeface="Arial" pitchFamily="34" charset="0"/>
                  <a:cs typeface="Arial" pitchFamily="34" charset="0"/>
                </a:defRPr>
              </a:lvl6pPr>
              <a:lvl7pPr marL="914400" eaLnBrk="0" fontAlgn="base" hangingPunct="0">
                <a:spcBef>
                  <a:spcPct val="0"/>
                </a:spcBef>
                <a:spcAft>
                  <a:spcPct val="0"/>
                </a:spcAft>
                <a:defRPr sz="1400">
                  <a:solidFill>
                    <a:schemeClr val="tx1"/>
                  </a:solidFill>
                  <a:latin typeface="Arial" pitchFamily="34" charset="0"/>
                  <a:cs typeface="Arial" pitchFamily="34" charset="0"/>
                </a:defRPr>
              </a:lvl7pPr>
              <a:lvl8pPr marL="1371600" eaLnBrk="0" fontAlgn="base" hangingPunct="0">
                <a:spcBef>
                  <a:spcPct val="0"/>
                </a:spcBef>
                <a:spcAft>
                  <a:spcPct val="0"/>
                </a:spcAft>
                <a:defRPr sz="1400">
                  <a:solidFill>
                    <a:schemeClr val="tx1"/>
                  </a:solidFill>
                  <a:latin typeface="Arial" pitchFamily="34" charset="0"/>
                  <a:cs typeface="Arial" pitchFamily="34" charset="0"/>
                </a:defRPr>
              </a:lvl8pPr>
              <a:lvl9pPr marL="1828800" eaLnBrk="0" fontAlgn="base" hangingPunct="0">
                <a:spcBef>
                  <a:spcPct val="0"/>
                </a:spcBef>
                <a:spcAft>
                  <a:spcPct val="0"/>
                </a:spcAft>
                <a:defRPr sz="1400">
                  <a:solidFill>
                    <a:schemeClr val="tx1"/>
                  </a:solidFill>
                  <a:latin typeface="Arial" pitchFamily="34" charset="0"/>
                  <a:cs typeface="Arial" pitchFamily="34" charset="0"/>
                </a:defRPr>
              </a:lvl9pPr>
            </a:lstStyle>
            <a:p>
              <a:pPr algn="ctr" eaLnBrk="1" hangingPunct="1"/>
              <a:r>
                <a:rPr lang="de-DE" sz="1000" b="1">
                  <a:solidFill>
                    <a:schemeClr val="bg1"/>
                  </a:solidFill>
                </a:rPr>
                <a:t>1 Bid</a:t>
              </a:r>
            </a:p>
          </p:txBody>
        </p:sp>
      </p:grpSp>
      <p:sp>
        <p:nvSpPr>
          <p:cNvPr id="103553" name="Textfeld 22"/>
          <p:cNvSpPr txBox="1">
            <a:spLocks noChangeArrowheads="1"/>
          </p:cNvSpPr>
          <p:nvPr/>
        </p:nvSpPr>
        <p:spPr bwMode="auto">
          <a:xfrm>
            <a:off x="222466" y="1076233"/>
            <a:ext cx="3744913" cy="2462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177800" indent="-177800" eaLnBrk="0" hangingPunct="0">
              <a:defRPr sz="1400">
                <a:solidFill>
                  <a:schemeClr val="tx1"/>
                </a:solidFill>
                <a:latin typeface="Arial" pitchFamily="34" charset="0"/>
                <a:cs typeface="Arial" pitchFamily="34" charset="0"/>
              </a:defRPr>
            </a:lvl1pPr>
            <a:lvl2pPr marL="37931725" indent="-37474525" eaLnBrk="0" hangingPunct="0">
              <a:defRPr sz="1400">
                <a:solidFill>
                  <a:schemeClr val="tx1"/>
                </a:solidFill>
                <a:latin typeface="Arial" pitchFamily="34" charset="0"/>
                <a:cs typeface="Arial" pitchFamily="34" charset="0"/>
              </a:defRPr>
            </a:lvl2pPr>
            <a:lvl3pPr eaLnBrk="0" hangingPunct="0">
              <a:defRPr sz="1400">
                <a:solidFill>
                  <a:schemeClr val="tx1"/>
                </a:solidFill>
                <a:latin typeface="Arial" pitchFamily="34" charset="0"/>
                <a:cs typeface="Arial" pitchFamily="34" charset="0"/>
              </a:defRPr>
            </a:lvl3pPr>
            <a:lvl4pPr eaLnBrk="0" hangingPunct="0">
              <a:defRPr sz="1400">
                <a:solidFill>
                  <a:schemeClr val="tx1"/>
                </a:solidFill>
                <a:latin typeface="Arial" pitchFamily="34" charset="0"/>
                <a:cs typeface="Arial" pitchFamily="34" charset="0"/>
              </a:defRPr>
            </a:lvl4pPr>
            <a:lvl5pPr eaLnBrk="0" hangingPunct="0">
              <a:defRPr sz="1400">
                <a:solidFill>
                  <a:schemeClr val="tx1"/>
                </a:solidFill>
                <a:latin typeface="Arial" pitchFamily="34" charset="0"/>
                <a:cs typeface="Arial" pitchFamily="34" charset="0"/>
              </a:defRPr>
            </a:lvl5pPr>
            <a:lvl6pPr marL="457200" eaLnBrk="0" fontAlgn="base" hangingPunct="0">
              <a:spcBef>
                <a:spcPct val="0"/>
              </a:spcBef>
              <a:spcAft>
                <a:spcPct val="0"/>
              </a:spcAft>
              <a:defRPr sz="1400">
                <a:solidFill>
                  <a:schemeClr val="tx1"/>
                </a:solidFill>
                <a:latin typeface="Arial" pitchFamily="34" charset="0"/>
                <a:cs typeface="Arial" pitchFamily="34" charset="0"/>
              </a:defRPr>
            </a:lvl6pPr>
            <a:lvl7pPr marL="914400" eaLnBrk="0" fontAlgn="base" hangingPunct="0">
              <a:spcBef>
                <a:spcPct val="0"/>
              </a:spcBef>
              <a:spcAft>
                <a:spcPct val="0"/>
              </a:spcAft>
              <a:defRPr sz="1400">
                <a:solidFill>
                  <a:schemeClr val="tx1"/>
                </a:solidFill>
                <a:latin typeface="Arial" pitchFamily="34" charset="0"/>
                <a:cs typeface="Arial" pitchFamily="34" charset="0"/>
              </a:defRPr>
            </a:lvl7pPr>
            <a:lvl8pPr marL="1371600" eaLnBrk="0" fontAlgn="base" hangingPunct="0">
              <a:spcBef>
                <a:spcPct val="0"/>
              </a:spcBef>
              <a:spcAft>
                <a:spcPct val="0"/>
              </a:spcAft>
              <a:defRPr sz="1400">
                <a:solidFill>
                  <a:schemeClr val="tx1"/>
                </a:solidFill>
                <a:latin typeface="Arial" pitchFamily="34" charset="0"/>
                <a:cs typeface="Arial" pitchFamily="34" charset="0"/>
              </a:defRPr>
            </a:lvl8pPr>
            <a:lvl9pPr marL="1828800" eaLnBrk="0" fontAlgn="base" hangingPunct="0">
              <a:spcBef>
                <a:spcPct val="0"/>
              </a:spcBef>
              <a:spcAft>
                <a:spcPct val="0"/>
              </a:spcAft>
              <a:defRPr sz="1400">
                <a:solidFill>
                  <a:schemeClr val="tx1"/>
                </a:solidFill>
                <a:latin typeface="Arial" pitchFamily="34" charset="0"/>
                <a:cs typeface="Arial" pitchFamily="34" charset="0"/>
              </a:defRPr>
            </a:lvl9pPr>
          </a:lstStyle>
          <a:p>
            <a:pPr eaLnBrk="1" hangingPunct="1">
              <a:buFont typeface="Arial" pitchFamily="34" charset="0"/>
              <a:buChar char="•"/>
            </a:pPr>
            <a:r>
              <a:rPr lang="de-DE" dirty="0"/>
              <a:t>In order to minimise underdemand while avoiding the application of a pro-rata rule, smaller price steps could be announced</a:t>
            </a:r>
          </a:p>
          <a:p>
            <a:pPr eaLnBrk="1" hangingPunct="1">
              <a:buFont typeface="Arial" pitchFamily="34" charset="0"/>
              <a:buChar char="•"/>
            </a:pPr>
            <a:r>
              <a:rPr lang="de-DE" dirty="0"/>
              <a:t>In order to save time, multiple price steps could be announced per </a:t>
            </a:r>
            <a:r>
              <a:rPr lang="de-DE" dirty="0" smtClean="0"/>
              <a:t>round</a:t>
            </a:r>
          </a:p>
          <a:p>
            <a:pPr eaLnBrk="1" hangingPunct="1">
              <a:buFont typeface="Arial" pitchFamily="34" charset="0"/>
              <a:buChar char="•"/>
            </a:pPr>
            <a:r>
              <a:rPr lang="de-DE" dirty="0" smtClean="0">
                <a:solidFill>
                  <a:srgbClr val="FF0000"/>
                </a:solidFill>
              </a:rPr>
              <a:t>Note: this is shown applying to a multiple round auction. For single round the principle is the same but the system is much simpler: shippers would bid against small price steps during the bidding window</a:t>
            </a:r>
            <a:endParaRPr lang="de-DE" dirty="0">
              <a:solidFill>
                <a:srgbClr val="FF0000"/>
              </a:solidFill>
            </a:endParaRPr>
          </a:p>
        </p:txBody>
      </p:sp>
      <p:sp>
        <p:nvSpPr>
          <p:cNvPr id="103554" name="Title 1"/>
          <p:cNvSpPr>
            <a:spLocks/>
          </p:cNvSpPr>
          <p:nvPr/>
        </p:nvSpPr>
        <p:spPr bwMode="auto">
          <a:xfrm>
            <a:off x="457200" y="257175"/>
            <a:ext cx="8229600" cy="8683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0" hangingPunct="0"/>
            <a:r>
              <a:rPr lang="en-US" sz="3200" b="1">
                <a:solidFill>
                  <a:srgbClr val="2A3F82"/>
                </a:solidFill>
                <a:latin typeface="Calibri" pitchFamily="34" charset="0"/>
              </a:rPr>
              <a:t>Small price steps</a:t>
            </a:r>
          </a:p>
        </p:txBody>
      </p:sp>
    </p:spTree>
    <p:extLst>
      <p:ext uri="{BB962C8B-B14F-4D97-AF65-F5344CB8AC3E}">
        <p14:creationId xmlns:p14="http://schemas.microsoft.com/office/powerpoint/2010/main" xmlns="" val="1801488859"/>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9294" y="1118552"/>
            <a:ext cx="8991154" cy="47587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Rectangle 1"/>
          <p:cNvSpPr/>
          <p:nvPr/>
        </p:nvSpPr>
        <p:spPr bwMode="auto">
          <a:xfrm>
            <a:off x="0" y="5760926"/>
            <a:ext cx="6723362" cy="247650"/>
          </a:xfrm>
          <a:prstGeom prst="rect">
            <a:avLst/>
          </a:prstGeom>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l">
              <a:defRPr/>
            </a:pPr>
            <a:r>
              <a:rPr lang="de-DE" sz="1200" b="1" dirty="0"/>
              <a:t>Planned progress for reporting period</a:t>
            </a:r>
            <a:endParaRPr lang="en-US" sz="1200" b="1" dirty="0"/>
          </a:p>
        </p:txBody>
      </p:sp>
      <p:sp>
        <p:nvSpPr>
          <p:cNvPr id="7" name="Rectangle 6"/>
          <p:cNvSpPr/>
          <p:nvPr/>
        </p:nvSpPr>
        <p:spPr bwMode="auto">
          <a:xfrm>
            <a:off x="1" y="6006988"/>
            <a:ext cx="6720140" cy="271463"/>
          </a:xfrm>
          <a:prstGeom prst="rect">
            <a:avLst/>
          </a:prstGeom>
          <a:solidFill>
            <a:schemeClr val="accent3"/>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l">
              <a:defRPr/>
            </a:pPr>
            <a:r>
              <a:rPr lang="de-DE" sz="1200" b="1" dirty="0">
                <a:solidFill>
                  <a:schemeClr val="tx2"/>
                </a:solidFill>
              </a:rPr>
              <a:t>Achieved progress or delay</a:t>
            </a:r>
            <a:endParaRPr lang="en-US" sz="1200" b="1" dirty="0">
              <a:solidFill>
                <a:schemeClr val="tx2"/>
              </a:solidFill>
            </a:endParaRPr>
          </a:p>
        </p:txBody>
      </p:sp>
      <p:sp>
        <p:nvSpPr>
          <p:cNvPr id="7173" name="Titre 1"/>
          <p:cNvSpPr>
            <a:spLocks noGrp="1"/>
          </p:cNvSpPr>
          <p:nvPr>
            <p:ph type="title"/>
          </p:nvPr>
        </p:nvSpPr>
        <p:spPr bwMode="auto">
          <a:xfrm>
            <a:off x="457200" y="417513"/>
            <a:ext cx="8229600" cy="868362"/>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dirty="0" smtClean="0">
                <a:ea typeface="ＭＳ Ｐゴシック" pitchFamily="34" charset="-128"/>
                <a:cs typeface="Arial" charset="0"/>
              </a:rPr>
              <a:t>Planning</a:t>
            </a:r>
          </a:p>
        </p:txBody>
      </p:sp>
      <p:sp>
        <p:nvSpPr>
          <p:cNvPr id="50" name="Rectangle 49"/>
          <p:cNvSpPr/>
          <p:nvPr/>
        </p:nvSpPr>
        <p:spPr bwMode="auto">
          <a:xfrm>
            <a:off x="2573856" y="2870692"/>
            <a:ext cx="350838" cy="109538"/>
          </a:xfrm>
          <a:prstGeom prst="rect">
            <a:avLst/>
          </a:prstGeom>
          <a:solidFill>
            <a:srgbClr val="B4D13B"/>
          </a:solidFill>
          <a:ln>
            <a:noFill/>
          </a:ln>
        </p:spPr>
        <p:style>
          <a:lnRef idx="2">
            <a:schemeClr val="accent3"/>
          </a:lnRef>
          <a:fillRef idx="1">
            <a:schemeClr val="lt1"/>
          </a:fillRef>
          <a:effectRef idx="0">
            <a:schemeClr val="accent3"/>
          </a:effectRef>
          <a:fontRef idx="minor">
            <a:schemeClr val="dk1"/>
          </a:fontRef>
        </p:style>
        <p:txBody>
          <a:bodyPr anchor="ctr"/>
          <a:lstStyle/>
          <a:p>
            <a:pPr>
              <a:defRPr/>
            </a:pPr>
            <a:endParaRPr lang="en-US"/>
          </a:p>
        </p:txBody>
      </p:sp>
      <p:sp>
        <p:nvSpPr>
          <p:cNvPr id="51" name="Rectangle 50"/>
          <p:cNvSpPr/>
          <p:nvPr/>
        </p:nvSpPr>
        <p:spPr bwMode="auto">
          <a:xfrm>
            <a:off x="2915816" y="3005830"/>
            <a:ext cx="239712" cy="88900"/>
          </a:xfrm>
          <a:prstGeom prst="rect">
            <a:avLst/>
          </a:prstGeom>
          <a:solidFill>
            <a:srgbClr val="B4D13B"/>
          </a:solidFill>
          <a:ln>
            <a:noFill/>
          </a:ln>
        </p:spPr>
        <p:style>
          <a:lnRef idx="2">
            <a:schemeClr val="accent3"/>
          </a:lnRef>
          <a:fillRef idx="1">
            <a:schemeClr val="lt1"/>
          </a:fillRef>
          <a:effectRef idx="0">
            <a:schemeClr val="accent3"/>
          </a:effectRef>
          <a:fontRef idx="minor">
            <a:schemeClr val="dk1"/>
          </a:fontRef>
        </p:style>
        <p:txBody>
          <a:bodyPr anchor="ctr"/>
          <a:lstStyle/>
          <a:p>
            <a:pPr>
              <a:defRPr/>
            </a:pPr>
            <a:endParaRPr lang="en-US"/>
          </a:p>
        </p:txBody>
      </p:sp>
      <p:sp>
        <p:nvSpPr>
          <p:cNvPr id="8" name="Isosceles Triangle 7"/>
          <p:cNvSpPr/>
          <p:nvPr/>
        </p:nvSpPr>
        <p:spPr bwMode="auto">
          <a:xfrm>
            <a:off x="6643940" y="6309320"/>
            <a:ext cx="152400" cy="46038"/>
          </a:xfrm>
          <a:prstGeom prst="triangle">
            <a:avLst/>
          </a:prstGeom>
          <a:solidFill>
            <a:srgbClr val="B4D13B"/>
          </a:solidFill>
          <a:ln w="28575">
            <a:solidFill>
              <a:srgbClr val="B4D13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cxnSp>
        <p:nvCxnSpPr>
          <p:cNvPr id="9" name="Straight Connector 8"/>
          <p:cNvCxnSpPr/>
          <p:nvPr/>
        </p:nvCxnSpPr>
        <p:spPr>
          <a:xfrm flipH="1">
            <a:off x="2945101" y="5764101"/>
            <a:ext cx="1587" cy="508000"/>
          </a:xfrm>
          <a:prstGeom prst="line">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cxnSp>
      <p:cxnSp>
        <p:nvCxnSpPr>
          <p:cNvPr id="38" name="Straight Connector 37"/>
          <p:cNvCxnSpPr/>
          <p:nvPr/>
        </p:nvCxnSpPr>
        <p:spPr>
          <a:xfrm>
            <a:off x="3163048" y="5780331"/>
            <a:ext cx="0" cy="511175"/>
          </a:xfrm>
          <a:prstGeom prst="line">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cxnSp>
      <p:sp>
        <p:nvSpPr>
          <p:cNvPr id="40" name="Rectangle 39"/>
          <p:cNvSpPr/>
          <p:nvPr/>
        </p:nvSpPr>
        <p:spPr bwMode="auto">
          <a:xfrm>
            <a:off x="3163048" y="3117203"/>
            <a:ext cx="616863" cy="98425"/>
          </a:xfrm>
          <a:prstGeom prst="rect">
            <a:avLst/>
          </a:prstGeom>
          <a:solidFill>
            <a:srgbClr val="B4D13B"/>
          </a:solidFill>
          <a:ln>
            <a:noFill/>
          </a:ln>
        </p:spPr>
        <p:style>
          <a:lnRef idx="2">
            <a:schemeClr val="accent3"/>
          </a:lnRef>
          <a:fillRef idx="1">
            <a:schemeClr val="lt1"/>
          </a:fillRef>
          <a:effectRef idx="0">
            <a:schemeClr val="accent3"/>
          </a:effectRef>
          <a:fontRef idx="minor">
            <a:schemeClr val="dk1"/>
          </a:fontRef>
        </p:style>
        <p:txBody>
          <a:bodyPr anchor="ctr"/>
          <a:lstStyle/>
          <a:p>
            <a:pPr>
              <a:defRPr/>
            </a:pPr>
            <a:endParaRPr lang="en-US"/>
          </a:p>
        </p:txBody>
      </p:sp>
      <p:sp>
        <p:nvSpPr>
          <p:cNvPr id="36" name="Rectangle 35"/>
          <p:cNvSpPr/>
          <p:nvPr/>
        </p:nvSpPr>
        <p:spPr bwMode="auto">
          <a:xfrm>
            <a:off x="3395663" y="5084763"/>
            <a:ext cx="239712" cy="88900"/>
          </a:xfrm>
          <a:prstGeom prst="rect">
            <a:avLst/>
          </a:prstGeom>
          <a:solidFill>
            <a:srgbClr val="B4D13B"/>
          </a:solidFill>
          <a:ln>
            <a:noFill/>
          </a:ln>
        </p:spPr>
        <p:style>
          <a:lnRef idx="2">
            <a:schemeClr val="accent3"/>
          </a:lnRef>
          <a:fillRef idx="1">
            <a:schemeClr val="lt1"/>
          </a:fillRef>
          <a:effectRef idx="0">
            <a:schemeClr val="accent3"/>
          </a:effectRef>
          <a:fontRef idx="minor">
            <a:schemeClr val="dk1"/>
          </a:fontRef>
        </p:style>
        <p:txBody>
          <a:bodyPr anchor="ctr"/>
          <a:lstStyle/>
          <a:p>
            <a:pPr>
              <a:defRPr/>
            </a:pPr>
            <a:endParaRPr lang="en-US"/>
          </a:p>
        </p:txBody>
      </p:sp>
      <p:cxnSp>
        <p:nvCxnSpPr>
          <p:cNvPr id="39" name="Straight Connector 38"/>
          <p:cNvCxnSpPr/>
          <p:nvPr/>
        </p:nvCxnSpPr>
        <p:spPr>
          <a:xfrm>
            <a:off x="3779911" y="5776801"/>
            <a:ext cx="0" cy="511175"/>
          </a:xfrm>
          <a:prstGeom prst="line">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cxnSp>
      <p:sp>
        <p:nvSpPr>
          <p:cNvPr id="48" name="Rectangle 47"/>
          <p:cNvSpPr/>
          <p:nvPr/>
        </p:nvSpPr>
        <p:spPr bwMode="auto">
          <a:xfrm>
            <a:off x="3761172" y="3203575"/>
            <a:ext cx="1242876" cy="111001"/>
          </a:xfrm>
          <a:prstGeom prst="rect">
            <a:avLst/>
          </a:prstGeom>
          <a:solidFill>
            <a:srgbClr val="B4D13B"/>
          </a:solidFill>
          <a:ln>
            <a:noFill/>
          </a:ln>
        </p:spPr>
        <p:style>
          <a:lnRef idx="2">
            <a:schemeClr val="accent3"/>
          </a:lnRef>
          <a:fillRef idx="1">
            <a:schemeClr val="lt1"/>
          </a:fillRef>
          <a:effectRef idx="0">
            <a:schemeClr val="accent3"/>
          </a:effectRef>
          <a:fontRef idx="minor">
            <a:schemeClr val="dk1"/>
          </a:fontRef>
        </p:style>
        <p:txBody>
          <a:bodyPr anchor="ctr"/>
          <a:lstStyle/>
          <a:p>
            <a:pPr>
              <a:defRPr/>
            </a:pPr>
            <a:endParaRPr lang="en-US"/>
          </a:p>
        </p:txBody>
      </p:sp>
      <p:sp>
        <p:nvSpPr>
          <p:cNvPr id="5" name="TextBox 4"/>
          <p:cNvSpPr txBox="1"/>
          <p:nvPr/>
        </p:nvSpPr>
        <p:spPr bwMode="auto">
          <a:xfrm>
            <a:off x="6419355" y="6453336"/>
            <a:ext cx="608013" cy="307975"/>
          </a:xfrm>
          <a:prstGeom prst="rect">
            <a:avLst/>
          </a:prstGeom>
          <a:noFill/>
        </p:spPr>
        <p:txBody>
          <a:bodyPr wrap="none">
            <a:spAutoFit/>
          </a:bodyPr>
          <a:lstStyle/>
          <a:p>
            <a:pPr>
              <a:defRPr/>
            </a:pPr>
            <a:r>
              <a:rPr lang="de-DE" b="1" dirty="0">
                <a:latin typeface="+mj-lt"/>
                <a:cs typeface="Arial" pitchFamily="34" charset="0"/>
              </a:rPr>
              <a:t>today</a:t>
            </a:r>
            <a:endParaRPr lang="en-US" b="1" dirty="0">
              <a:latin typeface="+mj-lt"/>
              <a:cs typeface="Arial" pitchFamily="34" charset="0"/>
            </a:endParaRPr>
          </a:p>
        </p:txBody>
      </p:sp>
      <p:cxnSp>
        <p:nvCxnSpPr>
          <p:cNvPr id="10" name="Straight Connector 9"/>
          <p:cNvCxnSpPr/>
          <p:nvPr/>
        </p:nvCxnSpPr>
        <p:spPr>
          <a:xfrm flipH="1">
            <a:off x="5008749" y="5792446"/>
            <a:ext cx="1587" cy="500062"/>
          </a:xfrm>
          <a:prstGeom prst="line">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cxnSp>
      <p:cxnSp>
        <p:nvCxnSpPr>
          <p:cNvPr id="49" name="Straight Connector 48"/>
          <p:cNvCxnSpPr/>
          <p:nvPr/>
        </p:nvCxnSpPr>
        <p:spPr>
          <a:xfrm flipH="1">
            <a:off x="5641389" y="5776801"/>
            <a:ext cx="1587" cy="500062"/>
          </a:xfrm>
          <a:prstGeom prst="line">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cxnSp>
      <p:cxnSp>
        <p:nvCxnSpPr>
          <p:cNvPr id="21" name="Straight Connector 20"/>
          <p:cNvCxnSpPr/>
          <p:nvPr/>
        </p:nvCxnSpPr>
        <p:spPr bwMode="auto">
          <a:xfrm flipV="1">
            <a:off x="6723362" y="1064419"/>
            <a:ext cx="0" cy="5223557"/>
          </a:xfrm>
          <a:prstGeom prst="line">
            <a:avLst/>
          </a:prstGeom>
          <a:ln w="28575">
            <a:solidFill>
              <a:srgbClr val="B4D13B"/>
            </a:solidFill>
          </a:ln>
        </p:spPr>
        <p:style>
          <a:lnRef idx="1">
            <a:schemeClr val="accent1"/>
          </a:lnRef>
          <a:fillRef idx="0">
            <a:schemeClr val="accent1"/>
          </a:fillRef>
          <a:effectRef idx="0">
            <a:schemeClr val="accent1"/>
          </a:effectRef>
          <a:fontRef idx="minor">
            <a:schemeClr val="tx1"/>
          </a:fontRef>
        </p:style>
      </p:cxnSp>
      <p:sp>
        <p:nvSpPr>
          <p:cNvPr id="52" name="Rectangle 51"/>
          <p:cNvSpPr/>
          <p:nvPr/>
        </p:nvSpPr>
        <p:spPr bwMode="auto">
          <a:xfrm>
            <a:off x="5642976" y="3527425"/>
            <a:ext cx="1058862" cy="101600"/>
          </a:xfrm>
          <a:prstGeom prst="rect">
            <a:avLst/>
          </a:prstGeom>
          <a:solidFill>
            <a:srgbClr val="B4D13B"/>
          </a:solidFill>
          <a:ln>
            <a:noFill/>
          </a:ln>
        </p:spPr>
        <p:style>
          <a:lnRef idx="2">
            <a:schemeClr val="accent3"/>
          </a:lnRef>
          <a:fillRef idx="1">
            <a:schemeClr val="lt1"/>
          </a:fillRef>
          <a:effectRef idx="0">
            <a:schemeClr val="accent3"/>
          </a:effectRef>
          <a:fontRef idx="minor">
            <a:schemeClr val="dk1"/>
          </a:fontRef>
        </p:style>
        <p:txBody>
          <a:bodyPr anchor="ctr"/>
          <a:lstStyle/>
          <a:p>
            <a:pPr>
              <a:defRPr/>
            </a:pPr>
            <a:endParaRPr lang="en-US"/>
          </a:p>
        </p:txBody>
      </p:sp>
      <p:sp>
        <p:nvSpPr>
          <p:cNvPr id="53" name="Rectangle 52"/>
          <p:cNvSpPr/>
          <p:nvPr/>
        </p:nvSpPr>
        <p:spPr bwMode="auto">
          <a:xfrm>
            <a:off x="5004048" y="3406775"/>
            <a:ext cx="685800" cy="101600"/>
          </a:xfrm>
          <a:prstGeom prst="rect">
            <a:avLst/>
          </a:prstGeom>
          <a:solidFill>
            <a:srgbClr val="B4D13B"/>
          </a:solidFill>
          <a:ln>
            <a:noFill/>
          </a:ln>
        </p:spPr>
        <p:style>
          <a:lnRef idx="2">
            <a:schemeClr val="accent3"/>
          </a:lnRef>
          <a:fillRef idx="1">
            <a:schemeClr val="lt1"/>
          </a:fillRef>
          <a:effectRef idx="0">
            <a:schemeClr val="accent3"/>
          </a:effectRef>
          <a:fontRef idx="minor">
            <a:schemeClr val="dk1"/>
          </a:fontRef>
        </p:style>
        <p:txBody>
          <a:bodyPr anchor="ctr"/>
          <a:lstStyle/>
          <a:p>
            <a:pPr>
              <a:defRPr/>
            </a:pPr>
            <a:endParaRPr lang="en-US"/>
          </a:p>
        </p:txBody>
      </p:sp>
      <p:sp>
        <p:nvSpPr>
          <p:cNvPr id="13" name="Oval 12"/>
          <p:cNvSpPr/>
          <p:nvPr/>
        </p:nvSpPr>
        <p:spPr>
          <a:xfrm>
            <a:off x="6643940" y="3485573"/>
            <a:ext cx="736372" cy="3812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5" name="Straight Connector 14"/>
          <p:cNvCxnSpPr>
            <a:stCxn id="13" idx="7"/>
          </p:cNvCxnSpPr>
          <p:nvPr/>
        </p:nvCxnSpPr>
        <p:spPr>
          <a:xfrm flipV="1">
            <a:off x="7272473" y="1870271"/>
            <a:ext cx="944047" cy="1671134"/>
          </a:xfrm>
          <a:prstGeom prst="line">
            <a:avLst/>
          </a:prstGeom>
          <a:ln w="15875">
            <a:solidFill>
              <a:srgbClr val="FF0000"/>
            </a:solidFill>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7272474" y="908720"/>
            <a:ext cx="1708246" cy="1080120"/>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Use 6 week extension to hold new consultation </a:t>
            </a:r>
            <a:endParaRPr lang="en-GB" dirty="0">
              <a:solidFill>
                <a:schemeClr val="tx1"/>
              </a:solidFill>
            </a:endParaRPr>
          </a:p>
        </p:txBody>
      </p:sp>
    </p:spTree>
    <p:extLst>
      <p:ext uri="{BB962C8B-B14F-4D97-AF65-F5344CB8AC3E}">
        <p14:creationId xmlns:p14="http://schemas.microsoft.com/office/powerpoint/2010/main" xmlns="" val="417970364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474" name="Picture 1"/>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124075" y="5373688"/>
            <a:ext cx="1562100" cy="1476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5475" name="Picture 15" descr="ausgeschnittene abbildungen,ausgeschnittene bilder,computer,datenverarbeitung,durchsichtiger hintergrund,icons,netzwerke,PNG,server,technologien,webelemente"/>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103438" y="4365625"/>
            <a:ext cx="1316037" cy="1316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9" name="Nach links gekrümmter Pfeil 48"/>
          <p:cNvSpPr/>
          <p:nvPr/>
        </p:nvSpPr>
        <p:spPr>
          <a:xfrm rot="10800000">
            <a:off x="971550" y="4868863"/>
            <a:ext cx="1152525" cy="1711325"/>
          </a:xfrm>
          <a:prstGeom prst="curvedLeftArrow">
            <a:avLst>
              <a:gd name="adj1" fmla="val 11013"/>
              <a:gd name="adj2" fmla="val 50000"/>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solidFill>
                <a:schemeClr val="tx1"/>
              </a:solidFill>
            </a:endParaRPr>
          </a:p>
        </p:txBody>
      </p:sp>
      <p:sp>
        <p:nvSpPr>
          <p:cNvPr id="105477" name="Textfeld 43"/>
          <p:cNvSpPr txBox="1">
            <a:spLocks noChangeArrowheads="1"/>
          </p:cNvSpPr>
          <p:nvPr/>
        </p:nvSpPr>
        <p:spPr bwMode="auto">
          <a:xfrm>
            <a:off x="1939925" y="5548313"/>
            <a:ext cx="1366838"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1400">
                <a:solidFill>
                  <a:schemeClr val="tx1"/>
                </a:solidFill>
                <a:latin typeface="Arial" pitchFamily="34" charset="0"/>
                <a:cs typeface="Arial" pitchFamily="34" charset="0"/>
              </a:defRPr>
            </a:lvl1pPr>
            <a:lvl2pPr marL="37931725" indent="-37474525" eaLnBrk="0" hangingPunct="0">
              <a:defRPr sz="1400">
                <a:solidFill>
                  <a:schemeClr val="tx1"/>
                </a:solidFill>
                <a:latin typeface="Arial" pitchFamily="34" charset="0"/>
                <a:cs typeface="Arial" pitchFamily="34" charset="0"/>
              </a:defRPr>
            </a:lvl2pPr>
            <a:lvl3pPr eaLnBrk="0" hangingPunct="0">
              <a:defRPr sz="1400">
                <a:solidFill>
                  <a:schemeClr val="tx1"/>
                </a:solidFill>
                <a:latin typeface="Arial" pitchFamily="34" charset="0"/>
                <a:cs typeface="Arial" pitchFamily="34" charset="0"/>
              </a:defRPr>
            </a:lvl3pPr>
            <a:lvl4pPr eaLnBrk="0" hangingPunct="0">
              <a:defRPr sz="1400">
                <a:solidFill>
                  <a:schemeClr val="tx1"/>
                </a:solidFill>
                <a:latin typeface="Arial" pitchFamily="34" charset="0"/>
                <a:cs typeface="Arial" pitchFamily="34" charset="0"/>
              </a:defRPr>
            </a:lvl4pPr>
            <a:lvl5pPr eaLnBrk="0" hangingPunct="0">
              <a:defRPr sz="1400">
                <a:solidFill>
                  <a:schemeClr val="tx1"/>
                </a:solidFill>
                <a:latin typeface="Arial" pitchFamily="34" charset="0"/>
                <a:cs typeface="Arial" pitchFamily="34" charset="0"/>
              </a:defRPr>
            </a:lvl5pPr>
            <a:lvl6pPr marL="457200" eaLnBrk="0" fontAlgn="base" hangingPunct="0">
              <a:spcBef>
                <a:spcPct val="0"/>
              </a:spcBef>
              <a:spcAft>
                <a:spcPct val="0"/>
              </a:spcAft>
              <a:defRPr sz="1400">
                <a:solidFill>
                  <a:schemeClr val="tx1"/>
                </a:solidFill>
                <a:latin typeface="Arial" pitchFamily="34" charset="0"/>
                <a:cs typeface="Arial" pitchFamily="34" charset="0"/>
              </a:defRPr>
            </a:lvl6pPr>
            <a:lvl7pPr marL="914400" eaLnBrk="0" fontAlgn="base" hangingPunct="0">
              <a:spcBef>
                <a:spcPct val="0"/>
              </a:spcBef>
              <a:spcAft>
                <a:spcPct val="0"/>
              </a:spcAft>
              <a:defRPr sz="1400">
                <a:solidFill>
                  <a:schemeClr val="tx1"/>
                </a:solidFill>
                <a:latin typeface="Arial" pitchFamily="34" charset="0"/>
                <a:cs typeface="Arial" pitchFamily="34" charset="0"/>
              </a:defRPr>
            </a:lvl7pPr>
            <a:lvl8pPr marL="1371600" eaLnBrk="0" fontAlgn="base" hangingPunct="0">
              <a:spcBef>
                <a:spcPct val="0"/>
              </a:spcBef>
              <a:spcAft>
                <a:spcPct val="0"/>
              </a:spcAft>
              <a:defRPr sz="1400">
                <a:solidFill>
                  <a:schemeClr val="tx1"/>
                </a:solidFill>
                <a:latin typeface="Arial" pitchFamily="34" charset="0"/>
                <a:cs typeface="Arial" pitchFamily="34" charset="0"/>
              </a:defRPr>
            </a:lvl8pPr>
            <a:lvl9pPr marL="1828800" eaLnBrk="0" fontAlgn="base" hangingPunct="0">
              <a:spcBef>
                <a:spcPct val="0"/>
              </a:spcBef>
              <a:spcAft>
                <a:spcPct val="0"/>
              </a:spcAft>
              <a:defRPr sz="1400">
                <a:solidFill>
                  <a:schemeClr val="tx1"/>
                </a:solidFill>
                <a:latin typeface="Arial" pitchFamily="34" charset="0"/>
                <a:cs typeface="Arial" pitchFamily="34" charset="0"/>
              </a:defRPr>
            </a:lvl9pPr>
          </a:lstStyle>
          <a:p>
            <a:pPr algn="ctr" eaLnBrk="1" hangingPunct="1"/>
            <a:r>
              <a:rPr lang="de-DE"/>
              <a:t>S2</a:t>
            </a:r>
          </a:p>
        </p:txBody>
      </p:sp>
      <p:sp>
        <p:nvSpPr>
          <p:cNvPr id="46" name="Flussdiagramm: Dokument 45"/>
          <p:cNvSpPr/>
          <p:nvPr/>
        </p:nvSpPr>
        <p:spPr>
          <a:xfrm>
            <a:off x="817563" y="5548313"/>
            <a:ext cx="379412" cy="557212"/>
          </a:xfrm>
          <a:prstGeom prst="flowChartDocument">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de-DE" sz="800" b="1">
                <a:solidFill>
                  <a:schemeClr val="bg1"/>
                </a:solidFill>
                <a:cs typeface="Arial" pitchFamily="34" charset="0"/>
              </a:rPr>
              <a:t>Bid list</a:t>
            </a:r>
          </a:p>
        </p:txBody>
      </p:sp>
      <p:graphicFrame>
        <p:nvGraphicFramePr>
          <p:cNvPr id="19" name="Tabelle 18"/>
          <p:cNvGraphicFramePr>
            <a:graphicFrameLocks noGrp="1"/>
          </p:cNvGraphicFramePr>
          <p:nvPr/>
        </p:nvGraphicFramePr>
        <p:xfrm>
          <a:off x="4070350" y="1344613"/>
          <a:ext cx="4173538" cy="5054608"/>
        </p:xfrm>
        <a:graphic>
          <a:graphicData uri="http://schemas.openxmlformats.org/drawingml/2006/table">
            <a:tbl>
              <a:tblPr/>
              <a:tblGrid>
                <a:gridCol w="696913"/>
                <a:gridCol w="695325"/>
                <a:gridCol w="695325"/>
                <a:gridCol w="695325"/>
                <a:gridCol w="695325"/>
                <a:gridCol w="695325"/>
              </a:tblGrid>
              <a:tr h="2873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1200" b="1" i="0" u="none" strike="noStrike" cap="none" normalizeH="0" baseline="0" smtClean="0">
                          <a:ln>
                            <a:noFill/>
                          </a:ln>
                          <a:solidFill>
                            <a:srgbClr val="FFFFFF"/>
                          </a:solidFill>
                          <a:effectLst/>
                          <a:latin typeface="Calibri" pitchFamily="34" charset="0"/>
                          <a:ea typeface="ＭＳ Ｐゴシック" pitchFamily="34" charset="-128"/>
                          <a:cs typeface="Arial" pitchFamily="34" charset="0"/>
                        </a:rPr>
                        <a:t>Round</a:t>
                      </a:r>
                    </a:p>
                  </a:txBody>
                  <a:tcPr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1200" b="1" i="0" u="none" strike="noStrike" cap="none" normalizeH="0" baseline="0" smtClean="0">
                          <a:ln>
                            <a:noFill/>
                          </a:ln>
                          <a:solidFill>
                            <a:srgbClr val="FFFFFF"/>
                          </a:solidFill>
                          <a:effectLst/>
                          <a:latin typeface="Calibri" pitchFamily="34" charset="0"/>
                          <a:ea typeface="ＭＳ Ｐゴシック" pitchFamily="34" charset="-128"/>
                          <a:cs typeface="Arial" pitchFamily="34" charset="0"/>
                        </a:rPr>
                        <a:t>Price step</a:t>
                      </a:r>
                    </a:p>
                  </a:txBody>
                  <a:tcPr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1200" b="1" i="0" u="none" strike="noStrike" cap="none" normalizeH="0" baseline="0" smtClean="0">
                          <a:ln>
                            <a:noFill/>
                          </a:ln>
                          <a:solidFill>
                            <a:srgbClr val="FFFFFF"/>
                          </a:solidFill>
                          <a:effectLst/>
                          <a:latin typeface="Calibri" pitchFamily="34" charset="0"/>
                          <a:ea typeface="ＭＳ Ｐゴシック" pitchFamily="34" charset="-128"/>
                          <a:cs typeface="Arial" pitchFamily="34" charset="0"/>
                        </a:rPr>
                        <a:t>Q6</a:t>
                      </a:r>
                    </a:p>
                  </a:txBody>
                  <a:tcPr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endParaRPr lang="en-GB"/>
                    </a:p>
                  </a:txBody>
                  <a:tcPr/>
                </a:tc>
                <a:tc hMerge="1">
                  <a:txBody>
                    <a:bodyPr/>
                    <a:lstStyle/>
                    <a:p>
                      <a:endParaRPr lang="en-GB"/>
                    </a:p>
                  </a:txBody>
                  <a:tcPr/>
                </a:tc>
                <a:tc hMerge="1">
                  <a:txBody>
                    <a:bodyPr/>
                    <a:lstStyle/>
                    <a:p>
                      <a:endParaRPr lang="en-GB"/>
                    </a:p>
                  </a:txBody>
                  <a:tcPr/>
                </a:tc>
              </a:tr>
              <a:tr h="287338">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000" b="0" i="0" u="none" strike="noStrike" cap="none" normalizeH="0" baseline="0" smtClean="0">
                        <a:ln>
                          <a:noFill/>
                        </a:ln>
                        <a:solidFill>
                          <a:srgbClr val="000000"/>
                        </a:solidFill>
                        <a:effectLst/>
                        <a:latin typeface="Calibri" pitchFamily="34" charset="0"/>
                        <a:ea typeface="ＭＳ Ｐゴシック" pitchFamily="34" charset="-128"/>
                        <a:cs typeface="Arial" pitchFamily="34" charset="0"/>
                      </a:endParaRPr>
                    </a:p>
                  </a:txBody>
                  <a:tcPr marL="90000" marT="0" marB="0"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BACC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000" b="0" i="0" u="none" strike="noStrike" cap="none" normalizeH="0" baseline="0" smtClean="0">
                        <a:ln>
                          <a:noFill/>
                        </a:ln>
                        <a:solidFill>
                          <a:srgbClr val="000000"/>
                        </a:solidFill>
                        <a:effectLst/>
                        <a:latin typeface="Calibri" pitchFamily="34" charset="0"/>
                        <a:ea typeface="ＭＳ Ｐゴシック" pitchFamily="34" charset="-128"/>
                        <a:cs typeface="Arial" pitchFamily="34" charset="0"/>
                      </a:endParaRPr>
                    </a:p>
                  </a:txBody>
                  <a:tcPr marL="90000" marT="0" marB="0"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BACC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900" b="0" i="0" u="none" strike="noStrike" cap="none" normalizeH="0" baseline="0" smtClean="0">
                          <a:ln>
                            <a:noFill/>
                          </a:ln>
                          <a:solidFill>
                            <a:schemeClr val="tx1"/>
                          </a:solidFill>
                          <a:effectLst/>
                          <a:latin typeface="Calibri" pitchFamily="34" charset="0"/>
                          <a:ea typeface="ＭＳ Ｐゴシック" pitchFamily="34" charset="-128"/>
                          <a:cs typeface="Arial" pitchFamily="34" charset="0"/>
                        </a:rPr>
                        <a:t>Avail. qty</a:t>
                      </a:r>
                    </a:p>
                  </a:txBody>
                  <a:tcPr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BACC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900" b="0" i="0" u="none" strike="noStrike" cap="none" normalizeH="0" baseline="0" smtClean="0">
                          <a:ln>
                            <a:noFill/>
                          </a:ln>
                          <a:solidFill>
                            <a:schemeClr val="tx1"/>
                          </a:solidFill>
                          <a:effectLst/>
                          <a:latin typeface="Calibri" pitchFamily="34" charset="0"/>
                          <a:ea typeface="ＭＳ Ｐゴシック" pitchFamily="34" charset="-128"/>
                          <a:cs typeface="Arial" pitchFamily="34" charset="0"/>
                        </a:rPr>
                        <a:t>S1</a:t>
                      </a:r>
                    </a:p>
                  </a:txBody>
                  <a:tcPr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BACC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900" b="0" i="0" u="none" strike="noStrike" cap="none" normalizeH="0" baseline="0" smtClean="0">
                          <a:ln>
                            <a:noFill/>
                          </a:ln>
                          <a:solidFill>
                            <a:schemeClr val="tx1"/>
                          </a:solidFill>
                          <a:effectLst/>
                          <a:latin typeface="Calibri" pitchFamily="34" charset="0"/>
                          <a:ea typeface="ＭＳ Ｐゴシック" pitchFamily="34" charset="-128"/>
                          <a:cs typeface="Arial" pitchFamily="34" charset="0"/>
                        </a:rPr>
                        <a:t>S2</a:t>
                      </a:r>
                    </a:p>
                  </a:txBody>
                  <a:tcPr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BACC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900" b="0" i="0" u="none" strike="noStrike" cap="none" normalizeH="0" baseline="0" smtClean="0">
                          <a:ln>
                            <a:noFill/>
                          </a:ln>
                          <a:solidFill>
                            <a:schemeClr val="tx1"/>
                          </a:solidFill>
                          <a:effectLst/>
                          <a:latin typeface="Calibri" pitchFamily="34" charset="0"/>
                          <a:ea typeface="ＭＳ Ｐゴシック" pitchFamily="34" charset="-128"/>
                          <a:cs typeface="Arial" pitchFamily="34" charset="0"/>
                        </a:rPr>
                        <a:t>∑</a:t>
                      </a:r>
                    </a:p>
                  </a:txBody>
                  <a:tcPr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BACC6"/>
                    </a:solidFill>
                  </a:tcPr>
                </a:tc>
              </a:tr>
              <a:tr h="287338">
                <a:tc rowSpan="3">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000" b="0" i="0" u="none" strike="noStrike" cap="none" normalizeH="0" baseline="0" smtClean="0">
                          <a:ln>
                            <a:noFill/>
                          </a:ln>
                          <a:solidFill>
                            <a:srgbClr val="000000"/>
                          </a:solidFill>
                          <a:effectLst/>
                          <a:latin typeface="Calibri" pitchFamily="34" charset="0"/>
                          <a:ea typeface="ＭＳ Ｐゴシック" pitchFamily="34" charset="-128"/>
                          <a:cs typeface="Arial" pitchFamily="34" charset="0"/>
                        </a:rPr>
                        <a:t>5</a:t>
                      </a:r>
                    </a:p>
                  </a:txBody>
                  <a:tcPr marL="90000" marT="0" marB="0"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AD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000" b="0" i="0" u="none" strike="noStrike" cap="none" normalizeH="0" baseline="0" smtClean="0">
                          <a:ln>
                            <a:noFill/>
                          </a:ln>
                          <a:solidFill>
                            <a:srgbClr val="000000"/>
                          </a:solidFill>
                          <a:effectLst/>
                          <a:latin typeface="Calibri" pitchFamily="34" charset="0"/>
                          <a:ea typeface="ＭＳ Ｐゴシック" pitchFamily="34" charset="-128"/>
                          <a:cs typeface="Arial" pitchFamily="34" charset="0"/>
                        </a:rPr>
                        <a:t>15</a:t>
                      </a:r>
                    </a:p>
                  </a:txBody>
                  <a:tcPr marL="90000" marT="0" marB="0"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AD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000" b="0" i="0" u="none" strike="noStrike" cap="none" normalizeH="0" baseline="0" smtClean="0">
                          <a:ln>
                            <a:noFill/>
                          </a:ln>
                          <a:solidFill>
                            <a:srgbClr val="000000"/>
                          </a:solidFill>
                          <a:effectLst/>
                          <a:latin typeface="Calibri" pitchFamily="34" charset="0"/>
                          <a:ea typeface="ＭＳ Ｐゴシック" pitchFamily="34" charset="-128"/>
                          <a:cs typeface="Arial" pitchFamily="34" charset="0"/>
                        </a:rPr>
                        <a:t>120</a:t>
                      </a:r>
                    </a:p>
                  </a:txBody>
                  <a:tcPr marL="90000" marT="0" marB="0"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AD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000" b="0" i="0" u="none" strike="noStrike" cap="none" normalizeH="0" baseline="0" smtClean="0">
                        <a:ln>
                          <a:noFill/>
                        </a:ln>
                        <a:solidFill>
                          <a:srgbClr val="000000"/>
                        </a:solidFill>
                        <a:effectLst/>
                        <a:latin typeface="Calibri" pitchFamily="34" charset="0"/>
                        <a:ea typeface="ＭＳ Ｐゴシック" pitchFamily="34" charset="-128"/>
                        <a:cs typeface="Arial" pitchFamily="34" charset="0"/>
                      </a:endParaRPr>
                    </a:p>
                  </a:txBody>
                  <a:tcPr marL="90000" marT="0" marB="0"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AD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000" b="0" i="0" u="none" strike="noStrike" cap="none" normalizeH="0" baseline="0" smtClean="0">
                        <a:ln>
                          <a:noFill/>
                        </a:ln>
                        <a:solidFill>
                          <a:srgbClr val="000000"/>
                        </a:solidFill>
                        <a:effectLst/>
                        <a:latin typeface="Calibri" pitchFamily="34" charset="0"/>
                        <a:ea typeface="ＭＳ Ｐゴシック" pitchFamily="34" charset="-128"/>
                        <a:cs typeface="Arial" pitchFamily="34" charset="0"/>
                      </a:endParaRPr>
                    </a:p>
                  </a:txBody>
                  <a:tcPr marL="90000" marT="0" marB="0"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AD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000" b="0" i="0" u="none" strike="noStrike" cap="none" normalizeH="0" baseline="0" smtClean="0">
                        <a:ln>
                          <a:noFill/>
                        </a:ln>
                        <a:solidFill>
                          <a:srgbClr val="000000"/>
                        </a:solidFill>
                        <a:effectLst/>
                        <a:latin typeface="Calibri" pitchFamily="34" charset="0"/>
                        <a:ea typeface="ＭＳ Ｐゴシック" pitchFamily="34" charset="-128"/>
                        <a:cs typeface="Arial" pitchFamily="34" charset="0"/>
                      </a:endParaRPr>
                    </a:p>
                  </a:txBody>
                  <a:tcPr marL="90000" marT="0" marB="0"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ADA"/>
                    </a:solidFill>
                  </a:tcPr>
                </a:tc>
              </a:tr>
              <a:tr h="287338">
                <a:tc vMerge="1">
                  <a:txBody>
                    <a:bodyPr/>
                    <a:lstStyle/>
                    <a:p>
                      <a:endParaRPr lang="en-GB"/>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000" b="0" i="0" u="none" strike="noStrike" cap="none" normalizeH="0" baseline="0" smtClean="0">
                          <a:ln>
                            <a:noFill/>
                          </a:ln>
                          <a:solidFill>
                            <a:srgbClr val="000000"/>
                          </a:solidFill>
                          <a:effectLst/>
                          <a:latin typeface="Calibri" pitchFamily="34" charset="0"/>
                          <a:ea typeface="ＭＳ Ｐゴシック" pitchFamily="34" charset="-128"/>
                          <a:cs typeface="Arial" pitchFamily="34" charset="0"/>
                        </a:rPr>
                        <a:t>14</a:t>
                      </a:r>
                    </a:p>
                  </a:txBody>
                  <a:tcPr marL="90000" marT="0" marB="0"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AD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000" b="0" i="0" u="none" strike="noStrike" cap="none" normalizeH="0" baseline="0" smtClean="0">
                          <a:ln>
                            <a:noFill/>
                          </a:ln>
                          <a:solidFill>
                            <a:srgbClr val="000000"/>
                          </a:solidFill>
                          <a:effectLst/>
                          <a:latin typeface="Calibri" pitchFamily="34" charset="0"/>
                          <a:ea typeface="ＭＳ Ｐゴシック" pitchFamily="34" charset="-128"/>
                          <a:cs typeface="Arial" pitchFamily="34" charset="0"/>
                        </a:rPr>
                        <a:t>120</a:t>
                      </a:r>
                    </a:p>
                  </a:txBody>
                  <a:tcPr marL="90000" marT="0" marB="0"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AD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000" b="0" i="0" u="none" strike="noStrike" cap="none" normalizeH="0" baseline="0" smtClean="0">
                        <a:ln>
                          <a:noFill/>
                        </a:ln>
                        <a:solidFill>
                          <a:srgbClr val="000000"/>
                        </a:solidFill>
                        <a:effectLst/>
                        <a:latin typeface="Calibri" pitchFamily="34" charset="0"/>
                        <a:ea typeface="ＭＳ Ｐゴシック" pitchFamily="34" charset="-128"/>
                        <a:cs typeface="Arial" pitchFamily="34" charset="0"/>
                      </a:endParaRPr>
                    </a:p>
                  </a:txBody>
                  <a:tcPr marL="90000" marT="0" marB="0"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AD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000" b="0" i="0" u="none" strike="noStrike" cap="none" normalizeH="0" baseline="0" smtClean="0">
                        <a:ln>
                          <a:noFill/>
                        </a:ln>
                        <a:solidFill>
                          <a:srgbClr val="000000"/>
                        </a:solidFill>
                        <a:effectLst/>
                        <a:latin typeface="Calibri" pitchFamily="34" charset="0"/>
                        <a:ea typeface="ＭＳ Ｐゴシック" pitchFamily="34" charset="-128"/>
                        <a:cs typeface="Arial" pitchFamily="34" charset="0"/>
                      </a:endParaRPr>
                    </a:p>
                  </a:txBody>
                  <a:tcPr marL="90000" marT="0" marB="0"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AD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000" b="0" i="0" u="none" strike="noStrike" cap="none" normalizeH="0" baseline="0" smtClean="0">
                        <a:ln>
                          <a:noFill/>
                        </a:ln>
                        <a:solidFill>
                          <a:srgbClr val="000000"/>
                        </a:solidFill>
                        <a:effectLst/>
                        <a:latin typeface="Calibri" pitchFamily="34" charset="0"/>
                        <a:ea typeface="ＭＳ Ｐゴシック" pitchFamily="34" charset="-128"/>
                        <a:cs typeface="Arial" pitchFamily="34" charset="0"/>
                      </a:endParaRPr>
                    </a:p>
                  </a:txBody>
                  <a:tcPr marL="90000" marT="0" marB="0"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ADA"/>
                    </a:solidFill>
                  </a:tcPr>
                </a:tc>
              </a:tr>
              <a:tr h="287338">
                <a:tc vMerge="1">
                  <a:txBody>
                    <a:bodyPr/>
                    <a:lstStyle/>
                    <a:p>
                      <a:endParaRPr lang="en-GB"/>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000" b="0" i="0" u="none" strike="noStrike" cap="none" normalizeH="0" baseline="0" smtClean="0">
                          <a:ln>
                            <a:noFill/>
                          </a:ln>
                          <a:solidFill>
                            <a:srgbClr val="000000"/>
                          </a:solidFill>
                          <a:effectLst/>
                          <a:latin typeface="Calibri" pitchFamily="34" charset="0"/>
                          <a:ea typeface="ＭＳ Ｐゴシック" pitchFamily="34" charset="-128"/>
                          <a:cs typeface="Arial" pitchFamily="34" charset="0"/>
                        </a:rPr>
                        <a:t>13</a:t>
                      </a:r>
                    </a:p>
                  </a:txBody>
                  <a:tcPr marL="90000" marT="0" marB="0"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AD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000" b="0" i="0" u="none" strike="noStrike" cap="none" normalizeH="0" baseline="0" smtClean="0">
                          <a:ln>
                            <a:noFill/>
                          </a:ln>
                          <a:solidFill>
                            <a:srgbClr val="000000"/>
                          </a:solidFill>
                          <a:effectLst/>
                          <a:latin typeface="Calibri" pitchFamily="34" charset="0"/>
                          <a:ea typeface="ＭＳ Ｐゴシック" pitchFamily="34" charset="-128"/>
                          <a:cs typeface="Arial" pitchFamily="34" charset="0"/>
                        </a:rPr>
                        <a:t>120</a:t>
                      </a:r>
                    </a:p>
                  </a:txBody>
                  <a:tcPr marL="90000" marT="0" marB="0"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AD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000" b="0" i="0" u="none" strike="noStrike" cap="none" normalizeH="0" baseline="0" smtClean="0">
                        <a:ln>
                          <a:noFill/>
                        </a:ln>
                        <a:solidFill>
                          <a:srgbClr val="000000"/>
                        </a:solidFill>
                        <a:effectLst/>
                        <a:latin typeface="Calibri" pitchFamily="34" charset="0"/>
                        <a:ea typeface="ＭＳ Ｐゴシック" pitchFamily="34" charset="-128"/>
                        <a:cs typeface="Arial" pitchFamily="34" charset="0"/>
                      </a:endParaRPr>
                    </a:p>
                  </a:txBody>
                  <a:tcPr marL="90000" marT="0" marB="0"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AD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000" b="0" i="0" u="none" strike="noStrike" cap="none" normalizeH="0" baseline="0" smtClean="0">
                        <a:ln>
                          <a:noFill/>
                        </a:ln>
                        <a:solidFill>
                          <a:srgbClr val="000000"/>
                        </a:solidFill>
                        <a:effectLst/>
                        <a:latin typeface="Calibri" pitchFamily="34" charset="0"/>
                        <a:ea typeface="ＭＳ Ｐゴシック" pitchFamily="34" charset="-128"/>
                        <a:cs typeface="Arial" pitchFamily="34" charset="0"/>
                      </a:endParaRPr>
                    </a:p>
                  </a:txBody>
                  <a:tcPr marL="90000" marT="0" marB="0"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AD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000" b="0" i="0" u="none" strike="noStrike" cap="none" normalizeH="0" baseline="0" smtClean="0">
                        <a:ln>
                          <a:noFill/>
                        </a:ln>
                        <a:solidFill>
                          <a:srgbClr val="000000"/>
                        </a:solidFill>
                        <a:effectLst/>
                        <a:latin typeface="Calibri" pitchFamily="34" charset="0"/>
                        <a:ea typeface="ＭＳ Ｐゴシック" pitchFamily="34" charset="-128"/>
                        <a:cs typeface="Arial" pitchFamily="34" charset="0"/>
                      </a:endParaRPr>
                    </a:p>
                  </a:txBody>
                  <a:tcPr marL="90000" marT="0" marB="0"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ADA"/>
                    </a:solidFill>
                  </a:tcPr>
                </a:tc>
              </a:tr>
              <a:tr h="287338">
                <a:tc rowSpan="3">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000" b="0" i="0" u="none" strike="noStrike" cap="none" normalizeH="0" baseline="0" smtClean="0">
                          <a:ln>
                            <a:noFill/>
                          </a:ln>
                          <a:solidFill>
                            <a:srgbClr val="000000"/>
                          </a:solidFill>
                          <a:effectLst/>
                          <a:latin typeface="Calibri" pitchFamily="34" charset="0"/>
                          <a:ea typeface="ＭＳ Ｐゴシック" pitchFamily="34" charset="-128"/>
                          <a:cs typeface="Arial" pitchFamily="34" charset="0"/>
                        </a:rPr>
                        <a:t>4</a:t>
                      </a:r>
                    </a:p>
                  </a:txBody>
                  <a:tcPr marL="90000" marT="0" marB="0"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BACC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000" b="0" i="0" u="none" strike="noStrike" cap="none" normalizeH="0" baseline="0" smtClean="0">
                          <a:ln>
                            <a:noFill/>
                          </a:ln>
                          <a:solidFill>
                            <a:srgbClr val="000000"/>
                          </a:solidFill>
                          <a:effectLst/>
                          <a:latin typeface="Calibri" pitchFamily="34" charset="0"/>
                          <a:ea typeface="ＭＳ Ｐゴシック" pitchFamily="34" charset="-128"/>
                          <a:cs typeface="Arial" pitchFamily="34" charset="0"/>
                        </a:rPr>
                        <a:t>12</a:t>
                      </a:r>
                    </a:p>
                  </a:txBody>
                  <a:tcPr marL="90000" marT="0" marB="0"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BACC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000" b="0" i="0" u="none" strike="noStrike" cap="none" normalizeH="0" baseline="0" smtClean="0">
                          <a:ln>
                            <a:noFill/>
                          </a:ln>
                          <a:solidFill>
                            <a:srgbClr val="000000"/>
                          </a:solidFill>
                          <a:effectLst/>
                          <a:latin typeface="Calibri" pitchFamily="34" charset="0"/>
                          <a:ea typeface="ＭＳ Ｐゴシック" pitchFamily="34" charset="-128"/>
                          <a:cs typeface="Arial" pitchFamily="34" charset="0"/>
                        </a:rPr>
                        <a:t>120</a:t>
                      </a:r>
                    </a:p>
                  </a:txBody>
                  <a:tcPr marL="90000" marT="0" marB="0"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BACC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000" b="0" i="0" u="none" strike="noStrike" cap="none" normalizeH="0" baseline="0" smtClean="0">
                        <a:ln>
                          <a:noFill/>
                        </a:ln>
                        <a:solidFill>
                          <a:srgbClr val="000000"/>
                        </a:solidFill>
                        <a:effectLst/>
                        <a:latin typeface="Calibri" pitchFamily="34" charset="0"/>
                        <a:ea typeface="ＭＳ Ｐゴシック" pitchFamily="34" charset="-128"/>
                        <a:cs typeface="Arial" pitchFamily="34" charset="0"/>
                      </a:endParaRPr>
                    </a:p>
                  </a:txBody>
                  <a:tcPr marL="90000" marT="0" marB="0"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BACC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000" b="0" i="0" u="none" strike="noStrike" cap="none" normalizeH="0" baseline="0" smtClean="0">
                        <a:ln>
                          <a:noFill/>
                        </a:ln>
                        <a:solidFill>
                          <a:srgbClr val="000000"/>
                        </a:solidFill>
                        <a:effectLst/>
                        <a:latin typeface="Calibri" pitchFamily="34" charset="0"/>
                        <a:ea typeface="ＭＳ Ｐゴシック" pitchFamily="34" charset="-128"/>
                        <a:cs typeface="Arial" pitchFamily="34" charset="0"/>
                      </a:endParaRPr>
                    </a:p>
                  </a:txBody>
                  <a:tcPr marL="90000" marT="0" marB="0"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BACC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000" b="0" i="0" u="none" strike="noStrike" cap="none" normalizeH="0" baseline="0" smtClean="0">
                        <a:ln>
                          <a:noFill/>
                        </a:ln>
                        <a:solidFill>
                          <a:srgbClr val="000000"/>
                        </a:solidFill>
                        <a:effectLst/>
                        <a:latin typeface="Calibri" pitchFamily="34" charset="0"/>
                        <a:ea typeface="ＭＳ Ｐゴシック" pitchFamily="34" charset="-128"/>
                        <a:cs typeface="Arial" pitchFamily="34" charset="0"/>
                      </a:endParaRPr>
                    </a:p>
                  </a:txBody>
                  <a:tcPr marL="90000" marT="0" marB="0"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BACC6"/>
                    </a:solidFill>
                  </a:tcPr>
                </a:tc>
              </a:tr>
              <a:tr h="287338">
                <a:tc vMerge="1">
                  <a:txBody>
                    <a:bodyPr/>
                    <a:lstStyle/>
                    <a:p>
                      <a:endParaRPr lang="en-GB"/>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000" b="0" i="0" u="none" strike="noStrike" cap="none" normalizeH="0" baseline="0" smtClean="0">
                          <a:ln>
                            <a:noFill/>
                          </a:ln>
                          <a:solidFill>
                            <a:srgbClr val="000000"/>
                          </a:solidFill>
                          <a:effectLst/>
                          <a:latin typeface="Calibri" pitchFamily="34" charset="0"/>
                          <a:ea typeface="ＭＳ Ｐゴシック" pitchFamily="34" charset="-128"/>
                          <a:cs typeface="Arial" pitchFamily="34" charset="0"/>
                        </a:rPr>
                        <a:t>11</a:t>
                      </a:r>
                    </a:p>
                  </a:txBody>
                  <a:tcPr marL="90000" marT="0" marB="0"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BACC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000" b="0" i="0" u="none" strike="noStrike" cap="none" normalizeH="0" baseline="0" smtClean="0">
                          <a:ln>
                            <a:noFill/>
                          </a:ln>
                          <a:solidFill>
                            <a:srgbClr val="000000"/>
                          </a:solidFill>
                          <a:effectLst/>
                          <a:latin typeface="Calibri" pitchFamily="34" charset="0"/>
                          <a:ea typeface="ＭＳ Ｐゴシック" pitchFamily="34" charset="-128"/>
                          <a:cs typeface="Arial" pitchFamily="34" charset="0"/>
                        </a:rPr>
                        <a:t>120</a:t>
                      </a:r>
                    </a:p>
                  </a:txBody>
                  <a:tcPr marL="90000" marT="0" marB="0"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BACC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000" b="0" i="0" u="none" strike="noStrike" cap="none" normalizeH="0" baseline="0" smtClean="0">
                        <a:ln>
                          <a:noFill/>
                        </a:ln>
                        <a:solidFill>
                          <a:srgbClr val="000000"/>
                        </a:solidFill>
                        <a:effectLst/>
                        <a:latin typeface="Calibri" pitchFamily="34" charset="0"/>
                        <a:ea typeface="ＭＳ Ｐゴシック" pitchFamily="34" charset="-128"/>
                        <a:cs typeface="Arial" pitchFamily="34" charset="0"/>
                      </a:endParaRPr>
                    </a:p>
                  </a:txBody>
                  <a:tcPr marL="90000" marT="0" marB="0"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BACC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000" b="0" i="0" u="none" strike="noStrike" cap="none" normalizeH="0" baseline="0" smtClean="0">
                        <a:ln>
                          <a:noFill/>
                        </a:ln>
                        <a:solidFill>
                          <a:srgbClr val="000000"/>
                        </a:solidFill>
                        <a:effectLst/>
                        <a:latin typeface="Calibri" pitchFamily="34" charset="0"/>
                        <a:ea typeface="ＭＳ Ｐゴシック" pitchFamily="34" charset="-128"/>
                        <a:cs typeface="Arial" pitchFamily="34" charset="0"/>
                      </a:endParaRPr>
                    </a:p>
                  </a:txBody>
                  <a:tcPr marL="90000" marT="0" marB="0"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BACC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000" b="0" i="0" u="none" strike="noStrike" cap="none" normalizeH="0" baseline="0" smtClean="0">
                        <a:ln>
                          <a:noFill/>
                        </a:ln>
                        <a:solidFill>
                          <a:srgbClr val="000000"/>
                        </a:solidFill>
                        <a:effectLst/>
                        <a:latin typeface="Calibri" pitchFamily="34" charset="0"/>
                        <a:ea typeface="ＭＳ Ｐゴシック" pitchFamily="34" charset="-128"/>
                        <a:cs typeface="Arial" pitchFamily="34" charset="0"/>
                      </a:endParaRPr>
                    </a:p>
                  </a:txBody>
                  <a:tcPr marL="90000" marT="0" marB="0"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BACC6"/>
                    </a:solidFill>
                  </a:tcPr>
                </a:tc>
              </a:tr>
              <a:tr h="287338">
                <a:tc vMerge="1">
                  <a:txBody>
                    <a:bodyPr/>
                    <a:lstStyle/>
                    <a:p>
                      <a:endParaRPr lang="en-GB"/>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000" b="0" i="0" u="none" strike="noStrike" cap="none" normalizeH="0" baseline="0" smtClean="0">
                          <a:ln>
                            <a:noFill/>
                          </a:ln>
                          <a:solidFill>
                            <a:srgbClr val="000000"/>
                          </a:solidFill>
                          <a:effectLst/>
                          <a:latin typeface="Calibri" pitchFamily="34" charset="0"/>
                          <a:ea typeface="ＭＳ Ｐゴシック" pitchFamily="34" charset="-128"/>
                          <a:cs typeface="Arial" pitchFamily="34" charset="0"/>
                        </a:rPr>
                        <a:t>10</a:t>
                      </a:r>
                    </a:p>
                  </a:txBody>
                  <a:tcPr marL="90000" marT="0" marB="0"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BACC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000" b="0" i="0" u="none" strike="noStrike" cap="none" normalizeH="0" baseline="0" smtClean="0">
                          <a:ln>
                            <a:noFill/>
                          </a:ln>
                          <a:solidFill>
                            <a:srgbClr val="000000"/>
                          </a:solidFill>
                          <a:effectLst/>
                          <a:latin typeface="Calibri" pitchFamily="34" charset="0"/>
                          <a:ea typeface="ＭＳ Ｐゴシック" pitchFamily="34" charset="-128"/>
                          <a:cs typeface="Arial" pitchFamily="34" charset="0"/>
                        </a:rPr>
                        <a:t>120</a:t>
                      </a:r>
                    </a:p>
                  </a:txBody>
                  <a:tcPr marL="90000" marT="0" marB="0"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BACC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000" b="0" i="0" u="none" strike="noStrike" cap="none" normalizeH="0" baseline="0" smtClean="0">
                        <a:ln>
                          <a:noFill/>
                        </a:ln>
                        <a:solidFill>
                          <a:srgbClr val="000000"/>
                        </a:solidFill>
                        <a:effectLst/>
                        <a:latin typeface="Calibri" pitchFamily="34" charset="0"/>
                        <a:ea typeface="ＭＳ Ｐゴシック" pitchFamily="34" charset="-128"/>
                        <a:cs typeface="Arial" pitchFamily="34" charset="0"/>
                      </a:endParaRPr>
                    </a:p>
                  </a:txBody>
                  <a:tcPr marL="90000" marT="0" marB="0"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BACC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000" b="0" i="0" u="none" strike="noStrike" cap="none" normalizeH="0" baseline="0" smtClean="0">
                        <a:ln>
                          <a:noFill/>
                        </a:ln>
                        <a:solidFill>
                          <a:srgbClr val="000000"/>
                        </a:solidFill>
                        <a:effectLst/>
                        <a:latin typeface="Calibri" pitchFamily="34" charset="0"/>
                        <a:ea typeface="ＭＳ Ｐゴシック" pitchFamily="34" charset="-128"/>
                        <a:cs typeface="Arial" pitchFamily="34" charset="0"/>
                      </a:endParaRPr>
                    </a:p>
                  </a:txBody>
                  <a:tcPr marL="90000" marT="0" marB="0"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BACC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000" b="0" i="0" u="none" strike="noStrike" cap="none" normalizeH="0" baseline="0" smtClean="0">
                        <a:ln>
                          <a:noFill/>
                        </a:ln>
                        <a:solidFill>
                          <a:srgbClr val="000000"/>
                        </a:solidFill>
                        <a:effectLst/>
                        <a:latin typeface="Calibri" pitchFamily="34" charset="0"/>
                        <a:ea typeface="ＭＳ Ｐゴシック" pitchFamily="34" charset="-128"/>
                        <a:cs typeface="Arial" pitchFamily="34" charset="0"/>
                      </a:endParaRPr>
                    </a:p>
                  </a:txBody>
                  <a:tcPr marL="90000" marT="0" marB="0"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BACC6"/>
                    </a:solidFill>
                  </a:tcPr>
                </a:tc>
              </a:tr>
              <a:tr h="287338">
                <a:tc rowSpan="3">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000" b="0" i="0" u="none" strike="noStrike" cap="none" normalizeH="0" baseline="0" smtClean="0">
                          <a:ln>
                            <a:noFill/>
                          </a:ln>
                          <a:solidFill>
                            <a:srgbClr val="000000"/>
                          </a:solidFill>
                          <a:effectLst/>
                          <a:latin typeface="Calibri" pitchFamily="34" charset="0"/>
                          <a:ea typeface="ＭＳ Ｐゴシック" pitchFamily="34" charset="-128"/>
                          <a:cs typeface="Arial" pitchFamily="34" charset="0"/>
                        </a:rPr>
                        <a:t>3</a:t>
                      </a:r>
                    </a:p>
                  </a:txBody>
                  <a:tcPr marL="90000" marT="0" marB="0"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AD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000" b="0" i="0" u="none" strike="noStrike" cap="none" normalizeH="0" baseline="0" smtClean="0">
                          <a:ln>
                            <a:noFill/>
                          </a:ln>
                          <a:solidFill>
                            <a:srgbClr val="000000"/>
                          </a:solidFill>
                          <a:effectLst/>
                          <a:latin typeface="Calibri" pitchFamily="34" charset="0"/>
                          <a:ea typeface="ＭＳ Ｐゴシック" pitchFamily="34" charset="-128"/>
                          <a:cs typeface="Arial" pitchFamily="34" charset="0"/>
                        </a:rPr>
                        <a:t>9</a:t>
                      </a:r>
                    </a:p>
                  </a:txBody>
                  <a:tcPr marL="90000" marT="0" marB="0"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AD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000" b="0" i="0" u="none" strike="noStrike" cap="none" normalizeH="0" baseline="0" smtClean="0">
                          <a:ln>
                            <a:noFill/>
                          </a:ln>
                          <a:solidFill>
                            <a:srgbClr val="000000"/>
                          </a:solidFill>
                          <a:effectLst/>
                          <a:latin typeface="Calibri" pitchFamily="34" charset="0"/>
                          <a:ea typeface="ＭＳ Ｐゴシック" pitchFamily="34" charset="-128"/>
                          <a:cs typeface="Arial" pitchFamily="34" charset="0"/>
                        </a:rPr>
                        <a:t>120</a:t>
                      </a:r>
                    </a:p>
                  </a:txBody>
                  <a:tcPr marL="90000" marT="0" marB="0"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AD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000" b="0" i="0" u="none" strike="noStrike" cap="none" normalizeH="0" baseline="0" smtClean="0">
                        <a:ln>
                          <a:noFill/>
                        </a:ln>
                        <a:solidFill>
                          <a:srgbClr val="000000"/>
                        </a:solidFill>
                        <a:effectLst/>
                        <a:latin typeface="Calibri" pitchFamily="34" charset="0"/>
                        <a:ea typeface="ＭＳ Ｐゴシック" pitchFamily="34" charset="-128"/>
                        <a:cs typeface="Arial" pitchFamily="34" charset="0"/>
                      </a:endParaRPr>
                    </a:p>
                  </a:txBody>
                  <a:tcPr marL="90000" marT="0" marB="0"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AD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000" b="0" i="0" u="none" strike="noStrike" cap="none" normalizeH="0" baseline="0" smtClean="0">
                        <a:ln>
                          <a:noFill/>
                        </a:ln>
                        <a:solidFill>
                          <a:srgbClr val="000000"/>
                        </a:solidFill>
                        <a:effectLst/>
                        <a:latin typeface="Calibri" pitchFamily="34" charset="0"/>
                        <a:ea typeface="ＭＳ Ｐゴシック" pitchFamily="34" charset="-128"/>
                        <a:cs typeface="Arial" pitchFamily="34" charset="0"/>
                      </a:endParaRPr>
                    </a:p>
                  </a:txBody>
                  <a:tcPr marL="90000" marT="0" marB="0"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AD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000" b="0" i="0" u="none" strike="noStrike" cap="none" normalizeH="0" baseline="0" smtClean="0">
                        <a:ln>
                          <a:noFill/>
                        </a:ln>
                        <a:solidFill>
                          <a:srgbClr val="000000"/>
                        </a:solidFill>
                        <a:effectLst/>
                        <a:latin typeface="Calibri" pitchFamily="34" charset="0"/>
                        <a:ea typeface="ＭＳ Ｐゴシック" pitchFamily="34" charset="-128"/>
                        <a:cs typeface="Arial" pitchFamily="34" charset="0"/>
                      </a:endParaRPr>
                    </a:p>
                  </a:txBody>
                  <a:tcPr marL="90000" marT="0" marB="0"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ADA"/>
                    </a:solidFill>
                  </a:tcPr>
                </a:tc>
              </a:tr>
              <a:tr h="287338">
                <a:tc vMerge="1">
                  <a:txBody>
                    <a:bodyPr/>
                    <a:lstStyle/>
                    <a:p>
                      <a:endParaRPr lang="en-GB"/>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000" b="0" i="0" u="none" strike="noStrike" cap="none" normalizeH="0" baseline="0" smtClean="0">
                          <a:ln>
                            <a:noFill/>
                          </a:ln>
                          <a:solidFill>
                            <a:srgbClr val="000000"/>
                          </a:solidFill>
                          <a:effectLst/>
                          <a:latin typeface="Calibri" pitchFamily="34" charset="0"/>
                          <a:ea typeface="ＭＳ Ｐゴシック" pitchFamily="34" charset="-128"/>
                          <a:cs typeface="Arial" pitchFamily="34" charset="0"/>
                        </a:rPr>
                        <a:t>8</a:t>
                      </a:r>
                    </a:p>
                  </a:txBody>
                  <a:tcPr marL="90000" marT="0" marB="0"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AD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000" b="0" i="0" u="none" strike="noStrike" cap="none" normalizeH="0" baseline="0" smtClean="0">
                          <a:ln>
                            <a:noFill/>
                          </a:ln>
                          <a:solidFill>
                            <a:srgbClr val="000000"/>
                          </a:solidFill>
                          <a:effectLst/>
                          <a:latin typeface="Calibri" pitchFamily="34" charset="0"/>
                          <a:ea typeface="ＭＳ Ｐゴシック" pitchFamily="34" charset="-128"/>
                          <a:cs typeface="Arial" pitchFamily="34" charset="0"/>
                        </a:rPr>
                        <a:t>120</a:t>
                      </a:r>
                    </a:p>
                  </a:txBody>
                  <a:tcPr marL="90000" marT="0" marB="0"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AD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000" b="0" i="0" u="none" strike="noStrike" cap="none" normalizeH="0" baseline="0" smtClean="0">
                        <a:ln>
                          <a:noFill/>
                        </a:ln>
                        <a:solidFill>
                          <a:srgbClr val="000000"/>
                        </a:solidFill>
                        <a:effectLst/>
                        <a:latin typeface="Calibri" pitchFamily="34" charset="0"/>
                        <a:ea typeface="ＭＳ Ｐゴシック" pitchFamily="34" charset="-128"/>
                        <a:cs typeface="Arial" pitchFamily="34" charset="0"/>
                      </a:endParaRPr>
                    </a:p>
                  </a:txBody>
                  <a:tcPr marL="90000" marT="0" marB="0"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AD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000" b="0" i="0" u="none" strike="noStrike" cap="none" normalizeH="0" baseline="0" smtClean="0">
                        <a:ln>
                          <a:noFill/>
                        </a:ln>
                        <a:solidFill>
                          <a:srgbClr val="000000"/>
                        </a:solidFill>
                        <a:effectLst/>
                        <a:latin typeface="Calibri" pitchFamily="34" charset="0"/>
                        <a:ea typeface="ＭＳ Ｐゴシック" pitchFamily="34" charset="-128"/>
                        <a:cs typeface="Arial" pitchFamily="34" charset="0"/>
                      </a:endParaRPr>
                    </a:p>
                  </a:txBody>
                  <a:tcPr marL="90000" marT="0" marB="0"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AD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000" b="0" i="0" u="none" strike="noStrike" cap="none" normalizeH="0" baseline="0" smtClean="0">
                        <a:ln>
                          <a:noFill/>
                        </a:ln>
                        <a:solidFill>
                          <a:srgbClr val="000000"/>
                        </a:solidFill>
                        <a:effectLst/>
                        <a:latin typeface="Calibri" pitchFamily="34" charset="0"/>
                        <a:ea typeface="ＭＳ Ｐゴシック" pitchFamily="34" charset="-128"/>
                        <a:cs typeface="Arial" pitchFamily="34" charset="0"/>
                      </a:endParaRPr>
                    </a:p>
                  </a:txBody>
                  <a:tcPr marL="90000" marT="0" marB="0"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ADA"/>
                    </a:solidFill>
                  </a:tcPr>
                </a:tc>
              </a:tr>
              <a:tr h="287338">
                <a:tc vMerge="1">
                  <a:txBody>
                    <a:bodyPr/>
                    <a:lstStyle/>
                    <a:p>
                      <a:endParaRPr lang="en-GB"/>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000" b="0" i="0" u="none" strike="noStrike" cap="none" normalizeH="0" baseline="0" smtClean="0">
                          <a:ln>
                            <a:noFill/>
                          </a:ln>
                          <a:solidFill>
                            <a:srgbClr val="000000"/>
                          </a:solidFill>
                          <a:effectLst/>
                          <a:latin typeface="Calibri" pitchFamily="34" charset="0"/>
                          <a:ea typeface="ＭＳ Ｐゴシック" pitchFamily="34" charset="-128"/>
                          <a:cs typeface="Arial" pitchFamily="34" charset="0"/>
                        </a:rPr>
                        <a:t>7</a:t>
                      </a:r>
                    </a:p>
                  </a:txBody>
                  <a:tcPr marL="90000" marT="0" marB="0"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AD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000" b="0" i="0" u="none" strike="noStrike" cap="none" normalizeH="0" baseline="0" smtClean="0">
                          <a:ln>
                            <a:noFill/>
                          </a:ln>
                          <a:solidFill>
                            <a:srgbClr val="000000"/>
                          </a:solidFill>
                          <a:effectLst/>
                          <a:latin typeface="Calibri" pitchFamily="34" charset="0"/>
                          <a:ea typeface="ＭＳ Ｐゴシック" pitchFamily="34" charset="-128"/>
                          <a:cs typeface="Arial" pitchFamily="34" charset="0"/>
                        </a:rPr>
                        <a:t>120</a:t>
                      </a:r>
                    </a:p>
                  </a:txBody>
                  <a:tcPr marL="90000" marT="0" marB="0"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AD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000" b="0" i="0" u="none" strike="noStrike" cap="none" normalizeH="0" baseline="0" smtClean="0">
                        <a:ln>
                          <a:noFill/>
                        </a:ln>
                        <a:solidFill>
                          <a:srgbClr val="000000"/>
                        </a:solidFill>
                        <a:effectLst/>
                        <a:latin typeface="Calibri" pitchFamily="34" charset="0"/>
                        <a:ea typeface="ＭＳ Ｐゴシック" pitchFamily="34" charset="-128"/>
                        <a:cs typeface="Arial" pitchFamily="34" charset="0"/>
                      </a:endParaRPr>
                    </a:p>
                  </a:txBody>
                  <a:tcPr marL="90000" marT="0" marB="0"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AD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000" b="0" i="0" u="none" strike="noStrike" cap="none" normalizeH="0" baseline="0" smtClean="0">
                        <a:ln>
                          <a:noFill/>
                        </a:ln>
                        <a:solidFill>
                          <a:srgbClr val="000000"/>
                        </a:solidFill>
                        <a:effectLst/>
                        <a:latin typeface="Calibri" pitchFamily="34" charset="0"/>
                        <a:ea typeface="ＭＳ Ｐゴシック" pitchFamily="34" charset="-128"/>
                        <a:cs typeface="Arial" pitchFamily="34" charset="0"/>
                      </a:endParaRPr>
                    </a:p>
                  </a:txBody>
                  <a:tcPr marL="90000" marT="0" marB="0"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AD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000" b="0" i="0" u="none" strike="noStrike" cap="none" normalizeH="0" baseline="0" smtClean="0">
                        <a:ln>
                          <a:noFill/>
                        </a:ln>
                        <a:solidFill>
                          <a:srgbClr val="000000"/>
                        </a:solidFill>
                        <a:effectLst/>
                        <a:latin typeface="Calibri" pitchFamily="34" charset="0"/>
                        <a:ea typeface="ＭＳ Ｐゴシック" pitchFamily="34" charset="-128"/>
                        <a:cs typeface="Arial" pitchFamily="34" charset="0"/>
                      </a:endParaRPr>
                    </a:p>
                  </a:txBody>
                  <a:tcPr marL="90000" marT="0" marB="0"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ADA"/>
                    </a:solidFill>
                  </a:tcPr>
                </a:tc>
              </a:tr>
              <a:tr h="287338">
                <a:tc rowSpan="3">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000" b="0" i="0" u="none" strike="noStrike" cap="none" normalizeH="0" baseline="0" smtClean="0">
                          <a:ln>
                            <a:noFill/>
                          </a:ln>
                          <a:solidFill>
                            <a:srgbClr val="000000"/>
                          </a:solidFill>
                          <a:effectLst/>
                          <a:latin typeface="Calibri" pitchFamily="34" charset="0"/>
                          <a:ea typeface="ＭＳ Ｐゴシック" pitchFamily="34" charset="-128"/>
                          <a:cs typeface="Arial" pitchFamily="34" charset="0"/>
                        </a:rPr>
                        <a:t>2</a:t>
                      </a:r>
                    </a:p>
                  </a:txBody>
                  <a:tcPr marL="90000" marT="0" marB="0"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000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000" b="0" i="0" u="none" strike="noStrike" cap="none" normalizeH="0" baseline="0" smtClean="0">
                          <a:ln>
                            <a:noFill/>
                          </a:ln>
                          <a:solidFill>
                            <a:srgbClr val="000000"/>
                          </a:solidFill>
                          <a:effectLst/>
                          <a:latin typeface="Calibri" pitchFamily="34" charset="0"/>
                          <a:ea typeface="ＭＳ Ｐゴシック" pitchFamily="34" charset="-128"/>
                          <a:cs typeface="Arial" pitchFamily="34" charset="0"/>
                        </a:rPr>
                        <a:t>6</a:t>
                      </a:r>
                    </a:p>
                  </a:txBody>
                  <a:tcPr marL="90000" marT="0" marB="0"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000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000" b="0" i="0" u="none" strike="noStrike" cap="none" normalizeH="0" baseline="0" smtClean="0">
                          <a:ln>
                            <a:noFill/>
                          </a:ln>
                          <a:solidFill>
                            <a:srgbClr val="000000"/>
                          </a:solidFill>
                          <a:effectLst/>
                          <a:latin typeface="Calibri" pitchFamily="34" charset="0"/>
                          <a:ea typeface="ＭＳ Ｐゴシック" pitchFamily="34" charset="-128"/>
                          <a:cs typeface="Arial" pitchFamily="34" charset="0"/>
                        </a:rPr>
                        <a:t>120</a:t>
                      </a:r>
                    </a:p>
                  </a:txBody>
                  <a:tcPr marL="90000" marT="0" marB="0"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000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000" b="0" i="0" u="none" strike="noStrike" cap="none" normalizeH="0" baseline="0" smtClean="0">
                          <a:ln>
                            <a:noFill/>
                          </a:ln>
                          <a:solidFill>
                            <a:srgbClr val="000000"/>
                          </a:solidFill>
                          <a:effectLst/>
                          <a:latin typeface="Calibri" pitchFamily="34" charset="0"/>
                          <a:ea typeface="ＭＳ Ｐゴシック" pitchFamily="34" charset="-128"/>
                          <a:cs typeface="Arial" pitchFamily="34" charset="0"/>
                        </a:rPr>
                        <a:t>85</a:t>
                      </a:r>
                    </a:p>
                  </a:txBody>
                  <a:tcPr marL="90000" marT="0" marB="0"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000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000" b="0" i="0" u="none" strike="noStrike" cap="none" normalizeH="0" baseline="0" smtClean="0">
                          <a:ln>
                            <a:noFill/>
                          </a:ln>
                          <a:solidFill>
                            <a:srgbClr val="000000"/>
                          </a:solidFill>
                          <a:effectLst/>
                          <a:latin typeface="Calibri" pitchFamily="34" charset="0"/>
                          <a:ea typeface="ＭＳ Ｐゴシック" pitchFamily="34" charset="-128"/>
                          <a:cs typeface="Arial" pitchFamily="34" charset="0"/>
                        </a:rPr>
                        <a:t>65</a:t>
                      </a:r>
                    </a:p>
                  </a:txBody>
                  <a:tcPr marL="90000" marT="0" marB="0"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000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000" b="0" i="0" u="none" strike="noStrike" cap="none" normalizeH="0" baseline="0" smtClean="0">
                          <a:ln>
                            <a:noFill/>
                          </a:ln>
                          <a:solidFill>
                            <a:srgbClr val="000000"/>
                          </a:solidFill>
                          <a:effectLst/>
                          <a:latin typeface="Calibri" pitchFamily="34" charset="0"/>
                          <a:ea typeface="ＭＳ Ｐゴシック" pitchFamily="34" charset="-128"/>
                          <a:cs typeface="Arial" pitchFamily="34" charset="0"/>
                        </a:rPr>
                        <a:t>150</a:t>
                      </a:r>
                    </a:p>
                  </a:txBody>
                  <a:tcPr marL="90000" marT="0" marB="0"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0000"/>
                    </a:solidFill>
                  </a:tcPr>
                </a:tc>
              </a:tr>
              <a:tr h="287338">
                <a:tc vMerge="1">
                  <a:txBody>
                    <a:bodyPr/>
                    <a:lstStyle/>
                    <a:p>
                      <a:endParaRPr lang="en-GB"/>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000" b="0" i="0" u="none" strike="noStrike" cap="none" normalizeH="0" baseline="0" smtClean="0">
                          <a:ln>
                            <a:noFill/>
                          </a:ln>
                          <a:solidFill>
                            <a:srgbClr val="000000"/>
                          </a:solidFill>
                          <a:effectLst/>
                          <a:latin typeface="Calibri" pitchFamily="34" charset="0"/>
                          <a:ea typeface="ＭＳ Ｐゴシック" pitchFamily="34" charset="-128"/>
                          <a:cs typeface="Arial" pitchFamily="34" charset="0"/>
                        </a:rPr>
                        <a:t>5</a:t>
                      </a:r>
                    </a:p>
                  </a:txBody>
                  <a:tcPr marL="90000" marT="0" marB="0"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000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000" b="0" i="0" u="none" strike="noStrike" cap="none" normalizeH="0" baseline="0" smtClean="0">
                          <a:ln>
                            <a:noFill/>
                          </a:ln>
                          <a:solidFill>
                            <a:srgbClr val="000000"/>
                          </a:solidFill>
                          <a:effectLst/>
                          <a:latin typeface="Calibri" pitchFamily="34" charset="0"/>
                          <a:ea typeface="ＭＳ Ｐゴシック" pitchFamily="34" charset="-128"/>
                          <a:cs typeface="Arial" pitchFamily="34" charset="0"/>
                        </a:rPr>
                        <a:t>120</a:t>
                      </a:r>
                    </a:p>
                  </a:txBody>
                  <a:tcPr marL="90000" marT="0" marB="0"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000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000" b="0" i="0" u="none" strike="noStrike" cap="none" normalizeH="0" baseline="0" smtClean="0">
                          <a:ln>
                            <a:noFill/>
                          </a:ln>
                          <a:solidFill>
                            <a:srgbClr val="000000"/>
                          </a:solidFill>
                          <a:effectLst/>
                          <a:latin typeface="Calibri" pitchFamily="34" charset="0"/>
                          <a:ea typeface="ＭＳ Ｐゴシック" pitchFamily="34" charset="-128"/>
                          <a:cs typeface="Arial" pitchFamily="34" charset="0"/>
                        </a:rPr>
                        <a:t>90</a:t>
                      </a:r>
                    </a:p>
                  </a:txBody>
                  <a:tcPr marL="90000" marT="0" marB="0"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000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000" b="0" i="0" u="none" strike="noStrike" cap="none" normalizeH="0" baseline="0" smtClean="0">
                          <a:ln>
                            <a:noFill/>
                          </a:ln>
                          <a:solidFill>
                            <a:srgbClr val="000000"/>
                          </a:solidFill>
                          <a:effectLst/>
                          <a:latin typeface="Calibri" pitchFamily="34" charset="0"/>
                          <a:ea typeface="ＭＳ Ｐゴシック" pitchFamily="34" charset="-128"/>
                          <a:cs typeface="Arial" pitchFamily="34" charset="0"/>
                        </a:rPr>
                        <a:t>70</a:t>
                      </a:r>
                    </a:p>
                  </a:txBody>
                  <a:tcPr marL="90000" marT="0" marB="0"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000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000" b="0" i="0" u="none" strike="noStrike" cap="none" normalizeH="0" baseline="0" smtClean="0">
                          <a:ln>
                            <a:noFill/>
                          </a:ln>
                          <a:solidFill>
                            <a:srgbClr val="000000"/>
                          </a:solidFill>
                          <a:effectLst/>
                          <a:latin typeface="Calibri" pitchFamily="34" charset="0"/>
                          <a:ea typeface="ＭＳ Ｐゴシック" pitchFamily="34" charset="-128"/>
                          <a:cs typeface="Arial" pitchFamily="34" charset="0"/>
                        </a:rPr>
                        <a:t>160</a:t>
                      </a:r>
                    </a:p>
                  </a:txBody>
                  <a:tcPr marL="90000" marT="0" marB="0"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0000"/>
                    </a:solidFill>
                  </a:tcPr>
                </a:tc>
              </a:tr>
              <a:tr h="287338">
                <a:tc vMerge="1">
                  <a:txBody>
                    <a:bodyPr/>
                    <a:lstStyle/>
                    <a:p>
                      <a:endParaRPr lang="en-GB"/>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000" b="0" i="0" u="none" strike="noStrike" cap="none" normalizeH="0" baseline="0" smtClean="0">
                          <a:ln>
                            <a:noFill/>
                          </a:ln>
                          <a:solidFill>
                            <a:srgbClr val="000000"/>
                          </a:solidFill>
                          <a:effectLst/>
                          <a:latin typeface="Calibri" pitchFamily="34" charset="0"/>
                          <a:ea typeface="ＭＳ Ｐゴシック" pitchFamily="34" charset="-128"/>
                          <a:cs typeface="Arial" pitchFamily="34" charset="0"/>
                        </a:rPr>
                        <a:t>4</a:t>
                      </a:r>
                    </a:p>
                  </a:txBody>
                  <a:tcPr marL="90000" marT="0" marB="0"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000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000" b="0" i="0" u="none" strike="noStrike" cap="none" normalizeH="0" baseline="0" smtClean="0">
                          <a:ln>
                            <a:noFill/>
                          </a:ln>
                          <a:solidFill>
                            <a:srgbClr val="000000"/>
                          </a:solidFill>
                          <a:effectLst/>
                          <a:latin typeface="Calibri" pitchFamily="34" charset="0"/>
                          <a:ea typeface="ＭＳ Ｐゴシック" pitchFamily="34" charset="-128"/>
                          <a:cs typeface="Arial" pitchFamily="34" charset="0"/>
                        </a:rPr>
                        <a:t>120</a:t>
                      </a:r>
                    </a:p>
                  </a:txBody>
                  <a:tcPr marL="90000" marT="0" marB="0"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000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000" b="0" i="0" u="none" strike="noStrike" cap="none" normalizeH="0" baseline="0" smtClean="0">
                          <a:ln>
                            <a:noFill/>
                          </a:ln>
                          <a:solidFill>
                            <a:srgbClr val="000000"/>
                          </a:solidFill>
                          <a:effectLst/>
                          <a:latin typeface="Calibri" pitchFamily="34" charset="0"/>
                          <a:ea typeface="ＭＳ Ｐゴシック" pitchFamily="34" charset="-128"/>
                          <a:cs typeface="Arial" pitchFamily="34" charset="0"/>
                        </a:rPr>
                        <a:t>100</a:t>
                      </a:r>
                    </a:p>
                  </a:txBody>
                  <a:tcPr marL="90000" marT="0" marB="0"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000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000" b="0" i="0" u="none" strike="noStrike" cap="none" normalizeH="0" baseline="0" smtClean="0">
                          <a:ln>
                            <a:noFill/>
                          </a:ln>
                          <a:solidFill>
                            <a:srgbClr val="000000"/>
                          </a:solidFill>
                          <a:effectLst/>
                          <a:latin typeface="Calibri" pitchFamily="34" charset="0"/>
                          <a:ea typeface="ＭＳ Ｐゴシック" pitchFamily="34" charset="-128"/>
                          <a:cs typeface="Arial" pitchFamily="34" charset="0"/>
                        </a:rPr>
                        <a:t>80</a:t>
                      </a:r>
                    </a:p>
                  </a:txBody>
                  <a:tcPr marL="90000" marT="0" marB="0"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000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000" b="0" i="0" u="none" strike="noStrike" cap="none" normalizeH="0" baseline="0" smtClean="0">
                          <a:ln>
                            <a:noFill/>
                          </a:ln>
                          <a:solidFill>
                            <a:srgbClr val="000000"/>
                          </a:solidFill>
                          <a:effectLst/>
                          <a:latin typeface="Calibri" pitchFamily="34" charset="0"/>
                          <a:ea typeface="ＭＳ Ｐゴシック" pitchFamily="34" charset="-128"/>
                          <a:cs typeface="Arial" pitchFamily="34" charset="0"/>
                        </a:rPr>
                        <a:t>180</a:t>
                      </a:r>
                    </a:p>
                  </a:txBody>
                  <a:tcPr marL="90000" marT="0" marB="0"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0000"/>
                    </a:solidFill>
                  </a:tcPr>
                </a:tc>
              </a:tr>
              <a:tr h="287338">
                <a:tc rowSpan="3">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000" b="0" i="0" u="none" strike="noStrike" cap="none" normalizeH="0" baseline="0" smtClean="0">
                          <a:ln>
                            <a:noFill/>
                          </a:ln>
                          <a:solidFill>
                            <a:srgbClr val="000000"/>
                          </a:solidFill>
                          <a:effectLst/>
                          <a:latin typeface="Calibri" pitchFamily="34" charset="0"/>
                          <a:ea typeface="ＭＳ Ｐゴシック" pitchFamily="34" charset="-128"/>
                          <a:cs typeface="Arial" pitchFamily="34" charset="0"/>
                        </a:rPr>
                        <a:t>1</a:t>
                      </a:r>
                    </a:p>
                  </a:txBody>
                  <a:tcPr marL="90000" marT="0" marB="0"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AD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000" b="0" i="0" u="none" strike="noStrike" cap="none" normalizeH="0" baseline="0" smtClean="0">
                          <a:ln>
                            <a:noFill/>
                          </a:ln>
                          <a:solidFill>
                            <a:srgbClr val="000000"/>
                          </a:solidFill>
                          <a:effectLst/>
                          <a:latin typeface="Calibri" pitchFamily="34" charset="0"/>
                          <a:ea typeface="ＭＳ Ｐゴシック" pitchFamily="34" charset="-128"/>
                          <a:cs typeface="Arial" pitchFamily="34" charset="0"/>
                        </a:rPr>
                        <a:t>3</a:t>
                      </a:r>
                    </a:p>
                  </a:txBody>
                  <a:tcPr marL="90000" marT="0" marB="0"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AD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000" b="0" i="0" u="none" strike="noStrike" cap="none" normalizeH="0" baseline="0" smtClean="0">
                          <a:ln>
                            <a:noFill/>
                          </a:ln>
                          <a:solidFill>
                            <a:srgbClr val="000000"/>
                          </a:solidFill>
                          <a:effectLst/>
                          <a:latin typeface="Calibri" pitchFamily="34" charset="0"/>
                          <a:ea typeface="ＭＳ Ｐゴシック" pitchFamily="34" charset="-128"/>
                          <a:cs typeface="Arial" pitchFamily="34" charset="0"/>
                        </a:rPr>
                        <a:t>120</a:t>
                      </a:r>
                    </a:p>
                  </a:txBody>
                  <a:tcPr marL="90000" marT="0" marB="0"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AD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000" b="0" i="0" u="none" strike="noStrike" cap="none" normalizeH="0" baseline="0" smtClean="0">
                          <a:ln>
                            <a:noFill/>
                          </a:ln>
                          <a:solidFill>
                            <a:srgbClr val="000000"/>
                          </a:solidFill>
                          <a:effectLst/>
                          <a:latin typeface="Calibri" pitchFamily="34" charset="0"/>
                          <a:ea typeface="ＭＳ Ｐゴシック" pitchFamily="34" charset="-128"/>
                          <a:cs typeface="Arial" pitchFamily="34" charset="0"/>
                        </a:rPr>
                        <a:t>110</a:t>
                      </a:r>
                    </a:p>
                  </a:txBody>
                  <a:tcPr marL="90000" marT="0" marB="0"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AD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000" b="0" i="0" u="none" strike="noStrike" cap="none" normalizeH="0" baseline="0" smtClean="0">
                          <a:ln>
                            <a:noFill/>
                          </a:ln>
                          <a:solidFill>
                            <a:srgbClr val="000000"/>
                          </a:solidFill>
                          <a:effectLst/>
                          <a:latin typeface="Calibri" pitchFamily="34" charset="0"/>
                          <a:ea typeface="ＭＳ Ｐゴシック" pitchFamily="34" charset="-128"/>
                          <a:cs typeface="Arial" pitchFamily="34" charset="0"/>
                        </a:rPr>
                        <a:t>85</a:t>
                      </a:r>
                    </a:p>
                  </a:txBody>
                  <a:tcPr marL="90000" marT="0" marB="0"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AD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000" b="0" i="0" u="none" strike="noStrike" cap="none" normalizeH="0" baseline="0" smtClean="0">
                          <a:ln>
                            <a:noFill/>
                          </a:ln>
                          <a:solidFill>
                            <a:srgbClr val="000000"/>
                          </a:solidFill>
                          <a:effectLst/>
                          <a:latin typeface="Calibri" pitchFamily="34" charset="0"/>
                          <a:ea typeface="ＭＳ Ｐゴシック" pitchFamily="34" charset="-128"/>
                          <a:cs typeface="Arial" pitchFamily="34" charset="0"/>
                        </a:rPr>
                        <a:t>195</a:t>
                      </a:r>
                    </a:p>
                  </a:txBody>
                  <a:tcPr marL="90000" marT="0" marB="0"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ADA"/>
                    </a:solidFill>
                  </a:tcPr>
                </a:tc>
              </a:tr>
              <a:tr h="287338">
                <a:tc vMerge="1">
                  <a:txBody>
                    <a:bodyPr/>
                    <a:lstStyle/>
                    <a:p>
                      <a:endParaRPr lang="en-GB"/>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000" b="0" i="0" u="none" strike="noStrike" cap="none" normalizeH="0" baseline="0" smtClean="0">
                          <a:ln>
                            <a:noFill/>
                          </a:ln>
                          <a:solidFill>
                            <a:srgbClr val="000000"/>
                          </a:solidFill>
                          <a:effectLst/>
                          <a:latin typeface="Calibri" pitchFamily="34" charset="0"/>
                          <a:ea typeface="ＭＳ Ｐゴシック" pitchFamily="34" charset="-128"/>
                          <a:cs typeface="Arial" pitchFamily="34" charset="0"/>
                        </a:rPr>
                        <a:t>2</a:t>
                      </a:r>
                    </a:p>
                  </a:txBody>
                  <a:tcPr marL="90000" marT="0" marB="0"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AD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000" b="0" i="0" u="none" strike="noStrike" cap="none" normalizeH="0" baseline="0" smtClean="0">
                          <a:ln>
                            <a:noFill/>
                          </a:ln>
                          <a:solidFill>
                            <a:srgbClr val="000000"/>
                          </a:solidFill>
                          <a:effectLst/>
                          <a:latin typeface="Calibri" pitchFamily="34" charset="0"/>
                          <a:ea typeface="ＭＳ Ｐゴシック" pitchFamily="34" charset="-128"/>
                          <a:cs typeface="Arial" pitchFamily="34" charset="0"/>
                        </a:rPr>
                        <a:t>120</a:t>
                      </a:r>
                    </a:p>
                  </a:txBody>
                  <a:tcPr marL="90000" marT="0" marB="0"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AD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000" b="0" i="0" u="none" strike="noStrike" cap="none" normalizeH="0" baseline="0" smtClean="0">
                          <a:ln>
                            <a:noFill/>
                          </a:ln>
                          <a:solidFill>
                            <a:srgbClr val="000000"/>
                          </a:solidFill>
                          <a:effectLst/>
                          <a:latin typeface="Calibri" pitchFamily="34" charset="0"/>
                          <a:ea typeface="ＭＳ Ｐゴシック" pitchFamily="34" charset="-128"/>
                          <a:cs typeface="Arial" pitchFamily="34" charset="0"/>
                        </a:rPr>
                        <a:t>115</a:t>
                      </a:r>
                    </a:p>
                  </a:txBody>
                  <a:tcPr marL="90000" marT="0" marB="0"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AD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000" b="0" i="0" u="none" strike="noStrike" cap="none" normalizeH="0" baseline="0" smtClean="0">
                          <a:ln>
                            <a:noFill/>
                          </a:ln>
                          <a:solidFill>
                            <a:srgbClr val="000000"/>
                          </a:solidFill>
                          <a:effectLst/>
                          <a:latin typeface="Calibri" pitchFamily="34" charset="0"/>
                          <a:ea typeface="ＭＳ Ｐゴシック" pitchFamily="34" charset="-128"/>
                          <a:cs typeface="Arial" pitchFamily="34" charset="0"/>
                        </a:rPr>
                        <a:t>90</a:t>
                      </a:r>
                    </a:p>
                  </a:txBody>
                  <a:tcPr marL="90000" marT="0" marB="0"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AD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000" b="0" i="0" u="none" strike="noStrike" cap="none" normalizeH="0" baseline="0" smtClean="0">
                          <a:ln>
                            <a:noFill/>
                          </a:ln>
                          <a:solidFill>
                            <a:srgbClr val="000000"/>
                          </a:solidFill>
                          <a:effectLst/>
                          <a:latin typeface="Calibri" pitchFamily="34" charset="0"/>
                          <a:ea typeface="ＭＳ Ｐゴシック" pitchFamily="34" charset="-128"/>
                          <a:cs typeface="Arial" pitchFamily="34" charset="0"/>
                        </a:rPr>
                        <a:t>205</a:t>
                      </a:r>
                    </a:p>
                  </a:txBody>
                  <a:tcPr marL="90000" marT="0" marB="0"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ADA"/>
                    </a:solidFill>
                  </a:tcPr>
                </a:tc>
              </a:tr>
              <a:tr h="287338">
                <a:tc vMerge="1">
                  <a:txBody>
                    <a:bodyPr/>
                    <a:lstStyle/>
                    <a:p>
                      <a:endParaRPr lang="en-GB"/>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000" b="0" i="0" u="none" strike="noStrike" cap="none" normalizeH="0" baseline="0" smtClean="0">
                          <a:ln>
                            <a:noFill/>
                          </a:ln>
                          <a:solidFill>
                            <a:srgbClr val="000000"/>
                          </a:solidFill>
                          <a:effectLst/>
                          <a:latin typeface="Calibri" pitchFamily="34" charset="0"/>
                          <a:ea typeface="ＭＳ Ｐゴシック" pitchFamily="34" charset="-128"/>
                          <a:cs typeface="Arial" pitchFamily="34" charset="0"/>
                        </a:rPr>
                        <a:t>1</a:t>
                      </a:r>
                    </a:p>
                  </a:txBody>
                  <a:tcPr marL="90000" marT="0" marB="0"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AD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000" b="0" i="0" u="none" strike="noStrike" cap="none" normalizeH="0" baseline="0" smtClean="0">
                          <a:ln>
                            <a:noFill/>
                          </a:ln>
                          <a:solidFill>
                            <a:srgbClr val="000000"/>
                          </a:solidFill>
                          <a:effectLst/>
                          <a:latin typeface="Calibri" pitchFamily="34" charset="0"/>
                          <a:ea typeface="ＭＳ Ｐゴシック" pitchFamily="34" charset="-128"/>
                          <a:cs typeface="Arial" pitchFamily="34" charset="0"/>
                        </a:rPr>
                        <a:t>120</a:t>
                      </a:r>
                    </a:p>
                  </a:txBody>
                  <a:tcPr marL="90000" marT="0" marB="0"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AD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000" b="0" i="0" u="none" strike="noStrike" cap="none" normalizeH="0" baseline="0" smtClean="0">
                          <a:ln>
                            <a:noFill/>
                          </a:ln>
                          <a:solidFill>
                            <a:srgbClr val="000000"/>
                          </a:solidFill>
                          <a:effectLst/>
                          <a:latin typeface="Calibri" pitchFamily="34" charset="0"/>
                          <a:ea typeface="ＭＳ Ｐゴシック" pitchFamily="34" charset="-128"/>
                          <a:cs typeface="Arial" pitchFamily="34" charset="0"/>
                        </a:rPr>
                        <a:t>120</a:t>
                      </a:r>
                    </a:p>
                  </a:txBody>
                  <a:tcPr marL="90000" marT="0" marB="0"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AD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000" b="0" i="0" u="none" strike="noStrike" cap="none" normalizeH="0" baseline="0" smtClean="0">
                          <a:ln>
                            <a:noFill/>
                          </a:ln>
                          <a:solidFill>
                            <a:srgbClr val="000000"/>
                          </a:solidFill>
                          <a:effectLst/>
                          <a:latin typeface="Calibri" pitchFamily="34" charset="0"/>
                          <a:ea typeface="ＭＳ Ｐゴシック" pitchFamily="34" charset="-128"/>
                          <a:cs typeface="Arial" pitchFamily="34" charset="0"/>
                        </a:rPr>
                        <a:t>100</a:t>
                      </a:r>
                    </a:p>
                  </a:txBody>
                  <a:tcPr marL="90000" marT="0" marB="0"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AD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000" b="0" i="0" u="none" strike="noStrike" cap="none" normalizeH="0" baseline="0" smtClean="0">
                          <a:ln>
                            <a:noFill/>
                          </a:ln>
                          <a:solidFill>
                            <a:srgbClr val="000000"/>
                          </a:solidFill>
                          <a:effectLst/>
                          <a:latin typeface="Calibri" pitchFamily="34" charset="0"/>
                          <a:ea typeface="ＭＳ Ｐゴシック" pitchFamily="34" charset="-128"/>
                          <a:cs typeface="Arial" pitchFamily="34" charset="0"/>
                        </a:rPr>
                        <a:t>220</a:t>
                      </a:r>
                    </a:p>
                  </a:txBody>
                  <a:tcPr marL="90000" marT="0" marB="0"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ADA"/>
                    </a:solidFill>
                  </a:tcPr>
                </a:tc>
              </a:tr>
            </a:tbl>
          </a:graphicData>
        </a:graphic>
      </p:graphicFrame>
      <p:pic>
        <p:nvPicPr>
          <p:cNvPr id="105594" name="Picture 9" descr="Arbeit,arbeiten,Arbeitsplätze,Büros,Computer,Firmen,Geschäftsmänner,Schreibtische,Technologie"/>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1913" y="3502025"/>
            <a:ext cx="1511300" cy="1511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5595" name="Textfeld 20"/>
          <p:cNvSpPr txBox="1">
            <a:spLocks noChangeArrowheads="1"/>
          </p:cNvSpPr>
          <p:nvPr/>
        </p:nvSpPr>
        <p:spPr bwMode="auto">
          <a:xfrm>
            <a:off x="755650" y="3573463"/>
            <a:ext cx="1368425"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1400">
                <a:solidFill>
                  <a:schemeClr val="tx1"/>
                </a:solidFill>
                <a:latin typeface="Arial" pitchFamily="34" charset="0"/>
                <a:cs typeface="Arial" pitchFamily="34" charset="0"/>
              </a:defRPr>
            </a:lvl1pPr>
            <a:lvl2pPr marL="37931725" indent="-37474525" eaLnBrk="0" hangingPunct="0">
              <a:defRPr sz="1400">
                <a:solidFill>
                  <a:schemeClr val="tx1"/>
                </a:solidFill>
                <a:latin typeface="Arial" pitchFamily="34" charset="0"/>
                <a:cs typeface="Arial" pitchFamily="34" charset="0"/>
              </a:defRPr>
            </a:lvl2pPr>
            <a:lvl3pPr eaLnBrk="0" hangingPunct="0">
              <a:defRPr sz="1400">
                <a:solidFill>
                  <a:schemeClr val="tx1"/>
                </a:solidFill>
                <a:latin typeface="Arial" pitchFamily="34" charset="0"/>
                <a:cs typeface="Arial" pitchFamily="34" charset="0"/>
              </a:defRPr>
            </a:lvl3pPr>
            <a:lvl4pPr eaLnBrk="0" hangingPunct="0">
              <a:defRPr sz="1400">
                <a:solidFill>
                  <a:schemeClr val="tx1"/>
                </a:solidFill>
                <a:latin typeface="Arial" pitchFamily="34" charset="0"/>
                <a:cs typeface="Arial" pitchFamily="34" charset="0"/>
              </a:defRPr>
            </a:lvl4pPr>
            <a:lvl5pPr eaLnBrk="0" hangingPunct="0">
              <a:defRPr sz="1400">
                <a:solidFill>
                  <a:schemeClr val="tx1"/>
                </a:solidFill>
                <a:latin typeface="Arial" pitchFamily="34" charset="0"/>
                <a:cs typeface="Arial" pitchFamily="34" charset="0"/>
              </a:defRPr>
            </a:lvl5pPr>
            <a:lvl6pPr marL="457200" eaLnBrk="0" fontAlgn="base" hangingPunct="0">
              <a:spcBef>
                <a:spcPct val="0"/>
              </a:spcBef>
              <a:spcAft>
                <a:spcPct val="0"/>
              </a:spcAft>
              <a:defRPr sz="1400">
                <a:solidFill>
                  <a:schemeClr val="tx1"/>
                </a:solidFill>
                <a:latin typeface="Arial" pitchFamily="34" charset="0"/>
                <a:cs typeface="Arial" pitchFamily="34" charset="0"/>
              </a:defRPr>
            </a:lvl6pPr>
            <a:lvl7pPr marL="914400" eaLnBrk="0" fontAlgn="base" hangingPunct="0">
              <a:spcBef>
                <a:spcPct val="0"/>
              </a:spcBef>
              <a:spcAft>
                <a:spcPct val="0"/>
              </a:spcAft>
              <a:defRPr sz="1400">
                <a:solidFill>
                  <a:schemeClr val="tx1"/>
                </a:solidFill>
                <a:latin typeface="Arial" pitchFamily="34" charset="0"/>
                <a:cs typeface="Arial" pitchFamily="34" charset="0"/>
              </a:defRPr>
            </a:lvl7pPr>
            <a:lvl8pPr marL="1371600" eaLnBrk="0" fontAlgn="base" hangingPunct="0">
              <a:spcBef>
                <a:spcPct val="0"/>
              </a:spcBef>
              <a:spcAft>
                <a:spcPct val="0"/>
              </a:spcAft>
              <a:defRPr sz="1400">
                <a:solidFill>
                  <a:schemeClr val="tx1"/>
                </a:solidFill>
                <a:latin typeface="Arial" pitchFamily="34" charset="0"/>
                <a:cs typeface="Arial" pitchFamily="34" charset="0"/>
              </a:defRPr>
            </a:lvl8pPr>
            <a:lvl9pPr marL="1828800" eaLnBrk="0" fontAlgn="base" hangingPunct="0">
              <a:spcBef>
                <a:spcPct val="0"/>
              </a:spcBef>
              <a:spcAft>
                <a:spcPct val="0"/>
              </a:spcAft>
              <a:defRPr sz="1400">
                <a:solidFill>
                  <a:schemeClr val="tx1"/>
                </a:solidFill>
                <a:latin typeface="Arial" pitchFamily="34" charset="0"/>
                <a:cs typeface="Arial" pitchFamily="34" charset="0"/>
              </a:defRPr>
            </a:lvl9pPr>
          </a:lstStyle>
          <a:p>
            <a:pPr algn="ctr" eaLnBrk="1" hangingPunct="1"/>
            <a:r>
              <a:rPr lang="de-DE"/>
              <a:t>S1</a:t>
            </a:r>
          </a:p>
        </p:txBody>
      </p:sp>
      <p:sp>
        <p:nvSpPr>
          <p:cNvPr id="22" name="Gestreifter Pfeil nach rechts 21"/>
          <p:cNvSpPr/>
          <p:nvPr/>
        </p:nvSpPr>
        <p:spPr>
          <a:xfrm rot="1929879" flipV="1">
            <a:off x="1597025" y="4492625"/>
            <a:ext cx="814388" cy="236538"/>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grpSp>
        <p:nvGrpSpPr>
          <p:cNvPr id="2" name="Gruppieren 38"/>
          <p:cNvGrpSpPr>
            <a:grpSpLocks/>
          </p:cNvGrpSpPr>
          <p:nvPr/>
        </p:nvGrpSpPr>
        <p:grpSpPr bwMode="auto">
          <a:xfrm>
            <a:off x="1528763" y="4251325"/>
            <a:ext cx="884237" cy="528638"/>
            <a:chOff x="6773054" y="3422951"/>
            <a:chExt cx="1367507" cy="719213"/>
          </a:xfrm>
        </p:grpSpPr>
        <p:sp>
          <p:nvSpPr>
            <p:cNvPr id="24" name="Flussdiagramm: Mehrere Dokumente 23"/>
            <p:cNvSpPr/>
            <p:nvPr/>
          </p:nvSpPr>
          <p:spPr>
            <a:xfrm>
              <a:off x="7165875" y="3422951"/>
              <a:ext cx="711988" cy="719213"/>
            </a:xfrm>
            <a:prstGeom prst="flowChartMultidocument">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105599" name="Textfeld 24"/>
            <p:cNvSpPr txBox="1">
              <a:spLocks noChangeArrowheads="1"/>
            </p:cNvSpPr>
            <p:nvPr/>
          </p:nvSpPr>
          <p:spPr bwMode="auto">
            <a:xfrm>
              <a:off x="6773054" y="3631701"/>
              <a:ext cx="1367507"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1400">
                  <a:solidFill>
                    <a:schemeClr val="tx1"/>
                  </a:solidFill>
                  <a:latin typeface="Arial" pitchFamily="34" charset="0"/>
                  <a:cs typeface="Arial" pitchFamily="34" charset="0"/>
                </a:defRPr>
              </a:lvl1pPr>
              <a:lvl2pPr marL="37931725" indent="-37474525" eaLnBrk="0" hangingPunct="0">
                <a:defRPr sz="1400">
                  <a:solidFill>
                    <a:schemeClr val="tx1"/>
                  </a:solidFill>
                  <a:latin typeface="Arial" pitchFamily="34" charset="0"/>
                  <a:cs typeface="Arial" pitchFamily="34" charset="0"/>
                </a:defRPr>
              </a:lvl2pPr>
              <a:lvl3pPr eaLnBrk="0" hangingPunct="0">
                <a:defRPr sz="1400">
                  <a:solidFill>
                    <a:schemeClr val="tx1"/>
                  </a:solidFill>
                  <a:latin typeface="Arial" pitchFamily="34" charset="0"/>
                  <a:cs typeface="Arial" pitchFamily="34" charset="0"/>
                </a:defRPr>
              </a:lvl3pPr>
              <a:lvl4pPr eaLnBrk="0" hangingPunct="0">
                <a:defRPr sz="1400">
                  <a:solidFill>
                    <a:schemeClr val="tx1"/>
                  </a:solidFill>
                  <a:latin typeface="Arial" pitchFamily="34" charset="0"/>
                  <a:cs typeface="Arial" pitchFamily="34" charset="0"/>
                </a:defRPr>
              </a:lvl4pPr>
              <a:lvl5pPr eaLnBrk="0" hangingPunct="0">
                <a:defRPr sz="1400">
                  <a:solidFill>
                    <a:schemeClr val="tx1"/>
                  </a:solidFill>
                  <a:latin typeface="Arial" pitchFamily="34" charset="0"/>
                  <a:cs typeface="Arial" pitchFamily="34" charset="0"/>
                </a:defRPr>
              </a:lvl5pPr>
              <a:lvl6pPr marL="457200" eaLnBrk="0" fontAlgn="base" hangingPunct="0">
                <a:spcBef>
                  <a:spcPct val="0"/>
                </a:spcBef>
                <a:spcAft>
                  <a:spcPct val="0"/>
                </a:spcAft>
                <a:defRPr sz="1400">
                  <a:solidFill>
                    <a:schemeClr val="tx1"/>
                  </a:solidFill>
                  <a:latin typeface="Arial" pitchFamily="34" charset="0"/>
                  <a:cs typeface="Arial" pitchFamily="34" charset="0"/>
                </a:defRPr>
              </a:lvl6pPr>
              <a:lvl7pPr marL="914400" eaLnBrk="0" fontAlgn="base" hangingPunct="0">
                <a:spcBef>
                  <a:spcPct val="0"/>
                </a:spcBef>
                <a:spcAft>
                  <a:spcPct val="0"/>
                </a:spcAft>
                <a:defRPr sz="1400">
                  <a:solidFill>
                    <a:schemeClr val="tx1"/>
                  </a:solidFill>
                  <a:latin typeface="Arial" pitchFamily="34" charset="0"/>
                  <a:cs typeface="Arial" pitchFamily="34" charset="0"/>
                </a:defRPr>
              </a:lvl7pPr>
              <a:lvl8pPr marL="1371600" eaLnBrk="0" fontAlgn="base" hangingPunct="0">
                <a:spcBef>
                  <a:spcPct val="0"/>
                </a:spcBef>
                <a:spcAft>
                  <a:spcPct val="0"/>
                </a:spcAft>
                <a:defRPr sz="1400">
                  <a:solidFill>
                    <a:schemeClr val="tx1"/>
                  </a:solidFill>
                  <a:latin typeface="Arial" pitchFamily="34" charset="0"/>
                  <a:cs typeface="Arial" pitchFamily="34" charset="0"/>
                </a:defRPr>
              </a:lvl8pPr>
              <a:lvl9pPr marL="1828800" eaLnBrk="0" fontAlgn="base" hangingPunct="0">
                <a:spcBef>
                  <a:spcPct val="0"/>
                </a:spcBef>
                <a:spcAft>
                  <a:spcPct val="0"/>
                </a:spcAft>
                <a:defRPr sz="1400">
                  <a:solidFill>
                    <a:schemeClr val="tx1"/>
                  </a:solidFill>
                  <a:latin typeface="Arial" pitchFamily="34" charset="0"/>
                  <a:cs typeface="Arial" pitchFamily="34" charset="0"/>
                </a:defRPr>
              </a:lvl9pPr>
            </a:lstStyle>
            <a:p>
              <a:pPr algn="ctr" eaLnBrk="1" hangingPunct="1"/>
              <a:r>
                <a:rPr lang="de-DE" sz="1000" b="1">
                  <a:solidFill>
                    <a:schemeClr val="bg1"/>
                  </a:solidFill>
                </a:rPr>
                <a:t>1 Bid</a:t>
              </a:r>
            </a:p>
          </p:txBody>
        </p:sp>
      </p:grpSp>
      <p:sp>
        <p:nvSpPr>
          <p:cNvPr id="105601" name="Title 1"/>
          <p:cNvSpPr>
            <a:spLocks/>
          </p:cNvSpPr>
          <p:nvPr/>
        </p:nvSpPr>
        <p:spPr bwMode="auto">
          <a:xfrm>
            <a:off x="457200" y="257175"/>
            <a:ext cx="8229600" cy="8683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0" hangingPunct="0"/>
            <a:r>
              <a:rPr lang="en-US" sz="3200" b="1">
                <a:solidFill>
                  <a:srgbClr val="2A3F82"/>
                </a:solidFill>
                <a:latin typeface="Calibri" pitchFamily="34" charset="0"/>
              </a:rPr>
              <a:t>Small price steps</a:t>
            </a:r>
          </a:p>
        </p:txBody>
      </p:sp>
    </p:spTree>
    <p:extLst>
      <p:ext uri="{BB962C8B-B14F-4D97-AF65-F5344CB8AC3E}">
        <p14:creationId xmlns:p14="http://schemas.microsoft.com/office/powerpoint/2010/main" xmlns="" val="2769151182"/>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522" name="Picture 1"/>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124075" y="5373688"/>
            <a:ext cx="1562100" cy="1476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7523" name="Picture 15" descr="ausgeschnittene abbildungen,ausgeschnittene bilder,computer,datenverarbeitung,durchsichtiger hintergrund,icons,netzwerke,PNG,server,technologien,webelemente"/>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103438" y="4365625"/>
            <a:ext cx="1316037" cy="1316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9" name="Nach links gekrümmter Pfeil 48"/>
          <p:cNvSpPr/>
          <p:nvPr/>
        </p:nvSpPr>
        <p:spPr>
          <a:xfrm rot="10800000">
            <a:off x="971550" y="4868863"/>
            <a:ext cx="1152525" cy="1711325"/>
          </a:xfrm>
          <a:prstGeom prst="curvedLeftArrow">
            <a:avLst>
              <a:gd name="adj1" fmla="val 11013"/>
              <a:gd name="adj2" fmla="val 50000"/>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solidFill>
                <a:schemeClr val="tx1"/>
              </a:solidFill>
            </a:endParaRPr>
          </a:p>
        </p:txBody>
      </p:sp>
      <p:sp>
        <p:nvSpPr>
          <p:cNvPr id="107525" name="Textfeld 43"/>
          <p:cNvSpPr txBox="1">
            <a:spLocks noChangeArrowheads="1"/>
          </p:cNvSpPr>
          <p:nvPr/>
        </p:nvSpPr>
        <p:spPr bwMode="auto">
          <a:xfrm>
            <a:off x="1939925" y="5548313"/>
            <a:ext cx="1366838"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1400">
                <a:solidFill>
                  <a:schemeClr val="tx1"/>
                </a:solidFill>
                <a:latin typeface="Arial" pitchFamily="34" charset="0"/>
                <a:cs typeface="Arial" pitchFamily="34" charset="0"/>
              </a:defRPr>
            </a:lvl1pPr>
            <a:lvl2pPr marL="37931725" indent="-37474525" eaLnBrk="0" hangingPunct="0">
              <a:defRPr sz="1400">
                <a:solidFill>
                  <a:schemeClr val="tx1"/>
                </a:solidFill>
                <a:latin typeface="Arial" pitchFamily="34" charset="0"/>
                <a:cs typeface="Arial" pitchFamily="34" charset="0"/>
              </a:defRPr>
            </a:lvl2pPr>
            <a:lvl3pPr eaLnBrk="0" hangingPunct="0">
              <a:defRPr sz="1400">
                <a:solidFill>
                  <a:schemeClr val="tx1"/>
                </a:solidFill>
                <a:latin typeface="Arial" pitchFamily="34" charset="0"/>
                <a:cs typeface="Arial" pitchFamily="34" charset="0"/>
              </a:defRPr>
            </a:lvl3pPr>
            <a:lvl4pPr eaLnBrk="0" hangingPunct="0">
              <a:defRPr sz="1400">
                <a:solidFill>
                  <a:schemeClr val="tx1"/>
                </a:solidFill>
                <a:latin typeface="Arial" pitchFamily="34" charset="0"/>
                <a:cs typeface="Arial" pitchFamily="34" charset="0"/>
              </a:defRPr>
            </a:lvl4pPr>
            <a:lvl5pPr eaLnBrk="0" hangingPunct="0">
              <a:defRPr sz="1400">
                <a:solidFill>
                  <a:schemeClr val="tx1"/>
                </a:solidFill>
                <a:latin typeface="Arial" pitchFamily="34" charset="0"/>
                <a:cs typeface="Arial" pitchFamily="34" charset="0"/>
              </a:defRPr>
            </a:lvl5pPr>
            <a:lvl6pPr marL="457200" eaLnBrk="0" fontAlgn="base" hangingPunct="0">
              <a:spcBef>
                <a:spcPct val="0"/>
              </a:spcBef>
              <a:spcAft>
                <a:spcPct val="0"/>
              </a:spcAft>
              <a:defRPr sz="1400">
                <a:solidFill>
                  <a:schemeClr val="tx1"/>
                </a:solidFill>
                <a:latin typeface="Arial" pitchFamily="34" charset="0"/>
                <a:cs typeface="Arial" pitchFamily="34" charset="0"/>
              </a:defRPr>
            </a:lvl6pPr>
            <a:lvl7pPr marL="914400" eaLnBrk="0" fontAlgn="base" hangingPunct="0">
              <a:spcBef>
                <a:spcPct val="0"/>
              </a:spcBef>
              <a:spcAft>
                <a:spcPct val="0"/>
              </a:spcAft>
              <a:defRPr sz="1400">
                <a:solidFill>
                  <a:schemeClr val="tx1"/>
                </a:solidFill>
                <a:latin typeface="Arial" pitchFamily="34" charset="0"/>
                <a:cs typeface="Arial" pitchFamily="34" charset="0"/>
              </a:defRPr>
            </a:lvl7pPr>
            <a:lvl8pPr marL="1371600" eaLnBrk="0" fontAlgn="base" hangingPunct="0">
              <a:spcBef>
                <a:spcPct val="0"/>
              </a:spcBef>
              <a:spcAft>
                <a:spcPct val="0"/>
              </a:spcAft>
              <a:defRPr sz="1400">
                <a:solidFill>
                  <a:schemeClr val="tx1"/>
                </a:solidFill>
                <a:latin typeface="Arial" pitchFamily="34" charset="0"/>
                <a:cs typeface="Arial" pitchFamily="34" charset="0"/>
              </a:defRPr>
            </a:lvl8pPr>
            <a:lvl9pPr marL="1828800" eaLnBrk="0" fontAlgn="base" hangingPunct="0">
              <a:spcBef>
                <a:spcPct val="0"/>
              </a:spcBef>
              <a:spcAft>
                <a:spcPct val="0"/>
              </a:spcAft>
              <a:defRPr sz="1400">
                <a:solidFill>
                  <a:schemeClr val="tx1"/>
                </a:solidFill>
                <a:latin typeface="Arial" pitchFamily="34" charset="0"/>
                <a:cs typeface="Arial" pitchFamily="34" charset="0"/>
              </a:defRPr>
            </a:lvl9pPr>
          </a:lstStyle>
          <a:p>
            <a:pPr algn="ctr" eaLnBrk="1" hangingPunct="1"/>
            <a:r>
              <a:rPr lang="de-DE"/>
              <a:t>S2</a:t>
            </a:r>
          </a:p>
        </p:txBody>
      </p:sp>
      <p:sp>
        <p:nvSpPr>
          <p:cNvPr id="46" name="Flussdiagramm: Dokument 45"/>
          <p:cNvSpPr/>
          <p:nvPr/>
        </p:nvSpPr>
        <p:spPr>
          <a:xfrm>
            <a:off x="817563" y="5548313"/>
            <a:ext cx="379412" cy="557212"/>
          </a:xfrm>
          <a:prstGeom prst="flowChartDocument">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de-DE" sz="800" b="1">
                <a:solidFill>
                  <a:schemeClr val="bg1"/>
                </a:solidFill>
                <a:cs typeface="Arial" pitchFamily="34" charset="0"/>
              </a:rPr>
              <a:t>Bid list</a:t>
            </a:r>
          </a:p>
        </p:txBody>
      </p:sp>
      <p:graphicFrame>
        <p:nvGraphicFramePr>
          <p:cNvPr id="19" name="Tabelle 18"/>
          <p:cNvGraphicFramePr>
            <a:graphicFrameLocks noGrp="1"/>
          </p:cNvGraphicFramePr>
          <p:nvPr/>
        </p:nvGraphicFramePr>
        <p:xfrm>
          <a:off x="4070350" y="1344613"/>
          <a:ext cx="4173538" cy="5054608"/>
        </p:xfrm>
        <a:graphic>
          <a:graphicData uri="http://schemas.openxmlformats.org/drawingml/2006/table">
            <a:tbl>
              <a:tblPr/>
              <a:tblGrid>
                <a:gridCol w="696913"/>
                <a:gridCol w="695325"/>
                <a:gridCol w="695325"/>
                <a:gridCol w="695325"/>
                <a:gridCol w="695325"/>
                <a:gridCol w="695325"/>
              </a:tblGrid>
              <a:tr h="2873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1200" b="1" i="0" u="none" strike="noStrike" cap="none" normalizeH="0" baseline="0" smtClean="0">
                          <a:ln>
                            <a:noFill/>
                          </a:ln>
                          <a:solidFill>
                            <a:srgbClr val="FFFFFF"/>
                          </a:solidFill>
                          <a:effectLst/>
                          <a:latin typeface="Calibri" pitchFamily="34" charset="0"/>
                          <a:ea typeface="ＭＳ Ｐゴシック" pitchFamily="34" charset="-128"/>
                          <a:cs typeface="Arial" pitchFamily="34" charset="0"/>
                        </a:rPr>
                        <a:t>Round</a:t>
                      </a:r>
                    </a:p>
                  </a:txBody>
                  <a:tcPr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1200" b="1" i="0" u="none" strike="noStrike" cap="none" normalizeH="0" baseline="0" smtClean="0">
                          <a:ln>
                            <a:noFill/>
                          </a:ln>
                          <a:solidFill>
                            <a:srgbClr val="FFFFFF"/>
                          </a:solidFill>
                          <a:effectLst/>
                          <a:latin typeface="Calibri" pitchFamily="34" charset="0"/>
                          <a:ea typeface="ＭＳ Ｐゴシック" pitchFamily="34" charset="-128"/>
                          <a:cs typeface="Arial" pitchFamily="34" charset="0"/>
                        </a:rPr>
                        <a:t>Price step</a:t>
                      </a:r>
                    </a:p>
                  </a:txBody>
                  <a:tcPr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1200" b="1" i="0" u="none" strike="noStrike" cap="none" normalizeH="0" baseline="0" smtClean="0">
                          <a:ln>
                            <a:noFill/>
                          </a:ln>
                          <a:solidFill>
                            <a:srgbClr val="FFFFFF"/>
                          </a:solidFill>
                          <a:effectLst/>
                          <a:latin typeface="Calibri" pitchFamily="34" charset="0"/>
                          <a:ea typeface="ＭＳ Ｐゴシック" pitchFamily="34" charset="-128"/>
                          <a:cs typeface="Arial" pitchFamily="34" charset="0"/>
                        </a:rPr>
                        <a:t>Q6</a:t>
                      </a:r>
                    </a:p>
                  </a:txBody>
                  <a:tcPr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endParaRPr lang="en-GB"/>
                    </a:p>
                  </a:txBody>
                  <a:tcPr/>
                </a:tc>
                <a:tc hMerge="1">
                  <a:txBody>
                    <a:bodyPr/>
                    <a:lstStyle/>
                    <a:p>
                      <a:endParaRPr lang="en-GB"/>
                    </a:p>
                  </a:txBody>
                  <a:tcPr/>
                </a:tc>
                <a:tc hMerge="1">
                  <a:txBody>
                    <a:bodyPr/>
                    <a:lstStyle/>
                    <a:p>
                      <a:endParaRPr lang="en-GB"/>
                    </a:p>
                  </a:txBody>
                  <a:tcPr/>
                </a:tc>
              </a:tr>
              <a:tr h="287338">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000" b="0" i="0" u="none" strike="noStrike" cap="none" normalizeH="0" baseline="0" smtClean="0">
                        <a:ln>
                          <a:noFill/>
                        </a:ln>
                        <a:solidFill>
                          <a:srgbClr val="000000"/>
                        </a:solidFill>
                        <a:effectLst/>
                        <a:latin typeface="Calibri" pitchFamily="34" charset="0"/>
                        <a:ea typeface="ＭＳ Ｐゴシック" pitchFamily="34" charset="-128"/>
                        <a:cs typeface="Arial" pitchFamily="34" charset="0"/>
                      </a:endParaRPr>
                    </a:p>
                  </a:txBody>
                  <a:tcPr marL="90000" marT="0" marB="0"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BACC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000" b="0" i="0" u="none" strike="noStrike" cap="none" normalizeH="0" baseline="0" smtClean="0">
                        <a:ln>
                          <a:noFill/>
                        </a:ln>
                        <a:solidFill>
                          <a:srgbClr val="000000"/>
                        </a:solidFill>
                        <a:effectLst/>
                        <a:latin typeface="Calibri" pitchFamily="34" charset="0"/>
                        <a:ea typeface="ＭＳ Ｐゴシック" pitchFamily="34" charset="-128"/>
                        <a:cs typeface="Arial" pitchFamily="34" charset="0"/>
                      </a:endParaRPr>
                    </a:p>
                  </a:txBody>
                  <a:tcPr marL="90000" marT="0" marB="0"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BACC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900" b="0" i="0" u="none" strike="noStrike" cap="none" normalizeH="0" baseline="0" smtClean="0">
                          <a:ln>
                            <a:noFill/>
                          </a:ln>
                          <a:solidFill>
                            <a:schemeClr val="tx1"/>
                          </a:solidFill>
                          <a:effectLst/>
                          <a:latin typeface="Calibri" pitchFamily="34" charset="0"/>
                          <a:ea typeface="ＭＳ Ｐゴシック" pitchFamily="34" charset="-128"/>
                          <a:cs typeface="Arial" pitchFamily="34" charset="0"/>
                        </a:rPr>
                        <a:t>Avail. qty</a:t>
                      </a:r>
                    </a:p>
                  </a:txBody>
                  <a:tcPr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BACC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900" b="0" i="0" u="none" strike="noStrike" cap="none" normalizeH="0" baseline="0" smtClean="0">
                          <a:ln>
                            <a:noFill/>
                          </a:ln>
                          <a:solidFill>
                            <a:schemeClr val="tx1"/>
                          </a:solidFill>
                          <a:effectLst/>
                          <a:latin typeface="Calibri" pitchFamily="34" charset="0"/>
                          <a:ea typeface="ＭＳ Ｐゴシック" pitchFamily="34" charset="-128"/>
                          <a:cs typeface="Arial" pitchFamily="34" charset="0"/>
                        </a:rPr>
                        <a:t>S1</a:t>
                      </a:r>
                    </a:p>
                  </a:txBody>
                  <a:tcPr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BACC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900" b="0" i="0" u="none" strike="noStrike" cap="none" normalizeH="0" baseline="0" smtClean="0">
                          <a:ln>
                            <a:noFill/>
                          </a:ln>
                          <a:solidFill>
                            <a:schemeClr val="tx1"/>
                          </a:solidFill>
                          <a:effectLst/>
                          <a:latin typeface="Calibri" pitchFamily="34" charset="0"/>
                          <a:ea typeface="ＭＳ Ｐゴシック" pitchFamily="34" charset="-128"/>
                          <a:cs typeface="Arial" pitchFamily="34" charset="0"/>
                        </a:rPr>
                        <a:t>S2</a:t>
                      </a:r>
                    </a:p>
                  </a:txBody>
                  <a:tcPr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BACC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900" b="0" i="0" u="none" strike="noStrike" cap="none" normalizeH="0" baseline="0" smtClean="0">
                          <a:ln>
                            <a:noFill/>
                          </a:ln>
                          <a:solidFill>
                            <a:schemeClr val="tx1"/>
                          </a:solidFill>
                          <a:effectLst/>
                          <a:latin typeface="Calibri" pitchFamily="34" charset="0"/>
                          <a:ea typeface="ＭＳ Ｐゴシック" pitchFamily="34" charset="-128"/>
                          <a:cs typeface="Arial" pitchFamily="34" charset="0"/>
                        </a:rPr>
                        <a:t>∑</a:t>
                      </a:r>
                    </a:p>
                  </a:txBody>
                  <a:tcPr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BACC6"/>
                    </a:solidFill>
                  </a:tcPr>
                </a:tc>
              </a:tr>
              <a:tr h="287338">
                <a:tc rowSpan="3">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000" b="0" i="0" u="none" strike="noStrike" cap="none" normalizeH="0" baseline="0" smtClean="0">
                          <a:ln>
                            <a:noFill/>
                          </a:ln>
                          <a:solidFill>
                            <a:srgbClr val="000000"/>
                          </a:solidFill>
                          <a:effectLst/>
                          <a:latin typeface="Calibri" pitchFamily="34" charset="0"/>
                          <a:ea typeface="ＭＳ Ｐゴシック" pitchFamily="34" charset="-128"/>
                          <a:cs typeface="Arial" pitchFamily="34" charset="0"/>
                        </a:rPr>
                        <a:t>5</a:t>
                      </a:r>
                    </a:p>
                  </a:txBody>
                  <a:tcPr marL="90000" marT="0" marB="0"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AD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000" b="0" i="0" u="none" strike="noStrike" cap="none" normalizeH="0" baseline="0" smtClean="0">
                          <a:ln>
                            <a:noFill/>
                          </a:ln>
                          <a:solidFill>
                            <a:srgbClr val="000000"/>
                          </a:solidFill>
                          <a:effectLst/>
                          <a:latin typeface="Calibri" pitchFamily="34" charset="0"/>
                          <a:ea typeface="ＭＳ Ｐゴシック" pitchFamily="34" charset="-128"/>
                          <a:cs typeface="Arial" pitchFamily="34" charset="0"/>
                        </a:rPr>
                        <a:t>15</a:t>
                      </a:r>
                    </a:p>
                  </a:txBody>
                  <a:tcPr marL="90000" marT="0" marB="0"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AD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000" b="0" i="0" u="none" strike="noStrike" cap="none" normalizeH="0" baseline="0" smtClean="0">
                          <a:ln>
                            <a:noFill/>
                          </a:ln>
                          <a:solidFill>
                            <a:srgbClr val="000000"/>
                          </a:solidFill>
                          <a:effectLst/>
                          <a:latin typeface="Calibri" pitchFamily="34" charset="0"/>
                          <a:ea typeface="ＭＳ Ｐゴシック" pitchFamily="34" charset="-128"/>
                          <a:cs typeface="Arial" pitchFamily="34" charset="0"/>
                        </a:rPr>
                        <a:t>120</a:t>
                      </a:r>
                    </a:p>
                  </a:txBody>
                  <a:tcPr marL="90000" marT="0" marB="0"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AD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000" b="0" i="0" u="none" strike="noStrike" cap="none" normalizeH="0" baseline="0" smtClean="0">
                        <a:ln>
                          <a:noFill/>
                        </a:ln>
                        <a:solidFill>
                          <a:srgbClr val="000000"/>
                        </a:solidFill>
                        <a:effectLst/>
                        <a:latin typeface="Calibri" pitchFamily="34" charset="0"/>
                        <a:ea typeface="ＭＳ Ｐゴシック" pitchFamily="34" charset="-128"/>
                        <a:cs typeface="Arial" pitchFamily="34" charset="0"/>
                      </a:endParaRPr>
                    </a:p>
                  </a:txBody>
                  <a:tcPr marL="90000" marT="0" marB="0"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AD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000" b="0" i="0" u="none" strike="noStrike" cap="none" normalizeH="0" baseline="0" smtClean="0">
                        <a:ln>
                          <a:noFill/>
                        </a:ln>
                        <a:solidFill>
                          <a:srgbClr val="000000"/>
                        </a:solidFill>
                        <a:effectLst/>
                        <a:latin typeface="Calibri" pitchFamily="34" charset="0"/>
                        <a:ea typeface="ＭＳ Ｐゴシック" pitchFamily="34" charset="-128"/>
                        <a:cs typeface="Arial" pitchFamily="34" charset="0"/>
                      </a:endParaRPr>
                    </a:p>
                  </a:txBody>
                  <a:tcPr marL="90000" marT="0" marB="0"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AD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000" b="0" i="0" u="none" strike="noStrike" cap="none" normalizeH="0" baseline="0" smtClean="0">
                        <a:ln>
                          <a:noFill/>
                        </a:ln>
                        <a:solidFill>
                          <a:srgbClr val="000000"/>
                        </a:solidFill>
                        <a:effectLst/>
                        <a:latin typeface="Calibri" pitchFamily="34" charset="0"/>
                        <a:ea typeface="ＭＳ Ｐゴシック" pitchFamily="34" charset="-128"/>
                        <a:cs typeface="Arial" pitchFamily="34" charset="0"/>
                      </a:endParaRPr>
                    </a:p>
                  </a:txBody>
                  <a:tcPr marL="90000" marT="0" marB="0"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ADA"/>
                    </a:solidFill>
                  </a:tcPr>
                </a:tc>
              </a:tr>
              <a:tr h="287338">
                <a:tc vMerge="1">
                  <a:txBody>
                    <a:bodyPr/>
                    <a:lstStyle/>
                    <a:p>
                      <a:endParaRPr lang="en-GB"/>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000" b="0" i="0" u="none" strike="noStrike" cap="none" normalizeH="0" baseline="0" smtClean="0">
                          <a:ln>
                            <a:noFill/>
                          </a:ln>
                          <a:solidFill>
                            <a:srgbClr val="000000"/>
                          </a:solidFill>
                          <a:effectLst/>
                          <a:latin typeface="Calibri" pitchFamily="34" charset="0"/>
                          <a:ea typeface="ＭＳ Ｐゴシック" pitchFamily="34" charset="-128"/>
                          <a:cs typeface="Arial" pitchFamily="34" charset="0"/>
                        </a:rPr>
                        <a:t>14</a:t>
                      </a:r>
                    </a:p>
                  </a:txBody>
                  <a:tcPr marL="90000" marT="0" marB="0"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AD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000" b="0" i="0" u="none" strike="noStrike" cap="none" normalizeH="0" baseline="0" smtClean="0">
                          <a:ln>
                            <a:noFill/>
                          </a:ln>
                          <a:solidFill>
                            <a:srgbClr val="000000"/>
                          </a:solidFill>
                          <a:effectLst/>
                          <a:latin typeface="Calibri" pitchFamily="34" charset="0"/>
                          <a:ea typeface="ＭＳ Ｐゴシック" pitchFamily="34" charset="-128"/>
                          <a:cs typeface="Arial" pitchFamily="34" charset="0"/>
                        </a:rPr>
                        <a:t>120</a:t>
                      </a:r>
                    </a:p>
                  </a:txBody>
                  <a:tcPr marL="90000" marT="0" marB="0"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AD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000" b="0" i="0" u="none" strike="noStrike" cap="none" normalizeH="0" baseline="0" smtClean="0">
                        <a:ln>
                          <a:noFill/>
                        </a:ln>
                        <a:solidFill>
                          <a:srgbClr val="000000"/>
                        </a:solidFill>
                        <a:effectLst/>
                        <a:latin typeface="Calibri" pitchFamily="34" charset="0"/>
                        <a:ea typeface="ＭＳ Ｐゴシック" pitchFamily="34" charset="-128"/>
                        <a:cs typeface="Arial" pitchFamily="34" charset="0"/>
                      </a:endParaRPr>
                    </a:p>
                  </a:txBody>
                  <a:tcPr marL="90000" marT="0" marB="0"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AD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000" b="0" i="0" u="none" strike="noStrike" cap="none" normalizeH="0" baseline="0" smtClean="0">
                        <a:ln>
                          <a:noFill/>
                        </a:ln>
                        <a:solidFill>
                          <a:srgbClr val="000000"/>
                        </a:solidFill>
                        <a:effectLst/>
                        <a:latin typeface="Calibri" pitchFamily="34" charset="0"/>
                        <a:ea typeface="ＭＳ Ｐゴシック" pitchFamily="34" charset="-128"/>
                        <a:cs typeface="Arial" pitchFamily="34" charset="0"/>
                      </a:endParaRPr>
                    </a:p>
                  </a:txBody>
                  <a:tcPr marL="90000" marT="0" marB="0"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AD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000" b="0" i="0" u="none" strike="noStrike" cap="none" normalizeH="0" baseline="0" smtClean="0">
                        <a:ln>
                          <a:noFill/>
                        </a:ln>
                        <a:solidFill>
                          <a:srgbClr val="000000"/>
                        </a:solidFill>
                        <a:effectLst/>
                        <a:latin typeface="Calibri" pitchFamily="34" charset="0"/>
                        <a:ea typeface="ＭＳ Ｐゴシック" pitchFamily="34" charset="-128"/>
                        <a:cs typeface="Arial" pitchFamily="34" charset="0"/>
                      </a:endParaRPr>
                    </a:p>
                  </a:txBody>
                  <a:tcPr marL="90000" marT="0" marB="0"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ADA"/>
                    </a:solidFill>
                  </a:tcPr>
                </a:tc>
              </a:tr>
              <a:tr h="287338">
                <a:tc vMerge="1">
                  <a:txBody>
                    <a:bodyPr/>
                    <a:lstStyle/>
                    <a:p>
                      <a:endParaRPr lang="en-GB"/>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000" b="0" i="0" u="none" strike="noStrike" cap="none" normalizeH="0" baseline="0" smtClean="0">
                          <a:ln>
                            <a:noFill/>
                          </a:ln>
                          <a:solidFill>
                            <a:srgbClr val="000000"/>
                          </a:solidFill>
                          <a:effectLst/>
                          <a:latin typeface="Calibri" pitchFamily="34" charset="0"/>
                          <a:ea typeface="ＭＳ Ｐゴシック" pitchFamily="34" charset="-128"/>
                          <a:cs typeface="Arial" pitchFamily="34" charset="0"/>
                        </a:rPr>
                        <a:t>13</a:t>
                      </a:r>
                    </a:p>
                  </a:txBody>
                  <a:tcPr marL="90000" marT="0" marB="0"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AD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000" b="0" i="0" u="none" strike="noStrike" cap="none" normalizeH="0" baseline="0" smtClean="0">
                          <a:ln>
                            <a:noFill/>
                          </a:ln>
                          <a:solidFill>
                            <a:srgbClr val="000000"/>
                          </a:solidFill>
                          <a:effectLst/>
                          <a:latin typeface="Calibri" pitchFamily="34" charset="0"/>
                          <a:ea typeface="ＭＳ Ｐゴシック" pitchFamily="34" charset="-128"/>
                          <a:cs typeface="Arial" pitchFamily="34" charset="0"/>
                        </a:rPr>
                        <a:t>120</a:t>
                      </a:r>
                    </a:p>
                  </a:txBody>
                  <a:tcPr marL="90000" marT="0" marB="0"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AD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000" b="0" i="0" u="none" strike="noStrike" cap="none" normalizeH="0" baseline="0" smtClean="0">
                        <a:ln>
                          <a:noFill/>
                        </a:ln>
                        <a:solidFill>
                          <a:srgbClr val="000000"/>
                        </a:solidFill>
                        <a:effectLst/>
                        <a:latin typeface="Calibri" pitchFamily="34" charset="0"/>
                        <a:ea typeface="ＭＳ Ｐゴシック" pitchFamily="34" charset="-128"/>
                        <a:cs typeface="Arial" pitchFamily="34" charset="0"/>
                      </a:endParaRPr>
                    </a:p>
                  </a:txBody>
                  <a:tcPr marL="90000" marT="0" marB="0"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AD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000" b="0" i="0" u="none" strike="noStrike" cap="none" normalizeH="0" baseline="0" smtClean="0">
                        <a:ln>
                          <a:noFill/>
                        </a:ln>
                        <a:solidFill>
                          <a:srgbClr val="000000"/>
                        </a:solidFill>
                        <a:effectLst/>
                        <a:latin typeface="Calibri" pitchFamily="34" charset="0"/>
                        <a:ea typeface="ＭＳ Ｐゴシック" pitchFamily="34" charset="-128"/>
                        <a:cs typeface="Arial" pitchFamily="34" charset="0"/>
                      </a:endParaRPr>
                    </a:p>
                  </a:txBody>
                  <a:tcPr marL="90000" marT="0" marB="0"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AD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000" b="0" i="0" u="none" strike="noStrike" cap="none" normalizeH="0" baseline="0" smtClean="0">
                        <a:ln>
                          <a:noFill/>
                        </a:ln>
                        <a:solidFill>
                          <a:srgbClr val="000000"/>
                        </a:solidFill>
                        <a:effectLst/>
                        <a:latin typeface="Calibri" pitchFamily="34" charset="0"/>
                        <a:ea typeface="ＭＳ Ｐゴシック" pitchFamily="34" charset="-128"/>
                        <a:cs typeface="Arial" pitchFamily="34" charset="0"/>
                      </a:endParaRPr>
                    </a:p>
                  </a:txBody>
                  <a:tcPr marL="90000" marT="0" marB="0"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ADA"/>
                    </a:solidFill>
                  </a:tcPr>
                </a:tc>
              </a:tr>
              <a:tr h="287338">
                <a:tc rowSpan="3">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000" b="0" i="0" u="none" strike="noStrike" cap="none" normalizeH="0" baseline="0" smtClean="0">
                          <a:ln>
                            <a:noFill/>
                          </a:ln>
                          <a:solidFill>
                            <a:srgbClr val="000000"/>
                          </a:solidFill>
                          <a:effectLst/>
                          <a:latin typeface="Calibri" pitchFamily="34" charset="0"/>
                          <a:ea typeface="ＭＳ Ｐゴシック" pitchFamily="34" charset="-128"/>
                          <a:cs typeface="Arial" pitchFamily="34" charset="0"/>
                        </a:rPr>
                        <a:t>4</a:t>
                      </a:r>
                    </a:p>
                  </a:txBody>
                  <a:tcPr marL="90000" marT="0" marB="0"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BACC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000" b="0" i="0" u="none" strike="noStrike" cap="none" normalizeH="0" baseline="0" smtClean="0">
                          <a:ln>
                            <a:noFill/>
                          </a:ln>
                          <a:solidFill>
                            <a:srgbClr val="000000"/>
                          </a:solidFill>
                          <a:effectLst/>
                          <a:latin typeface="Calibri" pitchFamily="34" charset="0"/>
                          <a:ea typeface="ＭＳ Ｐゴシック" pitchFamily="34" charset="-128"/>
                          <a:cs typeface="Arial" pitchFamily="34" charset="0"/>
                        </a:rPr>
                        <a:t>12</a:t>
                      </a:r>
                    </a:p>
                  </a:txBody>
                  <a:tcPr marL="90000" marT="0" marB="0"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BACC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000" b="0" i="0" u="none" strike="noStrike" cap="none" normalizeH="0" baseline="0" smtClean="0">
                          <a:ln>
                            <a:noFill/>
                          </a:ln>
                          <a:solidFill>
                            <a:srgbClr val="000000"/>
                          </a:solidFill>
                          <a:effectLst/>
                          <a:latin typeface="Calibri" pitchFamily="34" charset="0"/>
                          <a:ea typeface="ＭＳ Ｐゴシック" pitchFamily="34" charset="-128"/>
                          <a:cs typeface="Arial" pitchFamily="34" charset="0"/>
                        </a:rPr>
                        <a:t>120</a:t>
                      </a:r>
                    </a:p>
                  </a:txBody>
                  <a:tcPr marL="90000" marT="0" marB="0"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BACC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000" b="0" i="0" u="none" strike="noStrike" cap="none" normalizeH="0" baseline="0" smtClean="0">
                        <a:ln>
                          <a:noFill/>
                        </a:ln>
                        <a:solidFill>
                          <a:srgbClr val="000000"/>
                        </a:solidFill>
                        <a:effectLst/>
                        <a:latin typeface="Calibri" pitchFamily="34" charset="0"/>
                        <a:ea typeface="ＭＳ Ｐゴシック" pitchFamily="34" charset="-128"/>
                        <a:cs typeface="Arial" pitchFamily="34" charset="0"/>
                      </a:endParaRPr>
                    </a:p>
                  </a:txBody>
                  <a:tcPr marL="90000" marT="0" marB="0"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BACC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000" b="0" i="0" u="none" strike="noStrike" cap="none" normalizeH="0" baseline="0" smtClean="0">
                        <a:ln>
                          <a:noFill/>
                        </a:ln>
                        <a:solidFill>
                          <a:srgbClr val="000000"/>
                        </a:solidFill>
                        <a:effectLst/>
                        <a:latin typeface="Calibri" pitchFamily="34" charset="0"/>
                        <a:ea typeface="ＭＳ Ｐゴシック" pitchFamily="34" charset="-128"/>
                        <a:cs typeface="Arial" pitchFamily="34" charset="0"/>
                      </a:endParaRPr>
                    </a:p>
                  </a:txBody>
                  <a:tcPr marL="90000" marT="0" marB="0"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BACC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000" b="0" i="0" u="none" strike="noStrike" cap="none" normalizeH="0" baseline="0" smtClean="0">
                        <a:ln>
                          <a:noFill/>
                        </a:ln>
                        <a:solidFill>
                          <a:srgbClr val="000000"/>
                        </a:solidFill>
                        <a:effectLst/>
                        <a:latin typeface="Calibri" pitchFamily="34" charset="0"/>
                        <a:ea typeface="ＭＳ Ｐゴシック" pitchFamily="34" charset="-128"/>
                        <a:cs typeface="Arial" pitchFamily="34" charset="0"/>
                      </a:endParaRPr>
                    </a:p>
                  </a:txBody>
                  <a:tcPr marL="90000" marT="0" marB="0"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BACC6"/>
                    </a:solidFill>
                  </a:tcPr>
                </a:tc>
              </a:tr>
              <a:tr h="287338">
                <a:tc vMerge="1">
                  <a:txBody>
                    <a:bodyPr/>
                    <a:lstStyle/>
                    <a:p>
                      <a:endParaRPr lang="en-GB"/>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000" b="0" i="0" u="none" strike="noStrike" cap="none" normalizeH="0" baseline="0" smtClean="0">
                          <a:ln>
                            <a:noFill/>
                          </a:ln>
                          <a:solidFill>
                            <a:srgbClr val="000000"/>
                          </a:solidFill>
                          <a:effectLst/>
                          <a:latin typeface="Calibri" pitchFamily="34" charset="0"/>
                          <a:ea typeface="ＭＳ Ｐゴシック" pitchFamily="34" charset="-128"/>
                          <a:cs typeface="Arial" pitchFamily="34" charset="0"/>
                        </a:rPr>
                        <a:t>11</a:t>
                      </a:r>
                    </a:p>
                  </a:txBody>
                  <a:tcPr marL="90000" marT="0" marB="0"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BACC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000" b="0" i="0" u="none" strike="noStrike" cap="none" normalizeH="0" baseline="0" smtClean="0">
                          <a:ln>
                            <a:noFill/>
                          </a:ln>
                          <a:solidFill>
                            <a:srgbClr val="000000"/>
                          </a:solidFill>
                          <a:effectLst/>
                          <a:latin typeface="Calibri" pitchFamily="34" charset="0"/>
                          <a:ea typeface="ＭＳ Ｐゴシック" pitchFamily="34" charset="-128"/>
                          <a:cs typeface="Arial" pitchFamily="34" charset="0"/>
                        </a:rPr>
                        <a:t>120</a:t>
                      </a:r>
                    </a:p>
                  </a:txBody>
                  <a:tcPr marL="90000" marT="0" marB="0"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BACC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000" b="0" i="0" u="none" strike="noStrike" cap="none" normalizeH="0" baseline="0" smtClean="0">
                        <a:ln>
                          <a:noFill/>
                        </a:ln>
                        <a:solidFill>
                          <a:srgbClr val="000000"/>
                        </a:solidFill>
                        <a:effectLst/>
                        <a:latin typeface="Calibri" pitchFamily="34" charset="0"/>
                        <a:ea typeface="ＭＳ Ｐゴシック" pitchFamily="34" charset="-128"/>
                        <a:cs typeface="Arial" pitchFamily="34" charset="0"/>
                      </a:endParaRPr>
                    </a:p>
                  </a:txBody>
                  <a:tcPr marL="90000" marT="0" marB="0"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BACC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000" b="0" i="0" u="none" strike="noStrike" cap="none" normalizeH="0" baseline="0" smtClean="0">
                        <a:ln>
                          <a:noFill/>
                        </a:ln>
                        <a:solidFill>
                          <a:srgbClr val="000000"/>
                        </a:solidFill>
                        <a:effectLst/>
                        <a:latin typeface="Calibri" pitchFamily="34" charset="0"/>
                        <a:ea typeface="ＭＳ Ｐゴシック" pitchFamily="34" charset="-128"/>
                        <a:cs typeface="Arial" pitchFamily="34" charset="0"/>
                      </a:endParaRPr>
                    </a:p>
                  </a:txBody>
                  <a:tcPr marL="90000" marT="0" marB="0"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BACC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000" b="0" i="0" u="none" strike="noStrike" cap="none" normalizeH="0" baseline="0" smtClean="0">
                        <a:ln>
                          <a:noFill/>
                        </a:ln>
                        <a:solidFill>
                          <a:srgbClr val="000000"/>
                        </a:solidFill>
                        <a:effectLst/>
                        <a:latin typeface="Calibri" pitchFamily="34" charset="0"/>
                        <a:ea typeface="ＭＳ Ｐゴシック" pitchFamily="34" charset="-128"/>
                        <a:cs typeface="Arial" pitchFamily="34" charset="0"/>
                      </a:endParaRPr>
                    </a:p>
                  </a:txBody>
                  <a:tcPr marL="90000" marT="0" marB="0"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BACC6"/>
                    </a:solidFill>
                  </a:tcPr>
                </a:tc>
              </a:tr>
              <a:tr h="287338">
                <a:tc vMerge="1">
                  <a:txBody>
                    <a:bodyPr/>
                    <a:lstStyle/>
                    <a:p>
                      <a:endParaRPr lang="en-GB"/>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000" b="0" i="0" u="none" strike="noStrike" cap="none" normalizeH="0" baseline="0" smtClean="0">
                          <a:ln>
                            <a:noFill/>
                          </a:ln>
                          <a:solidFill>
                            <a:srgbClr val="000000"/>
                          </a:solidFill>
                          <a:effectLst/>
                          <a:latin typeface="Calibri" pitchFamily="34" charset="0"/>
                          <a:ea typeface="ＭＳ Ｐゴシック" pitchFamily="34" charset="-128"/>
                          <a:cs typeface="Arial" pitchFamily="34" charset="0"/>
                        </a:rPr>
                        <a:t>10</a:t>
                      </a:r>
                    </a:p>
                  </a:txBody>
                  <a:tcPr marL="90000" marT="0" marB="0"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BACC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000" b="0" i="0" u="none" strike="noStrike" cap="none" normalizeH="0" baseline="0" smtClean="0">
                          <a:ln>
                            <a:noFill/>
                          </a:ln>
                          <a:solidFill>
                            <a:srgbClr val="000000"/>
                          </a:solidFill>
                          <a:effectLst/>
                          <a:latin typeface="Calibri" pitchFamily="34" charset="0"/>
                          <a:ea typeface="ＭＳ Ｐゴシック" pitchFamily="34" charset="-128"/>
                          <a:cs typeface="Arial" pitchFamily="34" charset="0"/>
                        </a:rPr>
                        <a:t>120</a:t>
                      </a:r>
                    </a:p>
                  </a:txBody>
                  <a:tcPr marL="90000" marT="0" marB="0"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BACC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000" b="0" i="0" u="none" strike="noStrike" cap="none" normalizeH="0" baseline="0" smtClean="0">
                        <a:ln>
                          <a:noFill/>
                        </a:ln>
                        <a:solidFill>
                          <a:srgbClr val="000000"/>
                        </a:solidFill>
                        <a:effectLst/>
                        <a:latin typeface="Calibri" pitchFamily="34" charset="0"/>
                        <a:ea typeface="ＭＳ Ｐゴシック" pitchFamily="34" charset="-128"/>
                        <a:cs typeface="Arial" pitchFamily="34" charset="0"/>
                      </a:endParaRPr>
                    </a:p>
                  </a:txBody>
                  <a:tcPr marL="90000" marT="0" marB="0"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BACC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000" b="0" i="0" u="none" strike="noStrike" cap="none" normalizeH="0" baseline="0" smtClean="0">
                        <a:ln>
                          <a:noFill/>
                        </a:ln>
                        <a:solidFill>
                          <a:srgbClr val="000000"/>
                        </a:solidFill>
                        <a:effectLst/>
                        <a:latin typeface="Calibri" pitchFamily="34" charset="0"/>
                        <a:ea typeface="ＭＳ Ｐゴシック" pitchFamily="34" charset="-128"/>
                        <a:cs typeface="Arial" pitchFamily="34" charset="0"/>
                      </a:endParaRPr>
                    </a:p>
                  </a:txBody>
                  <a:tcPr marL="90000" marT="0" marB="0"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BACC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000" b="0" i="0" u="none" strike="noStrike" cap="none" normalizeH="0" baseline="0" smtClean="0">
                        <a:ln>
                          <a:noFill/>
                        </a:ln>
                        <a:solidFill>
                          <a:srgbClr val="000000"/>
                        </a:solidFill>
                        <a:effectLst/>
                        <a:latin typeface="Calibri" pitchFamily="34" charset="0"/>
                        <a:ea typeface="ＭＳ Ｐゴシック" pitchFamily="34" charset="-128"/>
                        <a:cs typeface="Arial" pitchFamily="34" charset="0"/>
                      </a:endParaRPr>
                    </a:p>
                  </a:txBody>
                  <a:tcPr marL="90000" marT="0" marB="0"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BACC6"/>
                    </a:solidFill>
                  </a:tcPr>
                </a:tc>
              </a:tr>
              <a:tr h="287338">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000" b="0" i="0" u="none" strike="noStrike" cap="none" normalizeH="0" baseline="0" smtClean="0">
                        <a:ln>
                          <a:noFill/>
                        </a:ln>
                        <a:solidFill>
                          <a:srgbClr val="000000"/>
                        </a:solidFill>
                        <a:effectLst/>
                        <a:latin typeface="Calibri" pitchFamily="34" charset="0"/>
                        <a:ea typeface="ＭＳ Ｐゴシック" pitchFamily="34" charset="-128"/>
                        <a:cs typeface="Arial" pitchFamily="34" charset="0"/>
                      </a:endParaRPr>
                    </a:p>
                  </a:txBody>
                  <a:tcPr marL="90000" marT="0" marB="0"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2D05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000" b="0" i="0" u="none" strike="noStrike" cap="none" normalizeH="0" baseline="0" smtClean="0">
                          <a:ln>
                            <a:noFill/>
                          </a:ln>
                          <a:solidFill>
                            <a:srgbClr val="000000"/>
                          </a:solidFill>
                          <a:effectLst/>
                          <a:latin typeface="Calibri" pitchFamily="34" charset="0"/>
                          <a:ea typeface="ＭＳ Ｐゴシック" pitchFamily="34" charset="-128"/>
                          <a:cs typeface="Arial" pitchFamily="34" charset="0"/>
                        </a:rPr>
                        <a:t>9</a:t>
                      </a:r>
                    </a:p>
                  </a:txBody>
                  <a:tcPr marL="90000" marT="0" marB="0"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2D05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000" b="0" i="0" u="none" strike="noStrike" cap="none" normalizeH="0" baseline="0" smtClean="0">
                          <a:ln>
                            <a:noFill/>
                          </a:ln>
                          <a:solidFill>
                            <a:srgbClr val="000000"/>
                          </a:solidFill>
                          <a:effectLst/>
                          <a:latin typeface="Calibri" pitchFamily="34" charset="0"/>
                          <a:ea typeface="ＭＳ Ｐゴシック" pitchFamily="34" charset="-128"/>
                          <a:cs typeface="Arial" pitchFamily="34" charset="0"/>
                        </a:rPr>
                        <a:t>120</a:t>
                      </a:r>
                    </a:p>
                  </a:txBody>
                  <a:tcPr marL="90000" marT="0" marB="0"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2D05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000" b="0" i="0" u="none" strike="noStrike" cap="none" normalizeH="0" baseline="0" smtClean="0">
                          <a:ln>
                            <a:noFill/>
                          </a:ln>
                          <a:solidFill>
                            <a:srgbClr val="000000"/>
                          </a:solidFill>
                          <a:effectLst/>
                          <a:latin typeface="Calibri" pitchFamily="34" charset="0"/>
                          <a:ea typeface="ＭＳ Ｐゴシック" pitchFamily="34" charset="-128"/>
                          <a:cs typeface="Arial" pitchFamily="34" charset="0"/>
                        </a:rPr>
                        <a:t>75</a:t>
                      </a:r>
                    </a:p>
                  </a:txBody>
                  <a:tcPr marL="90000" marT="0" marB="0"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2D05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000" b="0" i="0" u="none" strike="noStrike" cap="none" normalizeH="0" baseline="0" smtClean="0">
                          <a:ln>
                            <a:noFill/>
                          </a:ln>
                          <a:solidFill>
                            <a:srgbClr val="000000"/>
                          </a:solidFill>
                          <a:effectLst/>
                          <a:latin typeface="Calibri" pitchFamily="34" charset="0"/>
                          <a:ea typeface="ＭＳ Ｐゴシック" pitchFamily="34" charset="-128"/>
                          <a:cs typeface="Arial" pitchFamily="34" charset="0"/>
                        </a:rPr>
                        <a:t>45</a:t>
                      </a:r>
                    </a:p>
                  </a:txBody>
                  <a:tcPr marL="90000" marT="0" marB="0"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2D05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000" b="0" i="0" u="none" strike="noStrike" cap="none" normalizeH="0" baseline="0" smtClean="0">
                          <a:ln>
                            <a:noFill/>
                          </a:ln>
                          <a:solidFill>
                            <a:srgbClr val="000000"/>
                          </a:solidFill>
                          <a:effectLst/>
                          <a:latin typeface="Calibri" pitchFamily="34" charset="0"/>
                          <a:ea typeface="ＭＳ Ｐゴシック" pitchFamily="34" charset="-128"/>
                          <a:cs typeface="Arial" pitchFamily="34" charset="0"/>
                        </a:rPr>
                        <a:t>120</a:t>
                      </a:r>
                    </a:p>
                  </a:txBody>
                  <a:tcPr marL="90000" marT="0" marB="0"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2D050"/>
                    </a:solidFill>
                  </a:tcPr>
                </a:tc>
              </a:tr>
              <a:tr h="287338">
                <a:tc row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000" b="0" i="0" u="none" strike="noStrike" cap="none" normalizeH="0" baseline="0" smtClean="0">
                          <a:ln>
                            <a:noFill/>
                          </a:ln>
                          <a:solidFill>
                            <a:srgbClr val="000000"/>
                          </a:solidFill>
                          <a:effectLst/>
                          <a:latin typeface="Calibri" pitchFamily="34" charset="0"/>
                          <a:ea typeface="ＭＳ Ｐゴシック" pitchFamily="34" charset="-128"/>
                          <a:cs typeface="Arial" pitchFamily="34" charset="0"/>
                        </a:rPr>
                        <a:t>3</a:t>
                      </a:r>
                    </a:p>
                  </a:txBody>
                  <a:tcPr marL="90000" marT="72000" marB="0"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000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000" b="0" i="0" u="none" strike="noStrike" cap="none" normalizeH="0" baseline="0" smtClean="0">
                          <a:ln>
                            <a:noFill/>
                          </a:ln>
                          <a:solidFill>
                            <a:srgbClr val="000000"/>
                          </a:solidFill>
                          <a:effectLst/>
                          <a:latin typeface="Calibri" pitchFamily="34" charset="0"/>
                          <a:ea typeface="ＭＳ Ｐゴシック" pitchFamily="34" charset="-128"/>
                          <a:cs typeface="Arial" pitchFamily="34" charset="0"/>
                        </a:rPr>
                        <a:t>8</a:t>
                      </a:r>
                    </a:p>
                  </a:txBody>
                  <a:tcPr marL="90000" marT="0" marB="0"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000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000" b="0" i="0" u="none" strike="noStrike" cap="none" normalizeH="0" baseline="0" smtClean="0">
                          <a:ln>
                            <a:noFill/>
                          </a:ln>
                          <a:solidFill>
                            <a:srgbClr val="000000"/>
                          </a:solidFill>
                          <a:effectLst/>
                          <a:latin typeface="Calibri" pitchFamily="34" charset="0"/>
                          <a:ea typeface="ＭＳ Ｐゴシック" pitchFamily="34" charset="-128"/>
                          <a:cs typeface="Arial" pitchFamily="34" charset="0"/>
                        </a:rPr>
                        <a:t>120</a:t>
                      </a:r>
                    </a:p>
                  </a:txBody>
                  <a:tcPr marL="90000" marT="0" marB="0"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000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000" b="0" i="0" u="none" strike="noStrike" cap="none" normalizeH="0" baseline="0" smtClean="0">
                          <a:ln>
                            <a:noFill/>
                          </a:ln>
                          <a:solidFill>
                            <a:srgbClr val="000000"/>
                          </a:solidFill>
                          <a:effectLst/>
                          <a:latin typeface="Calibri" pitchFamily="34" charset="0"/>
                          <a:ea typeface="ＭＳ Ｐゴシック" pitchFamily="34" charset="-128"/>
                          <a:cs typeface="Arial" pitchFamily="34" charset="0"/>
                        </a:rPr>
                        <a:t>80</a:t>
                      </a:r>
                    </a:p>
                  </a:txBody>
                  <a:tcPr marL="90000" marT="0" marB="0"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000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000" b="0" i="0" u="none" strike="noStrike" cap="none" normalizeH="0" baseline="0" smtClean="0">
                          <a:ln>
                            <a:noFill/>
                          </a:ln>
                          <a:solidFill>
                            <a:srgbClr val="000000"/>
                          </a:solidFill>
                          <a:effectLst/>
                          <a:latin typeface="Calibri" pitchFamily="34" charset="0"/>
                          <a:ea typeface="ＭＳ Ｐゴシック" pitchFamily="34" charset="-128"/>
                          <a:cs typeface="Arial" pitchFamily="34" charset="0"/>
                        </a:rPr>
                        <a:t>50</a:t>
                      </a:r>
                    </a:p>
                  </a:txBody>
                  <a:tcPr marL="90000" marT="0" marB="0"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000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000" b="0" i="0" u="none" strike="noStrike" cap="none" normalizeH="0" baseline="0" smtClean="0">
                          <a:ln>
                            <a:noFill/>
                          </a:ln>
                          <a:solidFill>
                            <a:srgbClr val="000000"/>
                          </a:solidFill>
                          <a:effectLst/>
                          <a:latin typeface="Calibri" pitchFamily="34" charset="0"/>
                          <a:ea typeface="ＭＳ Ｐゴシック" pitchFamily="34" charset="-128"/>
                          <a:cs typeface="Arial" pitchFamily="34" charset="0"/>
                        </a:rPr>
                        <a:t>130</a:t>
                      </a:r>
                    </a:p>
                  </a:txBody>
                  <a:tcPr marL="90000" marT="0" marB="0"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0000"/>
                    </a:solidFill>
                  </a:tcPr>
                </a:tc>
              </a:tr>
              <a:tr h="287338">
                <a:tc vMerge="1">
                  <a:txBody>
                    <a:bodyPr/>
                    <a:lstStyle/>
                    <a:p>
                      <a:endParaRPr lang="en-GB"/>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000" b="0" i="0" u="none" strike="noStrike" cap="none" normalizeH="0" baseline="0" smtClean="0">
                          <a:ln>
                            <a:noFill/>
                          </a:ln>
                          <a:solidFill>
                            <a:srgbClr val="000000"/>
                          </a:solidFill>
                          <a:effectLst/>
                          <a:latin typeface="Calibri" pitchFamily="34" charset="0"/>
                          <a:ea typeface="ＭＳ Ｐゴシック" pitchFamily="34" charset="-128"/>
                          <a:cs typeface="Arial" pitchFamily="34" charset="0"/>
                        </a:rPr>
                        <a:t>7</a:t>
                      </a:r>
                    </a:p>
                  </a:txBody>
                  <a:tcPr marL="90000" marT="0" marB="0"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000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000" b="0" i="0" u="none" strike="noStrike" cap="none" normalizeH="0" baseline="0" smtClean="0">
                          <a:ln>
                            <a:noFill/>
                          </a:ln>
                          <a:solidFill>
                            <a:srgbClr val="000000"/>
                          </a:solidFill>
                          <a:effectLst/>
                          <a:latin typeface="Calibri" pitchFamily="34" charset="0"/>
                          <a:ea typeface="ＭＳ Ｐゴシック" pitchFamily="34" charset="-128"/>
                          <a:cs typeface="Arial" pitchFamily="34" charset="0"/>
                        </a:rPr>
                        <a:t>120</a:t>
                      </a:r>
                    </a:p>
                  </a:txBody>
                  <a:tcPr marL="90000" marT="0" marB="0"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000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000" b="0" i="0" u="none" strike="noStrike" cap="none" normalizeH="0" baseline="0" smtClean="0">
                          <a:ln>
                            <a:noFill/>
                          </a:ln>
                          <a:solidFill>
                            <a:srgbClr val="000000"/>
                          </a:solidFill>
                          <a:effectLst/>
                          <a:latin typeface="Calibri" pitchFamily="34" charset="0"/>
                          <a:ea typeface="ＭＳ Ｐゴシック" pitchFamily="34" charset="-128"/>
                          <a:cs typeface="Arial" pitchFamily="34" charset="0"/>
                        </a:rPr>
                        <a:t>80</a:t>
                      </a:r>
                    </a:p>
                  </a:txBody>
                  <a:tcPr marL="90000" marT="0" marB="0"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000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000" b="0" i="0" u="none" strike="noStrike" cap="none" normalizeH="0" baseline="0" smtClean="0">
                          <a:ln>
                            <a:noFill/>
                          </a:ln>
                          <a:solidFill>
                            <a:srgbClr val="000000"/>
                          </a:solidFill>
                          <a:effectLst/>
                          <a:latin typeface="Calibri" pitchFamily="34" charset="0"/>
                          <a:ea typeface="ＭＳ Ｐゴシック" pitchFamily="34" charset="-128"/>
                          <a:cs typeface="Arial" pitchFamily="34" charset="0"/>
                        </a:rPr>
                        <a:t>60</a:t>
                      </a:r>
                    </a:p>
                  </a:txBody>
                  <a:tcPr marL="90000" marT="0" marB="0"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000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000" b="0" i="0" u="none" strike="noStrike" cap="none" normalizeH="0" baseline="0" smtClean="0">
                          <a:ln>
                            <a:noFill/>
                          </a:ln>
                          <a:solidFill>
                            <a:srgbClr val="000000"/>
                          </a:solidFill>
                          <a:effectLst/>
                          <a:latin typeface="Calibri" pitchFamily="34" charset="0"/>
                          <a:ea typeface="ＭＳ Ｐゴシック" pitchFamily="34" charset="-128"/>
                          <a:cs typeface="Arial" pitchFamily="34" charset="0"/>
                        </a:rPr>
                        <a:t>140</a:t>
                      </a:r>
                    </a:p>
                  </a:txBody>
                  <a:tcPr marL="90000" marT="0" marB="0"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0000"/>
                    </a:solidFill>
                  </a:tcPr>
                </a:tc>
              </a:tr>
              <a:tr h="287338">
                <a:tc rowSpan="3">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000" b="0" i="0" u="none" strike="noStrike" cap="none" normalizeH="0" baseline="0" smtClean="0">
                          <a:ln>
                            <a:noFill/>
                          </a:ln>
                          <a:solidFill>
                            <a:srgbClr val="000000"/>
                          </a:solidFill>
                          <a:effectLst/>
                          <a:latin typeface="Calibri" pitchFamily="34" charset="0"/>
                          <a:ea typeface="ＭＳ Ｐゴシック" pitchFamily="34" charset="-128"/>
                          <a:cs typeface="Arial" pitchFamily="34" charset="0"/>
                        </a:rPr>
                        <a:t>2</a:t>
                      </a:r>
                    </a:p>
                  </a:txBody>
                  <a:tcPr marL="90000" marT="0" marB="0"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BACC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000" b="0" i="0" u="none" strike="noStrike" cap="none" normalizeH="0" baseline="0" smtClean="0">
                          <a:ln>
                            <a:noFill/>
                          </a:ln>
                          <a:solidFill>
                            <a:srgbClr val="000000"/>
                          </a:solidFill>
                          <a:effectLst/>
                          <a:latin typeface="Calibri" pitchFamily="34" charset="0"/>
                          <a:ea typeface="ＭＳ Ｐゴシック" pitchFamily="34" charset="-128"/>
                          <a:cs typeface="Arial" pitchFamily="34" charset="0"/>
                        </a:rPr>
                        <a:t>6</a:t>
                      </a:r>
                    </a:p>
                  </a:txBody>
                  <a:tcPr marL="90000" marT="0" marB="0"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BACC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000" b="0" i="0" u="none" strike="noStrike" cap="none" normalizeH="0" baseline="0" smtClean="0">
                          <a:ln>
                            <a:noFill/>
                          </a:ln>
                          <a:solidFill>
                            <a:srgbClr val="000000"/>
                          </a:solidFill>
                          <a:effectLst/>
                          <a:latin typeface="Calibri" pitchFamily="34" charset="0"/>
                          <a:ea typeface="ＭＳ Ｐゴシック" pitchFamily="34" charset="-128"/>
                          <a:cs typeface="Arial" pitchFamily="34" charset="0"/>
                        </a:rPr>
                        <a:t>120</a:t>
                      </a:r>
                    </a:p>
                  </a:txBody>
                  <a:tcPr marL="90000" marT="0" marB="0"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BACC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000" b="0" i="0" u="none" strike="noStrike" cap="none" normalizeH="0" baseline="0" smtClean="0">
                          <a:ln>
                            <a:noFill/>
                          </a:ln>
                          <a:solidFill>
                            <a:srgbClr val="000000"/>
                          </a:solidFill>
                          <a:effectLst/>
                          <a:latin typeface="Calibri" pitchFamily="34" charset="0"/>
                          <a:ea typeface="ＭＳ Ｐゴシック" pitchFamily="34" charset="-128"/>
                          <a:cs typeface="Arial" pitchFamily="34" charset="0"/>
                        </a:rPr>
                        <a:t>85</a:t>
                      </a:r>
                    </a:p>
                  </a:txBody>
                  <a:tcPr marL="90000" marT="0" marB="0"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BACC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000" b="0" i="0" u="none" strike="noStrike" cap="none" normalizeH="0" baseline="0" smtClean="0">
                          <a:ln>
                            <a:noFill/>
                          </a:ln>
                          <a:solidFill>
                            <a:srgbClr val="000000"/>
                          </a:solidFill>
                          <a:effectLst/>
                          <a:latin typeface="Calibri" pitchFamily="34" charset="0"/>
                          <a:ea typeface="ＭＳ Ｐゴシック" pitchFamily="34" charset="-128"/>
                          <a:cs typeface="Arial" pitchFamily="34" charset="0"/>
                        </a:rPr>
                        <a:t>65</a:t>
                      </a:r>
                    </a:p>
                  </a:txBody>
                  <a:tcPr marL="90000" marT="0" marB="0"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BACC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000" b="0" i="0" u="none" strike="noStrike" cap="none" normalizeH="0" baseline="0" smtClean="0">
                          <a:ln>
                            <a:noFill/>
                          </a:ln>
                          <a:solidFill>
                            <a:srgbClr val="000000"/>
                          </a:solidFill>
                          <a:effectLst/>
                          <a:latin typeface="Calibri" pitchFamily="34" charset="0"/>
                          <a:ea typeface="ＭＳ Ｐゴシック" pitchFamily="34" charset="-128"/>
                          <a:cs typeface="Arial" pitchFamily="34" charset="0"/>
                        </a:rPr>
                        <a:t>150</a:t>
                      </a:r>
                    </a:p>
                  </a:txBody>
                  <a:tcPr marL="90000" marT="0" marB="0"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BACC6"/>
                    </a:solidFill>
                  </a:tcPr>
                </a:tc>
              </a:tr>
              <a:tr h="287338">
                <a:tc vMerge="1">
                  <a:txBody>
                    <a:bodyPr/>
                    <a:lstStyle/>
                    <a:p>
                      <a:endParaRPr lang="en-GB"/>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000" b="0" i="0" u="none" strike="noStrike" cap="none" normalizeH="0" baseline="0" smtClean="0">
                          <a:ln>
                            <a:noFill/>
                          </a:ln>
                          <a:solidFill>
                            <a:srgbClr val="000000"/>
                          </a:solidFill>
                          <a:effectLst/>
                          <a:latin typeface="Calibri" pitchFamily="34" charset="0"/>
                          <a:ea typeface="ＭＳ Ｐゴシック" pitchFamily="34" charset="-128"/>
                          <a:cs typeface="Arial" pitchFamily="34" charset="0"/>
                        </a:rPr>
                        <a:t>5</a:t>
                      </a:r>
                    </a:p>
                  </a:txBody>
                  <a:tcPr marL="90000" marT="0" marB="0"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BACC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000" b="0" i="0" u="none" strike="noStrike" cap="none" normalizeH="0" baseline="0" smtClean="0">
                          <a:ln>
                            <a:noFill/>
                          </a:ln>
                          <a:solidFill>
                            <a:srgbClr val="000000"/>
                          </a:solidFill>
                          <a:effectLst/>
                          <a:latin typeface="Calibri" pitchFamily="34" charset="0"/>
                          <a:ea typeface="ＭＳ Ｐゴシック" pitchFamily="34" charset="-128"/>
                          <a:cs typeface="Arial" pitchFamily="34" charset="0"/>
                        </a:rPr>
                        <a:t>120</a:t>
                      </a:r>
                    </a:p>
                  </a:txBody>
                  <a:tcPr marL="90000" marT="0" marB="0"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BACC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000" b="0" i="0" u="none" strike="noStrike" cap="none" normalizeH="0" baseline="0" smtClean="0">
                          <a:ln>
                            <a:noFill/>
                          </a:ln>
                          <a:solidFill>
                            <a:srgbClr val="000000"/>
                          </a:solidFill>
                          <a:effectLst/>
                          <a:latin typeface="Calibri" pitchFamily="34" charset="0"/>
                          <a:ea typeface="ＭＳ Ｐゴシック" pitchFamily="34" charset="-128"/>
                          <a:cs typeface="Arial" pitchFamily="34" charset="0"/>
                        </a:rPr>
                        <a:t>90</a:t>
                      </a:r>
                    </a:p>
                  </a:txBody>
                  <a:tcPr marL="90000" marT="0" marB="0"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BACC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000" b="0" i="0" u="none" strike="noStrike" cap="none" normalizeH="0" baseline="0" smtClean="0">
                          <a:ln>
                            <a:noFill/>
                          </a:ln>
                          <a:solidFill>
                            <a:srgbClr val="000000"/>
                          </a:solidFill>
                          <a:effectLst/>
                          <a:latin typeface="Calibri" pitchFamily="34" charset="0"/>
                          <a:ea typeface="ＭＳ Ｐゴシック" pitchFamily="34" charset="-128"/>
                          <a:cs typeface="Arial" pitchFamily="34" charset="0"/>
                        </a:rPr>
                        <a:t>70</a:t>
                      </a:r>
                    </a:p>
                  </a:txBody>
                  <a:tcPr marL="90000" marT="0" marB="0"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BACC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000" b="0" i="0" u="none" strike="noStrike" cap="none" normalizeH="0" baseline="0" smtClean="0">
                          <a:ln>
                            <a:noFill/>
                          </a:ln>
                          <a:solidFill>
                            <a:srgbClr val="000000"/>
                          </a:solidFill>
                          <a:effectLst/>
                          <a:latin typeface="Calibri" pitchFamily="34" charset="0"/>
                          <a:ea typeface="ＭＳ Ｐゴシック" pitchFamily="34" charset="-128"/>
                          <a:cs typeface="Arial" pitchFamily="34" charset="0"/>
                        </a:rPr>
                        <a:t>160</a:t>
                      </a:r>
                    </a:p>
                  </a:txBody>
                  <a:tcPr marL="90000" marT="0" marB="0"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BACC6"/>
                    </a:solidFill>
                  </a:tcPr>
                </a:tc>
              </a:tr>
              <a:tr h="287338">
                <a:tc vMerge="1">
                  <a:txBody>
                    <a:bodyPr/>
                    <a:lstStyle/>
                    <a:p>
                      <a:endParaRPr lang="en-GB"/>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000" b="0" i="0" u="none" strike="noStrike" cap="none" normalizeH="0" baseline="0" smtClean="0">
                          <a:ln>
                            <a:noFill/>
                          </a:ln>
                          <a:solidFill>
                            <a:srgbClr val="000000"/>
                          </a:solidFill>
                          <a:effectLst/>
                          <a:latin typeface="Calibri" pitchFamily="34" charset="0"/>
                          <a:ea typeface="ＭＳ Ｐゴシック" pitchFamily="34" charset="-128"/>
                          <a:cs typeface="Arial" pitchFamily="34" charset="0"/>
                        </a:rPr>
                        <a:t>4</a:t>
                      </a:r>
                    </a:p>
                  </a:txBody>
                  <a:tcPr marL="90000" marT="0" marB="0"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BACC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000" b="0" i="0" u="none" strike="noStrike" cap="none" normalizeH="0" baseline="0" smtClean="0">
                          <a:ln>
                            <a:noFill/>
                          </a:ln>
                          <a:solidFill>
                            <a:srgbClr val="000000"/>
                          </a:solidFill>
                          <a:effectLst/>
                          <a:latin typeface="Calibri" pitchFamily="34" charset="0"/>
                          <a:ea typeface="ＭＳ Ｐゴシック" pitchFamily="34" charset="-128"/>
                          <a:cs typeface="Arial" pitchFamily="34" charset="0"/>
                        </a:rPr>
                        <a:t>120</a:t>
                      </a:r>
                    </a:p>
                  </a:txBody>
                  <a:tcPr marL="90000" marT="0" marB="0"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BACC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000" b="0" i="0" u="none" strike="noStrike" cap="none" normalizeH="0" baseline="0" smtClean="0">
                          <a:ln>
                            <a:noFill/>
                          </a:ln>
                          <a:solidFill>
                            <a:srgbClr val="000000"/>
                          </a:solidFill>
                          <a:effectLst/>
                          <a:latin typeface="Calibri" pitchFamily="34" charset="0"/>
                          <a:ea typeface="ＭＳ Ｐゴシック" pitchFamily="34" charset="-128"/>
                          <a:cs typeface="Arial" pitchFamily="34" charset="0"/>
                        </a:rPr>
                        <a:t>100</a:t>
                      </a:r>
                    </a:p>
                  </a:txBody>
                  <a:tcPr marL="90000" marT="0" marB="0"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BACC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000" b="0" i="0" u="none" strike="noStrike" cap="none" normalizeH="0" baseline="0" smtClean="0">
                          <a:ln>
                            <a:noFill/>
                          </a:ln>
                          <a:solidFill>
                            <a:srgbClr val="000000"/>
                          </a:solidFill>
                          <a:effectLst/>
                          <a:latin typeface="Calibri" pitchFamily="34" charset="0"/>
                          <a:ea typeface="ＭＳ Ｐゴシック" pitchFamily="34" charset="-128"/>
                          <a:cs typeface="Arial" pitchFamily="34" charset="0"/>
                        </a:rPr>
                        <a:t>80</a:t>
                      </a:r>
                    </a:p>
                  </a:txBody>
                  <a:tcPr marL="90000" marT="0" marB="0"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BACC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000" b="0" i="0" u="none" strike="noStrike" cap="none" normalizeH="0" baseline="0" smtClean="0">
                          <a:ln>
                            <a:noFill/>
                          </a:ln>
                          <a:solidFill>
                            <a:srgbClr val="000000"/>
                          </a:solidFill>
                          <a:effectLst/>
                          <a:latin typeface="Calibri" pitchFamily="34" charset="0"/>
                          <a:ea typeface="ＭＳ Ｐゴシック" pitchFamily="34" charset="-128"/>
                          <a:cs typeface="Arial" pitchFamily="34" charset="0"/>
                        </a:rPr>
                        <a:t>180</a:t>
                      </a:r>
                    </a:p>
                  </a:txBody>
                  <a:tcPr marL="90000" marT="0" marB="0"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BACC6"/>
                    </a:solidFill>
                  </a:tcPr>
                </a:tc>
              </a:tr>
              <a:tr h="287338">
                <a:tc rowSpan="3">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000" b="0" i="0" u="none" strike="noStrike" cap="none" normalizeH="0" baseline="0" smtClean="0">
                          <a:ln>
                            <a:noFill/>
                          </a:ln>
                          <a:solidFill>
                            <a:srgbClr val="000000"/>
                          </a:solidFill>
                          <a:effectLst/>
                          <a:latin typeface="Calibri" pitchFamily="34" charset="0"/>
                          <a:ea typeface="ＭＳ Ｐゴシック" pitchFamily="34" charset="-128"/>
                          <a:cs typeface="Arial" pitchFamily="34" charset="0"/>
                        </a:rPr>
                        <a:t>1</a:t>
                      </a:r>
                    </a:p>
                  </a:txBody>
                  <a:tcPr marL="90000" marT="0" marB="0"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AD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000" b="0" i="0" u="none" strike="noStrike" cap="none" normalizeH="0" baseline="0" smtClean="0">
                          <a:ln>
                            <a:noFill/>
                          </a:ln>
                          <a:solidFill>
                            <a:srgbClr val="000000"/>
                          </a:solidFill>
                          <a:effectLst/>
                          <a:latin typeface="Calibri" pitchFamily="34" charset="0"/>
                          <a:ea typeface="ＭＳ Ｐゴシック" pitchFamily="34" charset="-128"/>
                          <a:cs typeface="Arial" pitchFamily="34" charset="0"/>
                        </a:rPr>
                        <a:t>3</a:t>
                      </a:r>
                    </a:p>
                  </a:txBody>
                  <a:tcPr marL="90000" marT="0" marB="0"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AD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000" b="0" i="0" u="none" strike="noStrike" cap="none" normalizeH="0" baseline="0" smtClean="0">
                          <a:ln>
                            <a:noFill/>
                          </a:ln>
                          <a:solidFill>
                            <a:srgbClr val="000000"/>
                          </a:solidFill>
                          <a:effectLst/>
                          <a:latin typeface="Calibri" pitchFamily="34" charset="0"/>
                          <a:ea typeface="ＭＳ Ｐゴシック" pitchFamily="34" charset="-128"/>
                          <a:cs typeface="Arial" pitchFamily="34" charset="0"/>
                        </a:rPr>
                        <a:t>120</a:t>
                      </a:r>
                    </a:p>
                  </a:txBody>
                  <a:tcPr marL="90000" marT="0" marB="0"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AD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000" b="0" i="0" u="none" strike="noStrike" cap="none" normalizeH="0" baseline="0" smtClean="0">
                          <a:ln>
                            <a:noFill/>
                          </a:ln>
                          <a:solidFill>
                            <a:srgbClr val="000000"/>
                          </a:solidFill>
                          <a:effectLst/>
                          <a:latin typeface="Calibri" pitchFamily="34" charset="0"/>
                          <a:ea typeface="ＭＳ Ｐゴシック" pitchFamily="34" charset="-128"/>
                          <a:cs typeface="Arial" pitchFamily="34" charset="0"/>
                        </a:rPr>
                        <a:t>110</a:t>
                      </a:r>
                    </a:p>
                  </a:txBody>
                  <a:tcPr marL="90000" marT="0" marB="0"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AD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000" b="0" i="0" u="none" strike="noStrike" cap="none" normalizeH="0" baseline="0" smtClean="0">
                          <a:ln>
                            <a:noFill/>
                          </a:ln>
                          <a:solidFill>
                            <a:srgbClr val="000000"/>
                          </a:solidFill>
                          <a:effectLst/>
                          <a:latin typeface="Calibri" pitchFamily="34" charset="0"/>
                          <a:ea typeface="ＭＳ Ｐゴシック" pitchFamily="34" charset="-128"/>
                          <a:cs typeface="Arial" pitchFamily="34" charset="0"/>
                        </a:rPr>
                        <a:t>85</a:t>
                      </a:r>
                    </a:p>
                  </a:txBody>
                  <a:tcPr marL="90000" marT="0" marB="0"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AD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000" b="0" i="0" u="none" strike="noStrike" cap="none" normalizeH="0" baseline="0" smtClean="0">
                          <a:ln>
                            <a:noFill/>
                          </a:ln>
                          <a:solidFill>
                            <a:srgbClr val="000000"/>
                          </a:solidFill>
                          <a:effectLst/>
                          <a:latin typeface="Calibri" pitchFamily="34" charset="0"/>
                          <a:ea typeface="ＭＳ Ｐゴシック" pitchFamily="34" charset="-128"/>
                          <a:cs typeface="Arial" pitchFamily="34" charset="0"/>
                        </a:rPr>
                        <a:t>195</a:t>
                      </a:r>
                    </a:p>
                  </a:txBody>
                  <a:tcPr marL="90000" marT="0" marB="0"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ADA"/>
                    </a:solidFill>
                  </a:tcPr>
                </a:tc>
              </a:tr>
              <a:tr h="287338">
                <a:tc vMerge="1">
                  <a:txBody>
                    <a:bodyPr/>
                    <a:lstStyle/>
                    <a:p>
                      <a:endParaRPr lang="en-GB"/>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000" b="0" i="0" u="none" strike="noStrike" cap="none" normalizeH="0" baseline="0" smtClean="0">
                          <a:ln>
                            <a:noFill/>
                          </a:ln>
                          <a:solidFill>
                            <a:srgbClr val="000000"/>
                          </a:solidFill>
                          <a:effectLst/>
                          <a:latin typeface="Calibri" pitchFamily="34" charset="0"/>
                          <a:ea typeface="ＭＳ Ｐゴシック" pitchFamily="34" charset="-128"/>
                          <a:cs typeface="Arial" pitchFamily="34" charset="0"/>
                        </a:rPr>
                        <a:t>2</a:t>
                      </a:r>
                    </a:p>
                  </a:txBody>
                  <a:tcPr marL="90000" marT="0" marB="0"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AD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000" b="0" i="0" u="none" strike="noStrike" cap="none" normalizeH="0" baseline="0" smtClean="0">
                          <a:ln>
                            <a:noFill/>
                          </a:ln>
                          <a:solidFill>
                            <a:srgbClr val="000000"/>
                          </a:solidFill>
                          <a:effectLst/>
                          <a:latin typeface="Calibri" pitchFamily="34" charset="0"/>
                          <a:ea typeface="ＭＳ Ｐゴシック" pitchFamily="34" charset="-128"/>
                          <a:cs typeface="Arial" pitchFamily="34" charset="0"/>
                        </a:rPr>
                        <a:t>120</a:t>
                      </a:r>
                    </a:p>
                  </a:txBody>
                  <a:tcPr marL="90000" marT="0" marB="0"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AD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000" b="0" i="0" u="none" strike="noStrike" cap="none" normalizeH="0" baseline="0" smtClean="0">
                          <a:ln>
                            <a:noFill/>
                          </a:ln>
                          <a:solidFill>
                            <a:srgbClr val="000000"/>
                          </a:solidFill>
                          <a:effectLst/>
                          <a:latin typeface="Calibri" pitchFamily="34" charset="0"/>
                          <a:ea typeface="ＭＳ Ｐゴシック" pitchFamily="34" charset="-128"/>
                          <a:cs typeface="Arial" pitchFamily="34" charset="0"/>
                        </a:rPr>
                        <a:t>115</a:t>
                      </a:r>
                    </a:p>
                  </a:txBody>
                  <a:tcPr marL="90000" marT="0" marB="0"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AD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000" b="0" i="0" u="none" strike="noStrike" cap="none" normalizeH="0" baseline="0" smtClean="0">
                          <a:ln>
                            <a:noFill/>
                          </a:ln>
                          <a:solidFill>
                            <a:srgbClr val="000000"/>
                          </a:solidFill>
                          <a:effectLst/>
                          <a:latin typeface="Calibri" pitchFamily="34" charset="0"/>
                          <a:ea typeface="ＭＳ Ｐゴシック" pitchFamily="34" charset="-128"/>
                          <a:cs typeface="Arial" pitchFamily="34" charset="0"/>
                        </a:rPr>
                        <a:t>90</a:t>
                      </a:r>
                    </a:p>
                  </a:txBody>
                  <a:tcPr marL="90000" marT="0" marB="0"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AD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000" b="0" i="0" u="none" strike="noStrike" cap="none" normalizeH="0" baseline="0" smtClean="0">
                          <a:ln>
                            <a:noFill/>
                          </a:ln>
                          <a:solidFill>
                            <a:srgbClr val="000000"/>
                          </a:solidFill>
                          <a:effectLst/>
                          <a:latin typeface="Calibri" pitchFamily="34" charset="0"/>
                          <a:ea typeface="ＭＳ Ｐゴシック" pitchFamily="34" charset="-128"/>
                          <a:cs typeface="Arial" pitchFamily="34" charset="0"/>
                        </a:rPr>
                        <a:t>205</a:t>
                      </a:r>
                    </a:p>
                  </a:txBody>
                  <a:tcPr marL="90000" marT="0" marB="0"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ADA"/>
                    </a:solidFill>
                  </a:tcPr>
                </a:tc>
              </a:tr>
              <a:tr h="287338">
                <a:tc vMerge="1">
                  <a:txBody>
                    <a:bodyPr/>
                    <a:lstStyle/>
                    <a:p>
                      <a:endParaRPr lang="en-GB"/>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000" b="0" i="0" u="none" strike="noStrike" cap="none" normalizeH="0" baseline="0" smtClean="0">
                          <a:ln>
                            <a:noFill/>
                          </a:ln>
                          <a:solidFill>
                            <a:srgbClr val="000000"/>
                          </a:solidFill>
                          <a:effectLst/>
                          <a:latin typeface="Calibri" pitchFamily="34" charset="0"/>
                          <a:ea typeface="ＭＳ Ｐゴシック" pitchFamily="34" charset="-128"/>
                          <a:cs typeface="Arial" pitchFamily="34" charset="0"/>
                        </a:rPr>
                        <a:t>1</a:t>
                      </a:r>
                    </a:p>
                  </a:txBody>
                  <a:tcPr marL="90000" marT="0" marB="0"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AD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000" b="0" i="0" u="none" strike="noStrike" cap="none" normalizeH="0" baseline="0" smtClean="0">
                          <a:ln>
                            <a:noFill/>
                          </a:ln>
                          <a:solidFill>
                            <a:srgbClr val="000000"/>
                          </a:solidFill>
                          <a:effectLst/>
                          <a:latin typeface="Calibri" pitchFamily="34" charset="0"/>
                          <a:ea typeface="ＭＳ Ｐゴシック" pitchFamily="34" charset="-128"/>
                          <a:cs typeface="Arial" pitchFamily="34" charset="0"/>
                        </a:rPr>
                        <a:t>120</a:t>
                      </a:r>
                    </a:p>
                  </a:txBody>
                  <a:tcPr marL="90000" marT="0" marB="0"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AD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000" b="0" i="0" u="none" strike="noStrike" cap="none" normalizeH="0" baseline="0" smtClean="0">
                          <a:ln>
                            <a:noFill/>
                          </a:ln>
                          <a:solidFill>
                            <a:srgbClr val="000000"/>
                          </a:solidFill>
                          <a:effectLst/>
                          <a:latin typeface="Calibri" pitchFamily="34" charset="0"/>
                          <a:ea typeface="ＭＳ Ｐゴシック" pitchFamily="34" charset="-128"/>
                          <a:cs typeface="Arial" pitchFamily="34" charset="0"/>
                        </a:rPr>
                        <a:t>120</a:t>
                      </a:r>
                    </a:p>
                  </a:txBody>
                  <a:tcPr marL="90000" marT="0" marB="0"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AD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000" b="0" i="0" u="none" strike="noStrike" cap="none" normalizeH="0" baseline="0" smtClean="0">
                          <a:ln>
                            <a:noFill/>
                          </a:ln>
                          <a:solidFill>
                            <a:srgbClr val="000000"/>
                          </a:solidFill>
                          <a:effectLst/>
                          <a:latin typeface="Calibri" pitchFamily="34" charset="0"/>
                          <a:ea typeface="ＭＳ Ｐゴシック" pitchFamily="34" charset="-128"/>
                          <a:cs typeface="Arial" pitchFamily="34" charset="0"/>
                        </a:rPr>
                        <a:t>100</a:t>
                      </a:r>
                    </a:p>
                  </a:txBody>
                  <a:tcPr marL="90000" marT="0" marB="0"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AD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000" b="0" i="0" u="none" strike="noStrike" cap="none" normalizeH="0" baseline="0" smtClean="0">
                          <a:ln>
                            <a:noFill/>
                          </a:ln>
                          <a:solidFill>
                            <a:srgbClr val="000000"/>
                          </a:solidFill>
                          <a:effectLst/>
                          <a:latin typeface="Calibri" pitchFamily="34" charset="0"/>
                          <a:ea typeface="ＭＳ Ｐゴシック" pitchFamily="34" charset="-128"/>
                          <a:cs typeface="Arial" pitchFamily="34" charset="0"/>
                        </a:rPr>
                        <a:t>220</a:t>
                      </a:r>
                    </a:p>
                  </a:txBody>
                  <a:tcPr marL="90000" marT="0" marB="0"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ADA"/>
                    </a:solidFill>
                  </a:tcPr>
                </a:tc>
              </a:tr>
            </a:tbl>
          </a:graphicData>
        </a:graphic>
      </p:graphicFrame>
      <p:pic>
        <p:nvPicPr>
          <p:cNvPr id="107643" name="Picture 9" descr="Arbeit,arbeiten,Arbeitsplätze,Büros,Computer,Firmen,Geschäftsmänner,Schreibtische,Technologie"/>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1913" y="3502025"/>
            <a:ext cx="1511300" cy="1511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7644" name="Textfeld 20"/>
          <p:cNvSpPr txBox="1">
            <a:spLocks noChangeArrowheads="1"/>
          </p:cNvSpPr>
          <p:nvPr/>
        </p:nvSpPr>
        <p:spPr bwMode="auto">
          <a:xfrm>
            <a:off x="755650" y="3573463"/>
            <a:ext cx="1368425"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1400">
                <a:solidFill>
                  <a:schemeClr val="tx1"/>
                </a:solidFill>
                <a:latin typeface="Arial" pitchFamily="34" charset="0"/>
                <a:cs typeface="Arial" pitchFamily="34" charset="0"/>
              </a:defRPr>
            </a:lvl1pPr>
            <a:lvl2pPr marL="37931725" indent="-37474525" eaLnBrk="0" hangingPunct="0">
              <a:defRPr sz="1400">
                <a:solidFill>
                  <a:schemeClr val="tx1"/>
                </a:solidFill>
                <a:latin typeface="Arial" pitchFamily="34" charset="0"/>
                <a:cs typeface="Arial" pitchFamily="34" charset="0"/>
              </a:defRPr>
            </a:lvl2pPr>
            <a:lvl3pPr eaLnBrk="0" hangingPunct="0">
              <a:defRPr sz="1400">
                <a:solidFill>
                  <a:schemeClr val="tx1"/>
                </a:solidFill>
                <a:latin typeface="Arial" pitchFamily="34" charset="0"/>
                <a:cs typeface="Arial" pitchFamily="34" charset="0"/>
              </a:defRPr>
            </a:lvl3pPr>
            <a:lvl4pPr eaLnBrk="0" hangingPunct="0">
              <a:defRPr sz="1400">
                <a:solidFill>
                  <a:schemeClr val="tx1"/>
                </a:solidFill>
                <a:latin typeface="Arial" pitchFamily="34" charset="0"/>
                <a:cs typeface="Arial" pitchFamily="34" charset="0"/>
              </a:defRPr>
            </a:lvl4pPr>
            <a:lvl5pPr eaLnBrk="0" hangingPunct="0">
              <a:defRPr sz="1400">
                <a:solidFill>
                  <a:schemeClr val="tx1"/>
                </a:solidFill>
                <a:latin typeface="Arial" pitchFamily="34" charset="0"/>
                <a:cs typeface="Arial" pitchFamily="34" charset="0"/>
              </a:defRPr>
            </a:lvl5pPr>
            <a:lvl6pPr marL="457200" eaLnBrk="0" fontAlgn="base" hangingPunct="0">
              <a:spcBef>
                <a:spcPct val="0"/>
              </a:spcBef>
              <a:spcAft>
                <a:spcPct val="0"/>
              </a:spcAft>
              <a:defRPr sz="1400">
                <a:solidFill>
                  <a:schemeClr val="tx1"/>
                </a:solidFill>
                <a:latin typeface="Arial" pitchFamily="34" charset="0"/>
                <a:cs typeface="Arial" pitchFamily="34" charset="0"/>
              </a:defRPr>
            </a:lvl6pPr>
            <a:lvl7pPr marL="914400" eaLnBrk="0" fontAlgn="base" hangingPunct="0">
              <a:spcBef>
                <a:spcPct val="0"/>
              </a:spcBef>
              <a:spcAft>
                <a:spcPct val="0"/>
              </a:spcAft>
              <a:defRPr sz="1400">
                <a:solidFill>
                  <a:schemeClr val="tx1"/>
                </a:solidFill>
                <a:latin typeface="Arial" pitchFamily="34" charset="0"/>
                <a:cs typeface="Arial" pitchFamily="34" charset="0"/>
              </a:defRPr>
            </a:lvl7pPr>
            <a:lvl8pPr marL="1371600" eaLnBrk="0" fontAlgn="base" hangingPunct="0">
              <a:spcBef>
                <a:spcPct val="0"/>
              </a:spcBef>
              <a:spcAft>
                <a:spcPct val="0"/>
              </a:spcAft>
              <a:defRPr sz="1400">
                <a:solidFill>
                  <a:schemeClr val="tx1"/>
                </a:solidFill>
                <a:latin typeface="Arial" pitchFamily="34" charset="0"/>
                <a:cs typeface="Arial" pitchFamily="34" charset="0"/>
              </a:defRPr>
            </a:lvl8pPr>
            <a:lvl9pPr marL="1828800" eaLnBrk="0" fontAlgn="base" hangingPunct="0">
              <a:spcBef>
                <a:spcPct val="0"/>
              </a:spcBef>
              <a:spcAft>
                <a:spcPct val="0"/>
              </a:spcAft>
              <a:defRPr sz="1400">
                <a:solidFill>
                  <a:schemeClr val="tx1"/>
                </a:solidFill>
                <a:latin typeface="Arial" pitchFamily="34" charset="0"/>
                <a:cs typeface="Arial" pitchFamily="34" charset="0"/>
              </a:defRPr>
            </a:lvl9pPr>
          </a:lstStyle>
          <a:p>
            <a:pPr algn="ctr" eaLnBrk="1" hangingPunct="1"/>
            <a:r>
              <a:rPr lang="de-DE"/>
              <a:t>S1</a:t>
            </a:r>
          </a:p>
        </p:txBody>
      </p:sp>
      <p:sp>
        <p:nvSpPr>
          <p:cNvPr id="22" name="Gestreifter Pfeil nach rechts 21"/>
          <p:cNvSpPr/>
          <p:nvPr/>
        </p:nvSpPr>
        <p:spPr>
          <a:xfrm rot="1929879" flipV="1">
            <a:off x="1597025" y="4492625"/>
            <a:ext cx="814388" cy="236538"/>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grpSp>
        <p:nvGrpSpPr>
          <p:cNvPr id="2" name="Gruppieren 38"/>
          <p:cNvGrpSpPr>
            <a:grpSpLocks/>
          </p:cNvGrpSpPr>
          <p:nvPr/>
        </p:nvGrpSpPr>
        <p:grpSpPr bwMode="auto">
          <a:xfrm>
            <a:off x="1528763" y="4251325"/>
            <a:ext cx="884237" cy="528638"/>
            <a:chOff x="6773054" y="3422951"/>
            <a:chExt cx="1367507" cy="719213"/>
          </a:xfrm>
        </p:grpSpPr>
        <p:sp>
          <p:nvSpPr>
            <p:cNvPr id="24" name="Flussdiagramm: Mehrere Dokumente 23"/>
            <p:cNvSpPr/>
            <p:nvPr/>
          </p:nvSpPr>
          <p:spPr>
            <a:xfrm>
              <a:off x="7165875" y="3422951"/>
              <a:ext cx="711988" cy="719213"/>
            </a:xfrm>
            <a:prstGeom prst="flowChartMultidocument">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107648" name="Textfeld 24"/>
            <p:cNvSpPr txBox="1">
              <a:spLocks noChangeArrowheads="1"/>
            </p:cNvSpPr>
            <p:nvPr/>
          </p:nvSpPr>
          <p:spPr bwMode="auto">
            <a:xfrm>
              <a:off x="6773054" y="3631701"/>
              <a:ext cx="1367507"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1400">
                  <a:solidFill>
                    <a:schemeClr val="tx1"/>
                  </a:solidFill>
                  <a:latin typeface="Arial" pitchFamily="34" charset="0"/>
                  <a:cs typeface="Arial" pitchFamily="34" charset="0"/>
                </a:defRPr>
              </a:lvl1pPr>
              <a:lvl2pPr marL="37931725" indent="-37474525" eaLnBrk="0" hangingPunct="0">
                <a:defRPr sz="1400">
                  <a:solidFill>
                    <a:schemeClr val="tx1"/>
                  </a:solidFill>
                  <a:latin typeface="Arial" pitchFamily="34" charset="0"/>
                  <a:cs typeface="Arial" pitchFamily="34" charset="0"/>
                </a:defRPr>
              </a:lvl2pPr>
              <a:lvl3pPr eaLnBrk="0" hangingPunct="0">
                <a:defRPr sz="1400">
                  <a:solidFill>
                    <a:schemeClr val="tx1"/>
                  </a:solidFill>
                  <a:latin typeface="Arial" pitchFamily="34" charset="0"/>
                  <a:cs typeface="Arial" pitchFamily="34" charset="0"/>
                </a:defRPr>
              </a:lvl3pPr>
              <a:lvl4pPr eaLnBrk="0" hangingPunct="0">
                <a:defRPr sz="1400">
                  <a:solidFill>
                    <a:schemeClr val="tx1"/>
                  </a:solidFill>
                  <a:latin typeface="Arial" pitchFamily="34" charset="0"/>
                  <a:cs typeface="Arial" pitchFamily="34" charset="0"/>
                </a:defRPr>
              </a:lvl4pPr>
              <a:lvl5pPr eaLnBrk="0" hangingPunct="0">
                <a:defRPr sz="1400">
                  <a:solidFill>
                    <a:schemeClr val="tx1"/>
                  </a:solidFill>
                  <a:latin typeface="Arial" pitchFamily="34" charset="0"/>
                  <a:cs typeface="Arial" pitchFamily="34" charset="0"/>
                </a:defRPr>
              </a:lvl5pPr>
              <a:lvl6pPr marL="457200" eaLnBrk="0" fontAlgn="base" hangingPunct="0">
                <a:spcBef>
                  <a:spcPct val="0"/>
                </a:spcBef>
                <a:spcAft>
                  <a:spcPct val="0"/>
                </a:spcAft>
                <a:defRPr sz="1400">
                  <a:solidFill>
                    <a:schemeClr val="tx1"/>
                  </a:solidFill>
                  <a:latin typeface="Arial" pitchFamily="34" charset="0"/>
                  <a:cs typeface="Arial" pitchFamily="34" charset="0"/>
                </a:defRPr>
              </a:lvl6pPr>
              <a:lvl7pPr marL="914400" eaLnBrk="0" fontAlgn="base" hangingPunct="0">
                <a:spcBef>
                  <a:spcPct val="0"/>
                </a:spcBef>
                <a:spcAft>
                  <a:spcPct val="0"/>
                </a:spcAft>
                <a:defRPr sz="1400">
                  <a:solidFill>
                    <a:schemeClr val="tx1"/>
                  </a:solidFill>
                  <a:latin typeface="Arial" pitchFamily="34" charset="0"/>
                  <a:cs typeface="Arial" pitchFamily="34" charset="0"/>
                </a:defRPr>
              </a:lvl7pPr>
              <a:lvl8pPr marL="1371600" eaLnBrk="0" fontAlgn="base" hangingPunct="0">
                <a:spcBef>
                  <a:spcPct val="0"/>
                </a:spcBef>
                <a:spcAft>
                  <a:spcPct val="0"/>
                </a:spcAft>
                <a:defRPr sz="1400">
                  <a:solidFill>
                    <a:schemeClr val="tx1"/>
                  </a:solidFill>
                  <a:latin typeface="Arial" pitchFamily="34" charset="0"/>
                  <a:cs typeface="Arial" pitchFamily="34" charset="0"/>
                </a:defRPr>
              </a:lvl8pPr>
              <a:lvl9pPr marL="1828800" eaLnBrk="0" fontAlgn="base" hangingPunct="0">
                <a:spcBef>
                  <a:spcPct val="0"/>
                </a:spcBef>
                <a:spcAft>
                  <a:spcPct val="0"/>
                </a:spcAft>
                <a:defRPr sz="1400">
                  <a:solidFill>
                    <a:schemeClr val="tx1"/>
                  </a:solidFill>
                  <a:latin typeface="Arial" pitchFamily="34" charset="0"/>
                  <a:cs typeface="Arial" pitchFamily="34" charset="0"/>
                </a:defRPr>
              </a:lvl9pPr>
            </a:lstStyle>
            <a:p>
              <a:pPr algn="ctr" eaLnBrk="1" hangingPunct="1"/>
              <a:r>
                <a:rPr lang="de-DE" sz="1000" b="1">
                  <a:solidFill>
                    <a:schemeClr val="bg1"/>
                  </a:solidFill>
                </a:rPr>
                <a:t>1 Bid</a:t>
              </a:r>
            </a:p>
          </p:txBody>
        </p:sp>
      </p:grpSp>
      <p:sp>
        <p:nvSpPr>
          <p:cNvPr id="107650" name="Textfeld 22"/>
          <p:cNvSpPr txBox="1">
            <a:spLocks noChangeArrowheads="1"/>
          </p:cNvSpPr>
          <p:nvPr/>
        </p:nvSpPr>
        <p:spPr bwMode="auto">
          <a:xfrm>
            <a:off x="250825" y="1125538"/>
            <a:ext cx="3744913" cy="2292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177800" indent="-177800" eaLnBrk="0" hangingPunct="0">
              <a:defRPr sz="1400">
                <a:solidFill>
                  <a:schemeClr val="tx1"/>
                </a:solidFill>
                <a:latin typeface="Arial" pitchFamily="34" charset="0"/>
                <a:cs typeface="Arial" pitchFamily="34" charset="0"/>
              </a:defRPr>
            </a:lvl1pPr>
            <a:lvl2pPr marL="37931725" indent="-37474525" eaLnBrk="0" hangingPunct="0">
              <a:defRPr sz="1400">
                <a:solidFill>
                  <a:schemeClr val="tx1"/>
                </a:solidFill>
                <a:latin typeface="Arial" pitchFamily="34" charset="0"/>
                <a:cs typeface="Arial" pitchFamily="34" charset="0"/>
              </a:defRPr>
            </a:lvl2pPr>
            <a:lvl3pPr eaLnBrk="0" hangingPunct="0">
              <a:defRPr sz="1400">
                <a:solidFill>
                  <a:schemeClr val="tx1"/>
                </a:solidFill>
                <a:latin typeface="Arial" pitchFamily="34" charset="0"/>
                <a:cs typeface="Arial" pitchFamily="34" charset="0"/>
              </a:defRPr>
            </a:lvl3pPr>
            <a:lvl4pPr eaLnBrk="0" hangingPunct="0">
              <a:defRPr sz="1400">
                <a:solidFill>
                  <a:schemeClr val="tx1"/>
                </a:solidFill>
                <a:latin typeface="Arial" pitchFamily="34" charset="0"/>
                <a:cs typeface="Arial" pitchFamily="34" charset="0"/>
              </a:defRPr>
            </a:lvl4pPr>
            <a:lvl5pPr eaLnBrk="0" hangingPunct="0">
              <a:defRPr sz="1400">
                <a:solidFill>
                  <a:schemeClr val="tx1"/>
                </a:solidFill>
                <a:latin typeface="Arial" pitchFamily="34" charset="0"/>
                <a:cs typeface="Arial" pitchFamily="34" charset="0"/>
              </a:defRPr>
            </a:lvl5pPr>
            <a:lvl6pPr marL="457200" eaLnBrk="0" fontAlgn="base" hangingPunct="0">
              <a:spcBef>
                <a:spcPct val="0"/>
              </a:spcBef>
              <a:spcAft>
                <a:spcPct val="0"/>
              </a:spcAft>
              <a:defRPr sz="1400">
                <a:solidFill>
                  <a:schemeClr val="tx1"/>
                </a:solidFill>
                <a:latin typeface="Arial" pitchFamily="34" charset="0"/>
                <a:cs typeface="Arial" pitchFamily="34" charset="0"/>
              </a:defRPr>
            </a:lvl6pPr>
            <a:lvl7pPr marL="914400" eaLnBrk="0" fontAlgn="base" hangingPunct="0">
              <a:spcBef>
                <a:spcPct val="0"/>
              </a:spcBef>
              <a:spcAft>
                <a:spcPct val="0"/>
              </a:spcAft>
              <a:defRPr sz="1400">
                <a:solidFill>
                  <a:schemeClr val="tx1"/>
                </a:solidFill>
                <a:latin typeface="Arial" pitchFamily="34" charset="0"/>
                <a:cs typeface="Arial" pitchFamily="34" charset="0"/>
              </a:defRPr>
            </a:lvl7pPr>
            <a:lvl8pPr marL="1371600" eaLnBrk="0" fontAlgn="base" hangingPunct="0">
              <a:spcBef>
                <a:spcPct val="0"/>
              </a:spcBef>
              <a:spcAft>
                <a:spcPct val="0"/>
              </a:spcAft>
              <a:defRPr sz="1400">
                <a:solidFill>
                  <a:schemeClr val="tx1"/>
                </a:solidFill>
                <a:latin typeface="Arial" pitchFamily="34" charset="0"/>
                <a:cs typeface="Arial" pitchFamily="34" charset="0"/>
              </a:defRPr>
            </a:lvl8pPr>
            <a:lvl9pPr marL="1828800" eaLnBrk="0" fontAlgn="base" hangingPunct="0">
              <a:spcBef>
                <a:spcPct val="0"/>
              </a:spcBef>
              <a:spcAft>
                <a:spcPct val="0"/>
              </a:spcAft>
              <a:defRPr sz="1400">
                <a:solidFill>
                  <a:schemeClr val="tx1"/>
                </a:solidFill>
                <a:latin typeface="Arial" pitchFamily="34" charset="0"/>
                <a:cs typeface="Arial" pitchFamily="34" charset="0"/>
              </a:defRPr>
            </a:lvl9pPr>
          </a:lstStyle>
          <a:p>
            <a:pPr eaLnBrk="1" hangingPunct="1">
              <a:buFont typeface="Arial" pitchFamily="34" charset="0"/>
              <a:buChar char="•"/>
            </a:pPr>
            <a:r>
              <a:rPr lang="de-DE" sz="1600"/>
              <a:t>Smaller price steps result in a smoother shape of the demand curve and limit the probability of underdemand (e.g. no underdemand at all at the clearing price in this example)</a:t>
            </a:r>
          </a:p>
          <a:p>
            <a:pPr eaLnBrk="1" hangingPunct="1">
              <a:buFont typeface="Arial" pitchFamily="34" charset="0"/>
              <a:buChar char="•"/>
            </a:pPr>
            <a:r>
              <a:rPr lang="de-DE" sz="1600"/>
              <a:t>More price steps per round allow for faster allocation (e.g. in round 3 instead of round 4) </a:t>
            </a:r>
          </a:p>
        </p:txBody>
      </p:sp>
      <p:sp>
        <p:nvSpPr>
          <p:cNvPr id="20" name="Rechteck 19"/>
          <p:cNvSpPr/>
          <p:nvPr/>
        </p:nvSpPr>
        <p:spPr>
          <a:xfrm>
            <a:off x="4078288" y="3967163"/>
            <a:ext cx="684212" cy="147637"/>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cxnSp>
        <p:nvCxnSpPr>
          <p:cNvPr id="21" name="Gerade Verbindung mit Pfeil 20"/>
          <p:cNvCxnSpPr/>
          <p:nvPr/>
        </p:nvCxnSpPr>
        <p:spPr>
          <a:xfrm rot="10800000">
            <a:off x="6011863" y="4037013"/>
            <a:ext cx="1674812" cy="1587"/>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107653" name="Title 1"/>
          <p:cNvSpPr>
            <a:spLocks/>
          </p:cNvSpPr>
          <p:nvPr/>
        </p:nvSpPr>
        <p:spPr bwMode="auto">
          <a:xfrm>
            <a:off x="457200" y="257175"/>
            <a:ext cx="8229600" cy="8683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0" hangingPunct="0"/>
            <a:r>
              <a:rPr lang="en-US" sz="3200" b="1">
                <a:solidFill>
                  <a:srgbClr val="2A3F82"/>
                </a:solidFill>
                <a:latin typeface="Calibri" pitchFamily="34" charset="0"/>
              </a:rPr>
              <a:t>Small price steps</a:t>
            </a:r>
          </a:p>
        </p:txBody>
      </p:sp>
    </p:spTree>
    <p:extLst>
      <p:ext uri="{BB962C8B-B14F-4D97-AF65-F5344CB8AC3E}">
        <p14:creationId xmlns:p14="http://schemas.microsoft.com/office/powerpoint/2010/main" xmlns="" val="1661621377"/>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Title 1"/>
          <p:cNvSpPr>
            <a:spLocks noGrp="1"/>
          </p:cNvSpPr>
          <p:nvPr>
            <p:ph type="title" idx="4294967295"/>
          </p:nvPr>
        </p:nvSpPr>
        <p:spPr bwMode="auto">
          <a:xfrm>
            <a:off x="457200" y="417513"/>
            <a:ext cx="8229600" cy="868362"/>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sz="3200" b="1" smtClean="0">
                <a:solidFill>
                  <a:srgbClr val="2A3F82"/>
                </a:solidFill>
                <a:ea typeface="ＭＳ Ｐゴシック" pitchFamily="34" charset="-128"/>
                <a:cs typeface="Arial" pitchFamily="34" charset="0"/>
              </a:rPr>
              <a:t>Allocation of all capacity</a:t>
            </a:r>
          </a:p>
        </p:txBody>
      </p:sp>
      <p:sp>
        <p:nvSpPr>
          <p:cNvPr id="109571" name="Slide Number Placeholder 3"/>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400">
                <a:solidFill>
                  <a:schemeClr val="tx1"/>
                </a:solidFill>
                <a:latin typeface="Arial" pitchFamily="34" charset="0"/>
                <a:cs typeface="Arial" pitchFamily="34" charset="0"/>
              </a:defRPr>
            </a:lvl1pPr>
            <a:lvl2pPr marL="742950" indent="-285750" eaLnBrk="0" hangingPunct="0">
              <a:defRPr sz="1400">
                <a:solidFill>
                  <a:schemeClr val="tx1"/>
                </a:solidFill>
                <a:latin typeface="Arial" pitchFamily="34" charset="0"/>
                <a:cs typeface="Arial" pitchFamily="34" charset="0"/>
              </a:defRPr>
            </a:lvl2pPr>
            <a:lvl3pPr marL="1143000" indent="-228600" eaLnBrk="0" hangingPunct="0">
              <a:defRPr sz="1400">
                <a:solidFill>
                  <a:schemeClr val="tx1"/>
                </a:solidFill>
                <a:latin typeface="Arial" pitchFamily="34" charset="0"/>
                <a:cs typeface="Arial" pitchFamily="34" charset="0"/>
              </a:defRPr>
            </a:lvl3pPr>
            <a:lvl4pPr marL="1600200" indent="-228600" eaLnBrk="0" hangingPunct="0">
              <a:defRPr sz="1400">
                <a:solidFill>
                  <a:schemeClr val="tx1"/>
                </a:solidFill>
                <a:latin typeface="Arial" pitchFamily="34" charset="0"/>
                <a:cs typeface="Arial" pitchFamily="34" charset="0"/>
              </a:defRPr>
            </a:lvl4pPr>
            <a:lvl5pPr marL="2057400" indent="-228600" eaLnBrk="0" hangingPunct="0">
              <a:defRPr sz="1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cs typeface="Arial" pitchFamily="34" charset="0"/>
              </a:defRPr>
            </a:lvl9pPr>
          </a:lstStyle>
          <a:p>
            <a:pPr algn="r" eaLnBrk="1" hangingPunct="1"/>
            <a:fld id="{2569613F-74BB-4570-BBC2-FE0227492895}" type="slidenum">
              <a:rPr lang="en-US" sz="1200">
                <a:solidFill>
                  <a:srgbClr val="666666"/>
                </a:solidFill>
                <a:latin typeface="Calibri" pitchFamily="34" charset="0"/>
              </a:rPr>
              <a:pPr algn="r" eaLnBrk="1" hangingPunct="1"/>
              <a:t>42</a:t>
            </a:fld>
            <a:endParaRPr lang="en-US" sz="1200">
              <a:solidFill>
                <a:srgbClr val="666666"/>
              </a:solidFill>
              <a:latin typeface="Calibri" pitchFamily="34" charset="0"/>
            </a:endParaRPr>
          </a:p>
        </p:txBody>
      </p:sp>
      <p:sp>
        <p:nvSpPr>
          <p:cNvPr id="103427" name="Text Box 3"/>
          <p:cNvSpPr txBox="1">
            <a:spLocks noChangeArrowheads="1"/>
          </p:cNvSpPr>
          <p:nvPr/>
        </p:nvSpPr>
        <p:spPr bwMode="auto">
          <a:xfrm>
            <a:off x="468313" y="1209675"/>
            <a:ext cx="8281987" cy="1920875"/>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marL="342900" indent="-342900" algn="just">
              <a:spcBef>
                <a:spcPct val="50000"/>
              </a:spcBef>
              <a:buClr>
                <a:schemeClr val="tx1"/>
              </a:buClr>
              <a:buFontTx/>
              <a:buChar char="•"/>
              <a:defRPr/>
            </a:pPr>
            <a:r>
              <a:rPr lang="en-US" sz="2000" dirty="0">
                <a:latin typeface="Calibri" pitchFamily="34" charset="0"/>
                <a:cs typeface="Arial" charset="0"/>
              </a:rPr>
              <a:t>The draft version of the NC on CAM establishes the auctions’ clearing price as follows:</a:t>
            </a:r>
          </a:p>
          <a:p>
            <a:pPr marL="712788" lvl="1" algn="just">
              <a:spcBef>
                <a:spcPct val="50000"/>
              </a:spcBef>
              <a:buClr>
                <a:schemeClr val="tx1"/>
              </a:buClr>
              <a:defRPr/>
            </a:pPr>
            <a:r>
              <a:rPr lang="en-US" sz="2000" i="1" dirty="0">
                <a:latin typeface="Calibri" pitchFamily="34" charset="0"/>
                <a:cs typeface="Arial" charset="0"/>
              </a:rPr>
              <a:t>“All bids at the lowest price at which total demand is less than or equal to the available quantity shall be allocated the capacity requested […]”</a:t>
            </a:r>
          </a:p>
          <a:p>
            <a:pPr marL="342900" indent="-342900" algn="just">
              <a:spcBef>
                <a:spcPct val="50000"/>
              </a:spcBef>
              <a:buClr>
                <a:schemeClr val="tx1"/>
              </a:buClr>
              <a:buFontTx/>
              <a:buChar char="•"/>
              <a:defRPr/>
            </a:pPr>
            <a:endParaRPr lang="en-US" sz="2000" dirty="0">
              <a:latin typeface="Calibri" pitchFamily="34" charset="0"/>
              <a:cs typeface="Arial" charset="0"/>
            </a:endParaRPr>
          </a:p>
        </p:txBody>
      </p:sp>
      <p:sp>
        <p:nvSpPr>
          <p:cNvPr id="5" name="Rounded Rectangle 4"/>
          <p:cNvSpPr/>
          <p:nvPr/>
        </p:nvSpPr>
        <p:spPr>
          <a:xfrm>
            <a:off x="1109663" y="4076700"/>
            <a:ext cx="6911975" cy="914400"/>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r>
              <a:rPr lang="en-US" sz="1800" dirty="0">
                <a:solidFill>
                  <a:schemeClr val="tx1"/>
                </a:solidFill>
                <a:cs typeface="Arial" charset="0"/>
              </a:rPr>
              <a:t>This implies that once the auction has been held, in most cases, not all the available capacity will be allocated even if there has been enough demand at the previous price step.</a:t>
            </a:r>
          </a:p>
        </p:txBody>
      </p:sp>
      <p:sp>
        <p:nvSpPr>
          <p:cNvPr id="109574" name="AutoShape 7"/>
          <p:cNvSpPr>
            <a:spLocks noChangeArrowheads="1"/>
          </p:cNvSpPr>
          <p:nvPr/>
        </p:nvSpPr>
        <p:spPr bwMode="auto">
          <a:xfrm rot="5400000">
            <a:off x="4132263" y="3127375"/>
            <a:ext cx="863600" cy="647700"/>
          </a:xfrm>
          <a:prstGeom prst="rightArrow">
            <a:avLst>
              <a:gd name="adj1" fmla="val 50000"/>
              <a:gd name="adj2" fmla="val 33333"/>
            </a:avLst>
          </a:prstGeom>
          <a:solidFill>
            <a:schemeClr val="accent1"/>
          </a:solidFill>
          <a:ln w="9525">
            <a:solidFill>
              <a:schemeClr val="tx1"/>
            </a:solidFill>
            <a:miter lim="800000"/>
            <a:headEnd/>
            <a:tailEnd/>
          </a:ln>
        </p:spPr>
        <p:txBody>
          <a:bodyPr wrap="none" anchor="ctr"/>
          <a:lstStyle/>
          <a:p>
            <a:endParaRPr lang="es-ES" sz="1800"/>
          </a:p>
        </p:txBody>
      </p:sp>
    </p:spTree>
    <p:extLst>
      <p:ext uri="{BB962C8B-B14F-4D97-AF65-F5344CB8AC3E}">
        <p14:creationId xmlns:p14="http://schemas.microsoft.com/office/powerpoint/2010/main" xmlns="" val="3342307731"/>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idx="4294967295"/>
          </p:nvPr>
        </p:nvSpPr>
        <p:spPr bwMode="auto">
          <a:xfrm>
            <a:off x="457200" y="417513"/>
            <a:ext cx="8229600" cy="868362"/>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sz="3200" b="1" smtClean="0">
                <a:solidFill>
                  <a:srgbClr val="2A3F82"/>
                </a:solidFill>
                <a:ea typeface="ＭＳ Ｐゴシック" pitchFamily="34" charset="-128"/>
                <a:cs typeface="Arial" pitchFamily="34" charset="0"/>
              </a:rPr>
              <a:t>Allocation of all capacity</a:t>
            </a:r>
          </a:p>
        </p:txBody>
      </p:sp>
      <p:sp>
        <p:nvSpPr>
          <p:cNvPr id="124931" name="Slide Number Placeholder 3"/>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400">
                <a:solidFill>
                  <a:schemeClr val="tx1"/>
                </a:solidFill>
                <a:latin typeface="Arial" pitchFamily="34" charset="0"/>
                <a:cs typeface="Arial" pitchFamily="34" charset="0"/>
              </a:defRPr>
            </a:lvl1pPr>
            <a:lvl2pPr marL="742950" indent="-285750" eaLnBrk="0" hangingPunct="0">
              <a:defRPr sz="1400">
                <a:solidFill>
                  <a:schemeClr val="tx1"/>
                </a:solidFill>
                <a:latin typeface="Arial" pitchFamily="34" charset="0"/>
                <a:cs typeface="Arial" pitchFamily="34" charset="0"/>
              </a:defRPr>
            </a:lvl2pPr>
            <a:lvl3pPr marL="1143000" indent="-228600" eaLnBrk="0" hangingPunct="0">
              <a:defRPr sz="1400">
                <a:solidFill>
                  <a:schemeClr val="tx1"/>
                </a:solidFill>
                <a:latin typeface="Arial" pitchFamily="34" charset="0"/>
                <a:cs typeface="Arial" pitchFamily="34" charset="0"/>
              </a:defRPr>
            </a:lvl3pPr>
            <a:lvl4pPr marL="1600200" indent="-228600" eaLnBrk="0" hangingPunct="0">
              <a:defRPr sz="1400">
                <a:solidFill>
                  <a:schemeClr val="tx1"/>
                </a:solidFill>
                <a:latin typeface="Arial" pitchFamily="34" charset="0"/>
                <a:cs typeface="Arial" pitchFamily="34" charset="0"/>
              </a:defRPr>
            </a:lvl4pPr>
            <a:lvl5pPr marL="2057400" indent="-228600" eaLnBrk="0" hangingPunct="0">
              <a:defRPr sz="1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cs typeface="Arial" pitchFamily="34" charset="0"/>
              </a:defRPr>
            </a:lvl9pPr>
          </a:lstStyle>
          <a:p>
            <a:pPr algn="r" eaLnBrk="1" hangingPunct="1"/>
            <a:fld id="{E4954377-B676-4A02-9B67-E872F661FBF7}" type="slidenum">
              <a:rPr lang="en-US" sz="1200">
                <a:solidFill>
                  <a:srgbClr val="666666"/>
                </a:solidFill>
                <a:latin typeface="Calibri" pitchFamily="34" charset="0"/>
              </a:rPr>
              <a:pPr algn="r" eaLnBrk="1" hangingPunct="1"/>
              <a:t>43</a:t>
            </a:fld>
            <a:endParaRPr lang="en-US" sz="1200">
              <a:solidFill>
                <a:srgbClr val="666666"/>
              </a:solidFill>
              <a:latin typeface="Calibri" pitchFamily="34" charset="0"/>
            </a:endParaRPr>
          </a:p>
        </p:txBody>
      </p:sp>
      <p:sp>
        <p:nvSpPr>
          <p:cNvPr id="103427" name="Text Box 3"/>
          <p:cNvSpPr txBox="1">
            <a:spLocks noChangeArrowheads="1"/>
          </p:cNvSpPr>
          <p:nvPr/>
        </p:nvSpPr>
        <p:spPr bwMode="auto">
          <a:xfrm>
            <a:off x="539552" y="1700213"/>
            <a:ext cx="7777361" cy="3631763"/>
          </a:xfrm>
          <a:prstGeom prst="rect">
            <a:avLst/>
          </a:prstGeom>
          <a:noFill/>
          <a:ln w="9525">
            <a:noFill/>
            <a:miter lim="800000"/>
            <a:headEnd/>
            <a:tailEnd/>
          </a:ln>
          <a:effectLst>
            <a:prstShdw prst="shdw17" dist="17961" dir="2700000">
              <a:schemeClr val="accent1">
                <a:gamma/>
                <a:shade val="60000"/>
                <a:invGamma/>
              </a:schemeClr>
            </a:prstShdw>
          </a:effectLst>
        </p:spPr>
        <p:txBody>
          <a:bodyPr wrap="square">
            <a:spAutoFit/>
          </a:bodyPr>
          <a:lstStyle>
            <a:lvl1pPr marL="342900" indent="-342900" eaLnBrk="0" hangingPunct="0">
              <a:defRPr sz="1400">
                <a:solidFill>
                  <a:schemeClr val="tx1"/>
                </a:solidFill>
                <a:latin typeface="Arial" pitchFamily="34" charset="0"/>
                <a:cs typeface="Arial" pitchFamily="34" charset="0"/>
              </a:defRPr>
            </a:lvl1pPr>
            <a:lvl2pPr marL="800100" indent="-342900" eaLnBrk="0" hangingPunct="0">
              <a:defRPr sz="1400">
                <a:solidFill>
                  <a:schemeClr val="tx1"/>
                </a:solidFill>
                <a:latin typeface="Arial" pitchFamily="34" charset="0"/>
                <a:cs typeface="Arial" pitchFamily="34" charset="0"/>
              </a:defRPr>
            </a:lvl2pPr>
            <a:lvl3pPr marL="1143000" indent="-228600" eaLnBrk="0" hangingPunct="0">
              <a:defRPr sz="1400">
                <a:solidFill>
                  <a:schemeClr val="tx1"/>
                </a:solidFill>
                <a:latin typeface="Arial" pitchFamily="34" charset="0"/>
                <a:cs typeface="Arial" pitchFamily="34" charset="0"/>
              </a:defRPr>
            </a:lvl3pPr>
            <a:lvl4pPr marL="1600200" indent="-228600" eaLnBrk="0" hangingPunct="0">
              <a:defRPr sz="1400">
                <a:solidFill>
                  <a:schemeClr val="tx1"/>
                </a:solidFill>
                <a:latin typeface="Arial" pitchFamily="34" charset="0"/>
                <a:cs typeface="Arial" pitchFamily="34" charset="0"/>
              </a:defRPr>
            </a:lvl4pPr>
            <a:lvl5pPr marL="2057400" indent="-228600" eaLnBrk="0" hangingPunct="0">
              <a:defRPr sz="1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cs typeface="Arial" pitchFamily="34" charset="0"/>
              </a:defRPr>
            </a:lvl9pPr>
          </a:lstStyle>
          <a:p>
            <a:pPr algn="just" eaLnBrk="1" hangingPunct="1">
              <a:spcBef>
                <a:spcPct val="50000"/>
              </a:spcBef>
              <a:buClr>
                <a:schemeClr val="tx1"/>
              </a:buClr>
              <a:buFontTx/>
              <a:buChar char="•"/>
            </a:pPr>
            <a:r>
              <a:rPr lang="en-US" sz="2000" dirty="0">
                <a:latin typeface="Calibri" pitchFamily="34" charset="0"/>
              </a:rPr>
              <a:t>The clearing price is the highest price (</a:t>
            </a:r>
            <a:r>
              <a:rPr lang="en-US" sz="2000" dirty="0" err="1">
                <a:latin typeface="Calibri" pitchFamily="34" charset="0"/>
              </a:rPr>
              <a:t>P</a:t>
            </a:r>
            <a:r>
              <a:rPr lang="en-US" sz="2000" baseline="-25000" dirty="0" err="1">
                <a:latin typeface="Calibri" pitchFamily="34" charset="0"/>
              </a:rPr>
              <a:t>x</a:t>
            </a:r>
            <a:r>
              <a:rPr lang="en-US" sz="2000" dirty="0">
                <a:latin typeface="Calibri" pitchFamily="34" charset="0"/>
              </a:rPr>
              <a:t>) for which total demand is higher than or equal to the available capacity offered.</a:t>
            </a:r>
          </a:p>
          <a:p>
            <a:pPr algn="just" eaLnBrk="1" hangingPunct="1">
              <a:spcBef>
                <a:spcPct val="50000"/>
              </a:spcBef>
              <a:buClr>
                <a:schemeClr val="tx1"/>
              </a:buClr>
              <a:buFontTx/>
              <a:buChar char="•"/>
            </a:pPr>
            <a:r>
              <a:rPr lang="en-US" sz="2000" dirty="0">
                <a:latin typeface="Calibri" pitchFamily="34" charset="0"/>
              </a:rPr>
              <a:t>All network users having placed bids at such </a:t>
            </a:r>
            <a:r>
              <a:rPr lang="en-US" sz="2000" dirty="0" err="1">
                <a:latin typeface="Calibri" pitchFamily="34" charset="0"/>
              </a:rPr>
              <a:t>P</a:t>
            </a:r>
            <a:r>
              <a:rPr lang="en-US" sz="2000" baseline="-25000" dirty="0" err="1">
                <a:latin typeface="Calibri" pitchFamily="34" charset="0"/>
              </a:rPr>
              <a:t>x</a:t>
            </a:r>
            <a:r>
              <a:rPr lang="en-US" sz="2000" dirty="0">
                <a:latin typeface="Calibri" pitchFamily="34" charset="0"/>
              </a:rPr>
              <a:t> will be allocated as follows:</a:t>
            </a:r>
          </a:p>
          <a:p>
            <a:pPr lvl="1" algn="just" eaLnBrk="1" hangingPunct="1">
              <a:spcBef>
                <a:spcPct val="50000"/>
              </a:spcBef>
              <a:buClr>
                <a:schemeClr val="tx1"/>
              </a:buClr>
              <a:buFont typeface="Wingdings" pitchFamily="2" charset="2"/>
              <a:buAutoNum type="arabicPeriod"/>
            </a:pPr>
            <a:r>
              <a:rPr lang="en-US" sz="2000" dirty="0">
                <a:latin typeface="Calibri" pitchFamily="34" charset="0"/>
              </a:rPr>
              <a:t>If network users have bid at the subsequent price-step (P</a:t>
            </a:r>
            <a:r>
              <a:rPr lang="en-US" sz="2000" baseline="-25000" dirty="0">
                <a:latin typeface="Calibri" pitchFamily="34" charset="0"/>
              </a:rPr>
              <a:t>x+1</a:t>
            </a:r>
            <a:r>
              <a:rPr lang="en-US" sz="2000" dirty="0">
                <a:latin typeface="Calibri" pitchFamily="34" charset="0"/>
              </a:rPr>
              <a:t>), all quantity requested at P</a:t>
            </a:r>
            <a:r>
              <a:rPr lang="en-US" sz="2000" baseline="-25000" dirty="0">
                <a:latin typeface="Calibri" pitchFamily="34" charset="0"/>
              </a:rPr>
              <a:t>x+1</a:t>
            </a:r>
            <a:r>
              <a:rPr lang="en-US" sz="2000" dirty="0">
                <a:latin typeface="Calibri" pitchFamily="34" charset="0"/>
              </a:rPr>
              <a:t> shall be allocated to those bidders</a:t>
            </a:r>
          </a:p>
          <a:p>
            <a:pPr lvl="1" algn="just" eaLnBrk="1" hangingPunct="1">
              <a:spcBef>
                <a:spcPct val="50000"/>
              </a:spcBef>
              <a:buClr>
                <a:schemeClr val="tx1"/>
              </a:buClr>
              <a:buFont typeface="Wingdings" pitchFamily="2" charset="2"/>
              <a:buAutoNum type="arabicPeriod"/>
            </a:pPr>
            <a:r>
              <a:rPr lang="en-US" sz="2000" dirty="0">
                <a:latin typeface="Calibri" pitchFamily="34" charset="0"/>
              </a:rPr>
              <a:t>The remaining quantity to be allocated, being the difference between the available capacity offered and the total demand at P</a:t>
            </a:r>
            <a:r>
              <a:rPr lang="en-US" sz="2000" baseline="-25000" dirty="0">
                <a:latin typeface="Calibri" pitchFamily="34" charset="0"/>
              </a:rPr>
              <a:t>x+1</a:t>
            </a:r>
            <a:r>
              <a:rPr lang="en-US" sz="2000" dirty="0">
                <a:latin typeface="Calibri" pitchFamily="34" charset="0"/>
              </a:rPr>
              <a:t>, shall be distributed amongst bidders at </a:t>
            </a:r>
            <a:r>
              <a:rPr lang="en-US" sz="2000" dirty="0" err="1">
                <a:latin typeface="Calibri" pitchFamily="34" charset="0"/>
              </a:rPr>
              <a:t>P</a:t>
            </a:r>
            <a:r>
              <a:rPr lang="en-US" sz="2000" baseline="-25000" dirty="0" err="1">
                <a:latin typeface="Calibri" pitchFamily="34" charset="0"/>
              </a:rPr>
              <a:t>x</a:t>
            </a:r>
            <a:r>
              <a:rPr lang="en-US" sz="2000" dirty="0">
                <a:latin typeface="Calibri" pitchFamily="34" charset="0"/>
              </a:rPr>
              <a:t>, proportionally to the difference between their requested quantity at </a:t>
            </a:r>
            <a:r>
              <a:rPr lang="en-US" sz="2000" dirty="0" err="1">
                <a:latin typeface="Calibri" pitchFamily="34" charset="0"/>
              </a:rPr>
              <a:t>P</a:t>
            </a:r>
            <a:r>
              <a:rPr lang="en-US" sz="2000" baseline="-25000" dirty="0" err="1">
                <a:latin typeface="Calibri" pitchFamily="34" charset="0"/>
              </a:rPr>
              <a:t>x</a:t>
            </a:r>
            <a:r>
              <a:rPr lang="en-US" sz="2000" dirty="0">
                <a:latin typeface="Calibri" pitchFamily="34" charset="0"/>
              </a:rPr>
              <a:t> and P</a:t>
            </a:r>
            <a:r>
              <a:rPr lang="en-US" sz="2000" baseline="-25000" dirty="0">
                <a:latin typeface="Calibri" pitchFamily="34" charset="0"/>
              </a:rPr>
              <a:t>x+1</a:t>
            </a:r>
            <a:r>
              <a:rPr lang="en-US" sz="2000" dirty="0">
                <a:latin typeface="Calibri" pitchFamily="34" charset="0"/>
              </a:rPr>
              <a:t>.</a:t>
            </a:r>
            <a:endParaRPr lang="en-US" sz="2000" baseline="-25000" dirty="0">
              <a:latin typeface="Calibri" pitchFamily="34" charset="0"/>
            </a:endParaRPr>
          </a:p>
        </p:txBody>
      </p:sp>
    </p:spTree>
    <p:extLst>
      <p:ext uri="{BB962C8B-B14F-4D97-AF65-F5344CB8AC3E}">
        <p14:creationId xmlns:p14="http://schemas.microsoft.com/office/powerpoint/2010/main" xmlns="" val="2326085790"/>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Title 1"/>
          <p:cNvSpPr>
            <a:spLocks/>
          </p:cNvSpPr>
          <p:nvPr/>
        </p:nvSpPr>
        <p:spPr bwMode="auto">
          <a:xfrm>
            <a:off x="457200" y="417513"/>
            <a:ext cx="8229600" cy="8683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0" hangingPunct="0"/>
            <a:r>
              <a:rPr lang="en-US" sz="3200" b="1">
                <a:solidFill>
                  <a:srgbClr val="2A3F82"/>
                </a:solidFill>
                <a:latin typeface="Calibri" pitchFamily="34" charset="0"/>
                <a:ea typeface="ＭＳ Ｐゴシック" pitchFamily="34" charset="-128"/>
              </a:rPr>
              <a:t>Allocation of all capacity</a:t>
            </a:r>
          </a:p>
        </p:txBody>
      </p:sp>
      <p:pic>
        <p:nvPicPr>
          <p:cNvPr id="81" name="Picture 14"/>
          <p:cNvPicPr>
            <a:picLocks noChangeAspect="1" noChangeArrowheads="1"/>
          </p:cNvPicPr>
          <p:nvPr/>
        </p:nvPicPr>
        <p:blipFill>
          <a:blip r:embed="rId2" cstate="print">
            <a:extLst>
              <a:ext uri="{28A0092B-C50C-407E-A947-70E740481C1C}">
                <a14:useLocalDpi xmlns:a14="http://schemas.microsoft.com/office/drawing/2010/main" xmlns="" val="0"/>
              </a:ext>
            </a:extLst>
          </a:blip>
          <a:srcRect t="26347" b="15445"/>
          <a:stretch>
            <a:fillRect/>
          </a:stretch>
        </p:blipFill>
        <p:spPr bwMode="auto">
          <a:xfrm>
            <a:off x="179388" y="1233488"/>
            <a:ext cx="7777162" cy="3641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2" name="AutoShape 21"/>
          <p:cNvSpPr>
            <a:spLocks noChangeArrowheads="1"/>
          </p:cNvSpPr>
          <p:nvPr/>
        </p:nvSpPr>
        <p:spPr bwMode="auto">
          <a:xfrm>
            <a:off x="1692275" y="3368675"/>
            <a:ext cx="4032250" cy="254000"/>
          </a:xfrm>
          <a:prstGeom prst="roundRect">
            <a:avLst>
              <a:gd name="adj" fmla="val 16667"/>
            </a:avLst>
          </a:prstGeom>
          <a:noFill/>
          <a:ln w="38100">
            <a:solidFill>
              <a:schemeClr val="accent2"/>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s-ES" sz="1800"/>
          </a:p>
        </p:txBody>
      </p:sp>
      <p:sp>
        <p:nvSpPr>
          <p:cNvPr id="83" name="Text Box 24"/>
          <p:cNvSpPr txBox="1">
            <a:spLocks noChangeArrowheads="1"/>
          </p:cNvSpPr>
          <p:nvPr/>
        </p:nvSpPr>
        <p:spPr bwMode="auto">
          <a:xfrm>
            <a:off x="1547813" y="1268413"/>
            <a:ext cx="3095625" cy="404812"/>
          </a:xfrm>
          <a:prstGeom prst="rect">
            <a:avLst/>
          </a:prstGeom>
          <a:solidFill>
            <a:schemeClr val="accent1"/>
          </a:solidFill>
          <a:ln w="38100">
            <a:solidFill>
              <a:schemeClr val="tx2"/>
            </a:solidFill>
            <a:miter lim="800000"/>
            <a:headEnd/>
            <a:tailEnd/>
          </a:ln>
        </p:spPr>
        <p:txBody>
          <a:bodyPr>
            <a:spAutoFit/>
          </a:bodyPr>
          <a:lstStyle>
            <a:lvl1pPr eaLnBrk="0" hangingPunct="0">
              <a:defRPr sz="1400">
                <a:solidFill>
                  <a:schemeClr val="tx1"/>
                </a:solidFill>
                <a:latin typeface="Arial" pitchFamily="34" charset="0"/>
                <a:cs typeface="Arial" pitchFamily="34" charset="0"/>
              </a:defRPr>
            </a:lvl1pPr>
            <a:lvl2pPr marL="742950" indent="-285750" eaLnBrk="0" hangingPunct="0">
              <a:defRPr sz="1400">
                <a:solidFill>
                  <a:schemeClr val="tx1"/>
                </a:solidFill>
                <a:latin typeface="Arial" pitchFamily="34" charset="0"/>
                <a:cs typeface="Arial" pitchFamily="34" charset="0"/>
              </a:defRPr>
            </a:lvl2pPr>
            <a:lvl3pPr marL="1143000" indent="-228600" eaLnBrk="0" hangingPunct="0">
              <a:defRPr sz="1400">
                <a:solidFill>
                  <a:schemeClr val="tx1"/>
                </a:solidFill>
                <a:latin typeface="Arial" pitchFamily="34" charset="0"/>
                <a:cs typeface="Arial" pitchFamily="34" charset="0"/>
              </a:defRPr>
            </a:lvl3pPr>
            <a:lvl4pPr marL="1600200" indent="-228600" eaLnBrk="0" hangingPunct="0">
              <a:defRPr sz="1400">
                <a:solidFill>
                  <a:schemeClr val="tx1"/>
                </a:solidFill>
                <a:latin typeface="Arial" pitchFamily="34" charset="0"/>
                <a:cs typeface="Arial" pitchFamily="34" charset="0"/>
              </a:defRPr>
            </a:lvl4pPr>
            <a:lvl5pPr marL="2057400" indent="-228600" eaLnBrk="0" hangingPunct="0">
              <a:defRPr sz="1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cs typeface="Arial" pitchFamily="34" charset="0"/>
              </a:defRPr>
            </a:lvl9pPr>
          </a:lstStyle>
          <a:p>
            <a:pPr eaLnBrk="1" hangingPunct="1">
              <a:spcBef>
                <a:spcPct val="50000"/>
              </a:spcBef>
            </a:pPr>
            <a:r>
              <a:rPr lang="en-US" sz="1800">
                <a:solidFill>
                  <a:schemeClr val="bg1"/>
                </a:solidFill>
                <a:latin typeface="Calibri" pitchFamily="34" charset="0"/>
              </a:rPr>
              <a:t>450 units offered</a:t>
            </a:r>
          </a:p>
        </p:txBody>
      </p:sp>
      <p:sp>
        <p:nvSpPr>
          <p:cNvPr id="84" name="AutoShape 10"/>
          <p:cNvSpPr>
            <a:spLocks noChangeArrowheads="1"/>
          </p:cNvSpPr>
          <p:nvPr/>
        </p:nvSpPr>
        <p:spPr bwMode="auto">
          <a:xfrm rot="5400000">
            <a:off x="7308850" y="5084763"/>
            <a:ext cx="431800" cy="431800"/>
          </a:xfrm>
          <a:prstGeom prst="upArrow">
            <a:avLst>
              <a:gd name="adj1" fmla="val 50000"/>
              <a:gd name="adj2" fmla="val 25000"/>
            </a:avLst>
          </a:prstGeom>
          <a:solidFill>
            <a:schemeClr val="accent1"/>
          </a:solidFill>
          <a:ln w="9525">
            <a:noFill/>
            <a:miter lim="800000"/>
            <a:headEnd/>
            <a:tailEnd/>
          </a:ln>
          <a:effectLst>
            <a:prstShdw prst="shdw17" dist="17961" dir="2700000">
              <a:schemeClr val="accent1">
                <a:gamma/>
                <a:shade val="60000"/>
                <a:invGamma/>
              </a:schemeClr>
            </a:prstShdw>
          </a:effectLst>
        </p:spPr>
        <p:txBody>
          <a:bodyPr wrap="none" anchor="ctr"/>
          <a:lstStyle/>
          <a:p>
            <a:pPr>
              <a:defRPr/>
            </a:pPr>
            <a:endParaRPr lang="es-ES" sz="1800">
              <a:latin typeface="Arial" charset="0"/>
              <a:cs typeface="Arial" charset="0"/>
            </a:endParaRPr>
          </a:p>
        </p:txBody>
      </p:sp>
      <p:sp>
        <p:nvSpPr>
          <p:cNvPr id="85" name="Text Box 24"/>
          <p:cNvSpPr txBox="1">
            <a:spLocks noChangeArrowheads="1"/>
          </p:cNvSpPr>
          <p:nvPr/>
        </p:nvSpPr>
        <p:spPr bwMode="auto">
          <a:xfrm>
            <a:off x="7800975" y="4797425"/>
            <a:ext cx="1235075" cy="863600"/>
          </a:xfrm>
          <a:prstGeom prst="rect">
            <a:avLst/>
          </a:prstGeom>
          <a:solidFill>
            <a:schemeClr val="accent1"/>
          </a:solidFill>
          <a:ln w="38100">
            <a:solidFill>
              <a:schemeClr val="tx2"/>
            </a:solidFill>
            <a:miter lim="800000"/>
            <a:headEnd/>
            <a:tailEnd/>
          </a:ln>
        </p:spPr>
        <p:txBody>
          <a:bodyPr>
            <a:spAutoFit/>
          </a:bodyPr>
          <a:lstStyle>
            <a:lvl1pPr eaLnBrk="0" hangingPunct="0">
              <a:defRPr sz="1400">
                <a:solidFill>
                  <a:schemeClr val="tx1"/>
                </a:solidFill>
                <a:latin typeface="Arial" pitchFamily="34" charset="0"/>
                <a:cs typeface="Arial" pitchFamily="34" charset="0"/>
              </a:defRPr>
            </a:lvl1pPr>
            <a:lvl2pPr marL="742950" indent="-285750" eaLnBrk="0" hangingPunct="0">
              <a:defRPr sz="1400">
                <a:solidFill>
                  <a:schemeClr val="tx1"/>
                </a:solidFill>
                <a:latin typeface="Arial" pitchFamily="34" charset="0"/>
                <a:cs typeface="Arial" pitchFamily="34" charset="0"/>
              </a:defRPr>
            </a:lvl2pPr>
            <a:lvl3pPr marL="1143000" indent="-228600" eaLnBrk="0" hangingPunct="0">
              <a:defRPr sz="1400">
                <a:solidFill>
                  <a:schemeClr val="tx1"/>
                </a:solidFill>
                <a:latin typeface="Arial" pitchFamily="34" charset="0"/>
                <a:cs typeface="Arial" pitchFamily="34" charset="0"/>
              </a:defRPr>
            </a:lvl3pPr>
            <a:lvl4pPr marL="1600200" indent="-228600" eaLnBrk="0" hangingPunct="0">
              <a:defRPr sz="1400">
                <a:solidFill>
                  <a:schemeClr val="tx1"/>
                </a:solidFill>
                <a:latin typeface="Arial" pitchFamily="34" charset="0"/>
                <a:cs typeface="Arial" pitchFamily="34" charset="0"/>
              </a:defRPr>
            </a:lvl4pPr>
            <a:lvl5pPr marL="2057400" indent="-228600" eaLnBrk="0" hangingPunct="0">
              <a:defRPr sz="1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cs typeface="Arial" pitchFamily="34" charset="0"/>
              </a:defRPr>
            </a:lvl9pPr>
          </a:lstStyle>
          <a:p>
            <a:pPr eaLnBrk="1" hangingPunct="1">
              <a:spcBef>
                <a:spcPct val="50000"/>
              </a:spcBef>
            </a:pPr>
            <a:r>
              <a:rPr lang="en-US" sz="1600">
                <a:solidFill>
                  <a:schemeClr val="bg1"/>
                </a:solidFill>
                <a:latin typeface="Calibri" pitchFamily="34" charset="0"/>
              </a:rPr>
              <a:t>All the units offered are allocated</a:t>
            </a:r>
          </a:p>
        </p:txBody>
      </p:sp>
      <p:sp>
        <p:nvSpPr>
          <p:cNvPr id="86" name="Text Box 24"/>
          <p:cNvSpPr txBox="1">
            <a:spLocks noChangeArrowheads="1"/>
          </p:cNvSpPr>
          <p:nvPr/>
        </p:nvSpPr>
        <p:spPr bwMode="auto">
          <a:xfrm>
            <a:off x="5918200" y="2205038"/>
            <a:ext cx="1966913" cy="1662112"/>
          </a:xfrm>
          <a:prstGeom prst="rect">
            <a:avLst/>
          </a:prstGeom>
          <a:solidFill>
            <a:schemeClr val="bg1"/>
          </a:solidFill>
          <a:ln>
            <a:noFill/>
          </a:ln>
          <a:extLst>
            <a:ext uri="{91240B29-F687-4F45-9708-019B960494DF}">
              <a14:hiddenLine xmlns:a14="http://schemas.microsoft.com/office/drawing/2010/main" xmlns="" w="38100">
                <a:solidFill>
                  <a:srgbClr val="000000"/>
                </a:solidFill>
                <a:miter lim="800000"/>
                <a:headEnd/>
                <a:tailEnd/>
              </a14:hiddenLine>
            </a:ext>
          </a:extLst>
        </p:spPr>
        <p:txBody>
          <a:bodyPr/>
          <a:lstStyle>
            <a:lvl1pPr eaLnBrk="0" hangingPunct="0">
              <a:defRPr sz="1400">
                <a:solidFill>
                  <a:schemeClr val="tx1"/>
                </a:solidFill>
                <a:latin typeface="Arial" pitchFamily="34" charset="0"/>
                <a:cs typeface="Arial" pitchFamily="34" charset="0"/>
              </a:defRPr>
            </a:lvl1pPr>
            <a:lvl2pPr marL="742950" indent="-285750" eaLnBrk="0" hangingPunct="0">
              <a:defRPr sz="1400">
                <a:solidFill>
                  <a:schemeClr val="tx1"/>
                </a:solidFill>
                <a:latin typeface="Arial" pitchFamily="34" charset="0"/>
                <a:cs typeface="Arial" pitchFamily="34" charset="0"/>
              </a:defRPr>
            </a:lvl2pPr>
            <a:lvl3pPr marL="1143000" indent="-228600" eaLnBrk="0" hangingPunct="0">
              <a:defRPr sz="1400">
                <a:solidFill>
                  <a:schemeClr val="tx1"/>
                </a:solidFill>
                <a:latin typeface="Arial" pitchFamily="34" charset="0"/>
                <a:cs typeface="Arial" pitchFamily="34" charset="0"/>
              </a:defRPr>
            </a:lvl3pPr>
            <a:lvl4pPr marL="1600200" indent="-228600" eaLnBrk="0" hangingPunct="0">
              <a:defRPr sz="1400">
                <a:solidFill>
                  <a:schemeClr val="tx1"/>
                </a:solidFill>
                <a:latin typeface="Arial" pitchFamily="34" charset="0"/>
                <a:cs typeface="Arial" pitchFamily="34" charset="0"/>
              </a:defRPr>
            </a:lvl4pPr>
            <a:lvl5pPr marL="2057400" indent="-228600" eaLnBrk="0" hangingPunct="0">
              <a:defRPr sz="1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cs typeface="Arial" pitchFamily="34" charset="0"/>
              </a:defRPr>
            </a:lvl9pPr>
          </a:lstStyle>
          <a:p>
            <a:pPr eaLnBrk="1" hangingPunct="1">
              <a:spcBef>
                <a:spcPct val="50000"/>
              </a:spcBef>
            </a:pPr>
            <a:endParaRPr lang="en-US" sz="1600">
              <a:latin typeface="Calibri" pitchFamily="34" charset="0"/>
            </a:endParaRPr>
          </a:p>
        </p:txBody>
      </p:sp>
      <p:sp>
        <p:nvSpPr>
          <p:cNvPr id="87" name="Text Box 24"/>
          <p:cNvSpPr txBox="1">
            <a:spLocks noChangeArrowheads="1"/>
          </p:cNvSpPr>
          <p:nvPr/>
        </p:nvSpPr>
        <p:spPr bwMode="auto">
          <a:xfrm>
            <a:off x="5807075" y="2614613"/>
            <a:ext cx="3097213" cy="741362"/>
          </a:xfrm>
          <a:prstGeom prst="rect">
            <a:avLst/>
          </a:prstGeom>
          <a:solidFill>
            <a:schemeClr val="bg1"/>
          </a:solidFill>
          <a:ln w="38100">
            <a:solidFill>
              <a:schemeClr val="accent2"/>
            </a:solidFill>
            <a:miter lim="800000"/>
            <a:headEnd/>
            <a:tailEnd/>
          </a:ln>
        </p:spPr>
        <p:txBody>
          <a:bodyPr>
            <a:spAutoFit/>
          </a:bodyPr>
          <a:lstStyle>
            <a:lvl1pPr eaLnBrk="0" hangingPunct="0">
              <a:defRPr sz="1400">
                <a:solidFill>
                  <a:schemeClr val="tx1"/>
                </a:solidFill>
                <a:latin typeface="Arial" pitchFamily="34" charset="0"/>
                <a:cs typeface="Arial" pitchFamily="34" charset="0"/>
              </a:defRPr>
            </a:lvl1pPr>
            <a:lvl2pPr marL="742950" indent="-285750" eaLnBrk="0" hangingPunct="0">
              <a:defRPr sz="1400">
                <a:solidFill>
                  <a:schemeClr val="tx1"/>
                </a:solidFill>
                <a:latin typeface="Arial" pitchFamily="34" charset="0"/>
                <a:cs typeface="Arial" pitchFamily="34" charset="0"/>
              </a:defRPr>
            </a:lvl2pPr>
            <a:lvl3pPr marL="1143000" indent="-228600" eaLnBrk="0" hangingPunct="0">
              <a:defRPr sz="1400">
                <a:solidFill>
                  <a:schemeClr val="tx1"/>
                </a:solidFill>
                <a:latin typeface="Arial" pitchFamily="34" charset="0"/>
                <a:cs typeface="Arial" pitchFamily="34" charset="0"/>
              </a:defRPr>
            </a:lvl3pPr>
            <a:lvl4pPr marL="1600200" indent="-228600" eaLnBrk="0" hangingPunct="0">
              <a:defRPr sz="1400">
                <a:solidFill>
                  <a:schemeClr val="tx1"/>
                </a:solidFill>
                <a:latin typeface="Arial" pitchFamily="34" charset="0"/>
                <a:cs typeface="Arial" pitchFamily="34" charset="0"/>
              </a:defRPr>
            </a:lvl4pPr>
            <a:lvl5pPr marL="2057400" indent="-228600" eaLnBrk="0" hangingPunct="0">
              <a:defRPr sz="1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cs typeface="Arial" pitchFamily="34" charset="0"/>
              </a:defRPr>
            </a:lvl9pPr>
          </a:lstStyle>
          <a:p>
            <a:pPr eaLnBrk="1" hangingPunct="1">
              <a:spcBef>
                <a:spcPct val="50000"/>
              </a:spcBef>
            </a:pPr>
            <a:r>
              <a:rPr lang="en-US" sz="1600">
                <a:latin typeface="Calibri" pitchFamily="34" charset="0"/>
              </a:rPr>
              <a:t>Clearing price for all shippers: P2</a:t>
            </a:r>
          </a:p>
          <a:p>
            <a:pPr eaLnBrk="1" hangingPunct="1">
              <a:spcBef>
                <a:spcPct val="50000"/>
              </a:spcBef>
            </a:pPr>
            <a:r>
              <a:rPr lang="en-US" sz="1600">
                <a:latin typeface="Calibri" pitchFamily="34" charset="0"/>
              </a:rPr>
              <a:t>Total units allocated: 450</a:t>
            </a:r>
          </a:p>
        </p:txBody>
      </p:sp>
      <p:sp>
        <p:nvSpPr>
          <p:cNvPr id="88" name="AutoShape 14"/>
          <p:cNvSpPr>
            <a:spLocks noChangeAspect="1" noChangeArrowheads="1" noTextEdit="1"/>
          </p:cNvSpPr>
          <p:nvPr/>
        </p:nvSpPr>
        <p:spPr bwMode="auto">
          <a:xfrm>
            <a:off x="179388" y="4730750"/>
            <a:ext cx="6840537" cy="1233488"/>
          </a:xfrm>
          <a:prstGeom prst="rect">
            <a:avLst/>
          </a:prstGeom>
          <a:solidFill>
            <a:schemeClr val="bg1"/>
          </a:solidFill>
          <a:ln w="25400" algn="ctr">
            <a:solidFill>
              <a:schemeClr val="accent2"/>
            </a:solidFill>
            <a:miter lim="800000"/>
            <a:headEnd/>
            <a:tailEnd/>
          </a:ln>
        </p:spPr>
        <p:txBody>
          <a:bodyPr/>
          <a:lstStyle/>
          <a:p>
            <a:endParaRPr lang="en-GB"/>
          </a:p>
        </p:txBody>
      </p:sp>
      <p:sp>
        <p:nvSpPr>
          <p:cNvPr id="89" name="Rectangle 16"/>
          <p:cNvSpPr>
            <a:spLocks noChangeArrowheads="1"/>
          </p:cNvSpPr>
          <p:nvPr/>
        </p:nvSpPr>
        <p:spPr bwMode="auto">
          <a:xfrm>
            <a:off x="6424613" y="5078413"/>
            <a:ext cx="381000"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s-ES" b="1">
                <a:solidFill>
                  <a:srgbClr val="000000"/>
                </a:solidFill>
                <a:latin typeface="Verdana" pitchFamily="34" charset="0"/>
              </a:rPr>
              <a:t>450</a:t>
            </a:r>
            <a:endParaRPr lang="es-ES"/>
          </a:p>
        </p:txBody>
      </p:sp>
      <p:sp>
        <p:nvSpPr>
          <p:cNvPr id="90" name="Rectangle 17"/>
          <p:cNvSpPr>
            <a:spLocks noChangeArrowheads="1"/>
          </p:cNvSpPr>
          <p:nvPr/>
        </p:nvSpPr>
        <p:spPr bwMode="auto">
          <a:xfrm>
            <a:off x="5402263" y="5080000"/>
            <a:ext cx="323850" cy="182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s-ES" sz="1200" b="1">
                <a:solidFill>
                  <a:srgbClr val="333399"/>
                </a:solidFill>
                <a:latin typeface="Verdana" pitchFamily="34" charset="0"/>
              </a:rPr>
              <a:t>100</a:t>
            </a:r>
            <a:endParaRPr lang="es-ES"/>
          </a:p>
        </p:txBody>
      </p:sp>
      <p:sp>
        <p:nvSpPr>
          <p:cNvPr id="91" name="Rectangle 18"/>
          <p:cNvSpPr>
            <a:spLocks noChangeArrowheads="1"/>
          </p:cNvSpPr>
          <p:nvPr/>
        </p:nvSpPr>
        <p:spPr bwMode="auto">
          <a:xfrm>
            <a:off x="4378325" y="5080000"/>
            <a:ext cx="215900" cy="182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s-ES" sz="1200" b="1">
                <a:solidFill>
                  <a:srgbClr val="333399"/>
                </a:solidFill>
                <a:latin typeface="Verdana" pitchFamily="34" charset="0"/>
              </a:rPr>
              <a:t>25</a:t>
            </a:r>
            <a:endParaRPr lang="es-ES"/>
          </a:p>
        </p:txBody>
      </p:sp>
      <p:sp>
        <p:nvSpPr>
          <p:cNvPr id="92" name="Rectangle 19"/>
          <p:cNvSpPr>
            <a:spLocks noChangeArrowheads="1"/>
          </p:cNvSpPr>
          <p:nvPr/>
        </p:nvSpPr>
        <p:spPr bwMode="auto">
          <a:xfrm>
            <a:off x="4591050" y="5080000"/>
            <a:ext cx="125413" cy="182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s-ES" sz="1200">
                <a:solidFill>
                  <a:srgbClr val="000000"/>
                </a:solidFill>
                <a:latin typeface="Verdana" pitchFamily="34" charset="0"/>
              </a:rPr>
              <a:t>+</a:t>
            </a:r>
            <a:endParaRPr lang="es-ES"/>
          </a:p>
        </p:txBody>
      </p:sp>
      <p:sp>
        <p:nvSpPr>
          <p:cNvPr id="93" name="Rectangle 21"/>
          <p:cNvSpPr>
            <a:spLocks noChangeArrowheads="1"/>
          </p:cNvSpPr>
          <p:nvPr/>
        </p:nvSpPr>
        <p:spPr bwMode="auto">
          <a:xfrm>
            <a:off x="3357563" y="5080000"/>
            <a:ext cx="323850" cy="182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s-ES" sz="1200" b="1">
                <a:solidFill>
                  <a:srgbClr val="333399"/>
                </a:solidFill>
                <a:latin typeface="Verdana" pitchFamily="34" charset="0"/>
              </a:rPr>
              <a:t>200</a:t>
            </a:r>
            <a:endParaRPr lang="es-ES"/>
          </a:p>
        </p:txBody>
      </p:sp>
      <p:sp>
        <p:nvSpPr>
          <p:cNvPr id="94" name="Rectangle 22"/>
          <p:cNvSpPr>
            <a:spLocks noChangeArrowheads="1"/>
          </p:cNvSpPr>
          <p:nvPr/>
        </p:nvSpPr>
        <p:spPr bwMode="auto">
          <a:xfrm>
            <a:off x="2335213" y="5080000"/>
            <a:ext cx="107950" cy="182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s-ES" sz="1200" b="1">
                <a:solidFill>
                  <a:srgbClr val="333399"/>
                </a:solidFill>
                <a:latin typeface="Verdana" pitchFamily="34" charset="0"/>
              </a:rPr>
              <a:t>0</a:t>
            </a:r>
            <a:endParaRPr lang="es-ES"/>
          </a:p>
        </p:txBody>
      </p:sp>
      <p:sp>
        <p:nvSpPr>
          <p:cNvPr id="95" name="Rectangle 23"/>
          <p:cNvSpPr>
            <a:spLocks noChangeArrowheads="1"/>
          </p:cNvSpPr>
          <p:nvPr/>
        </p:nvSpPr>
        <p:spPr bwMode="auto">
          <a:xfrm>
            <a:off x="2441575" y="5080000"/>
            <a:ext cx="125413" cy="182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s-ES" sz="1200">
                <a:solidFill>
                  <a:srgbClr val="000000"/>
                </a:solidFill>
                <a:latin typeface="Verdana" pitchFamily="34" charset="0"/>
              </a:rPr>
              <a:t>+</a:t>
            </a:r>
            <a:endParaRPr lang="es-ES"/>
          </a:p>
        </p:txBody>
      </p:sp>
      <p:sp>
        <p:nvSpPr>
          <p:cNvPr id="96" name="Rectangle 25"/>
          <p:cNvSpPr>
            <a:spLocks noChangeArrowheads="1"/>
          </p:cNvSpPr>
          <p:nvPr/>
        </p:nvSpPr>
        <p:spPr bwMode="auto">
          <a:xfrm>
            <a:off x="1311275" y="5080000"/>
            <a:ext cx="323850" cy="182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s-ES" sz="1200" b="1">
                <a:solidFill>
                  <a:srgbClr val="333399"/>
                </a:solidFill>
                <a:latin typeface="Verdana" pitchFamily="34" charset="0"/>
              </a:rPr>
              <a:t>100</a:t>
            </a:r>
            <a:endParaRPr lang="es-ES"/>
          </a:p>
        </p:txBody>
      </p:sp>
      <p:sp>
        <p:nvSpPr>
          <p:cNvPr id="97" name="Rectangle 26"/>
          <p:cNvSpPr>
            <a:spLocks noChangeArrowheads="1"/>
          </p:cNvSpPr>
          <p:nvPr/>
        </p:nvSpPr>
        <p:spPr bwMode="auto">
          <a:xfrm>
            <a:off x="296863" y="5080000"/>
            <a:ext cx="741362" cy="182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s-ES" sz="1200">
                <a:solidFill>
                  <a:srgbClr val="000000"/>
                </a:solidFill>
                <a:latin typeface="Verdana" pitchFamily="34" charset="0"/>
              </a:rPr>
              <a:t>Allocation</a:t>
            </a:r>
            <a:endParaRPr lang="es-ES"/>
          </a:p>
        </p:txBody>
      </p:sp>
      <p:sp>
        <p:nvSpPr>
          <p:cNvPr id="98" name="Rectangle 27"/>
          <p:cNvSpPr>
            <a:spLocks noChangeArrowheads="1"/>
          </p:cNvSpPr>
          <p:nvPr/>
        </p:nvSpPr>
        <p:spPr bwMode="auto">
          <a:xfrm>
            <a:off x="6424613" y="4792663"/>
            <a:ext cx="379412" cy="1825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s-ES" sz="1200">
                <a:solidFill>
                  <a:srgbClr val="000000"/>
                </a:solidFill>
                <a:latin typeface="Verdana" pitchFamily="34" charset="0"/>
              </a:rPr>
              <a:t>Total</a:t>
            </a:r>
            <a:endParaRPr lang="es-ES"/>
          </a:p>
        </p:txBody>
      </p:sp>
      <p:sp>
        <p:nvSpPr>
          <p:cNvPr id="99" name="Rectangle 28"/>
          <p:cNvSpPr>
            <a:spLocks noChangeArrowheads="1"/>
          </p:cNvSpPr>
          <p:nvPr/>
        </p:nvSpPr>
        <p:spPr bwMode="auto">
          <a:xfrm>
            <a:off x="5402263" y="4792663"/>
            <a:ext cx="739775" cy="1825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s-ES" sz="1200">
                <a:solidFill>
                  <a:srgbClr val="000000"/>
                </a:solidFill>
                <a:latin typeface="Verdana" pitchFamily="34" charset="0"/>
              </a:rPr>
              <a:t>Shipper 5</a:t>
            </a:r>
            <a:endParaRPr lang="es-ES"/>
          </a:p>
        </p:txBody>
      </p:sp>
      <p:sp>
        <p:nvSpPr>
          <p:cNvPr id="100" name="Rectangle 29"/>
          <p:cNvSpPr>
            <a:spLocks noChangeArrowheads="1"/>
          </p:cNvSpPr>
          <p:nvPr/>
        </p:nvSpPr>
        <p:spPr bwMode="auto">
          <a:xfrm>
            <a:off x="4378325" y="4792663"/>
            <a:ext cx="739775" cy="1825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s-ES" sz="1200">
                <a:solidFill>
                  <a:srgbClr val="000000"/>
                </a:solidFill>
                <a:latin typeface="Verdana" pitchFamily="34" charset="0"/>
              </a:rPr>
              <a:t>Shipper 4</a:t>
            </a:r>
            <a:endParaRPr lang="es-ES"/>
          </a:p>
        </p:txBody>
      </p:sp>
      <p:sp>
        <p:nvSpPr>
          <p:cNvPr id="101" name="Rectangle 30"/>
          <p:cNvSpPr>
            <a:spLocks noChangeArrowheads="1"/>
          </p:cNvSpPr>
          <p:nvPr/>
        </p:nvSpPr>
        <p:spPr bwMode="auto">
          <a:xfrm>
            <a:off x="3357563" y="4792663"/>
            <a:ext cx="739775" cy="1825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s-ES" sz="1200">
                <a:solidFill>
                  <a:srgbClr val="000000"/>
                </a:solidFill>
                <a:latin typeface="Verdana" pitchFamily="34" charset="0"/>
              </a:rPr>
              <a:t>Shipper 3</a:t>
            </a:r>
            <a:endParaRPr lang="es-ES"/>
          </a:p>
        </p:txBody>
      </p:sp>
      <p:sp>
        <p:nvSpPr>
          <p:cNvPr id="102" name="Rectangle 31"/>
          <p:cNvSpPr>
            <a:spLocks noChangeArrowheads="1"/>
          </p:cNvSpPr>
          <p:nvPr/>
        </p:nvSpPr>
        <p:spPr bwMode="auto">
          <a:xfrm>
            <a:off x="2335213" y="4792663"/>
            <a:ext cx="739775" cy="1825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s-ES" sz="1200">
                <a:solidFill>
                  <a:srgbClr val="000000"/>
                </a:solidFill>
                <a:latin typeface="Verdana" pitchFamily="34" charset="0"/>
              </a:rPr>
              <a:t>Shipper 2</a:t>
            </a:r>
            <a:endParaRPr lang="es-ES"/>
          </a:p>
        </p:txBody>
      </p:sp>
      <p:sp>
        <p:nvSpPr>
          <p:cNvPr id="103" name="Rectangle 32"/>
          <p:cNvSpPr>
            <a:spLocks noChangeArrowheads="1"/>
          </p:cNvSpPr>
          <p:nvPr/>
        </p:nvSpPr>
        <p:spPr bwMode="auto">
          <a:xfrm>
            <a:off x="1311275" y="4792663"/>
            <a:ext cx="739775" cy="1825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s-ES" sz="1200">
                <a:solidFill>
                  <a:srgbClr val="000000"/>
                </a:solidFill>
                <a:latin typeface="Verdana" pitchFamily="34" charset="0"/>
              </a:rPr>
              <a:t>Shipper 1</a:t>
            </a:r>
            <a:endParaRPr lang="es-ES"/>
          </a:p>
        </p:txBody>
      </p:sp>
      <p:sp>
        <p:nvSpPr>
          <p:cNvPr id="104" name="Line 33"/>
          <p:cNvSpPr>
            <a:spLocks noChangeShapeType="1"/>
          </p:cNvSpPr>
          <p:nvPr/>
        </p:nvSpPr>
        <p:spPr bwMode="auto">
          <a:xfrm>
            <a:off x="187325" y="4738688"/>
            <a:ext cx="6808788" cy="0"/>
          </a:xfrm>
          <a:prstGeom prst="line">
            <a:avLst/>
          </a:prstGeom>
          <a:noFill/>
          <a:ln w="15875" cap="rnd">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GB"/>
          </a:p>
        </p:txBody>
      </p:sp>
      <p:sp>
        <p:nvSpPr>
          <p:cNvPr id="105" name="Line 34"/>
          <p:cNvSpPr>
            <a:spLocks noChangeShapeType="1"/>
          </p:cNvSpPr>
          <p:nvPr/>
        </p:nvSpPr>
        <p:spPr bwMode="auto">
          <a:xfrm>
            <a:off x="187325" y="5348288"/>
            <a:ext cx="6808788" cy="0"/>
          </a:xfrm>
          <a:prstGeom prst="line">
            <a:avLst/>
          </a:prstGeom>
          <a:noFill/>
          <a:ln w="15875" cap="rnd">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GB"/>
          </a:p>
        </p:txBody>
      </p:sp>
      <p:sp>
        <p:nvSpPr>
          <p:cNvPr id="106" name="Line 35"/>
          <p:cNvSpPr>
            <a:spLocks noChangeShapeType="1"/>
          </p:cNvSpPr>
          <p:nvPr/>
        </p:nvSpPr>
        <p:spPr bwMode="auto">
          <a:xfrm>
            <a:off x="187325" y="4738688"/>
            <a:ext cx="0" cy="609600"/>
          </a:xfrm>
          <a:prstGeom prst="line">
            <a:avLst/>
          </a:prstGeom>
          <a:noFill/>
          <a:ln w="15875" cap="rnd">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GB"/>
          </a:p>
        </p:txBody>
      </p:sp>
      <p:sp>
        <p:nvSpPr>
          <p:cNvPr id="107" name="Line 36"/>
          <p:cNvSpPr>
            <a:spLocks noChangeShapeType="1"/>
          </p:cNvSpPr>
          <p:nvPr/>
        </p:nvSpPr>
        <p:spPr bwMode="auto">
          <a:xfrm>
            <a:off x="6996113" y="4738688"/>
            <a:ext cx="0" cy="609600"/>
          </a:xfrm>
          <a:prstGeom prst="line">
            <a:avLst/>
          </a:prstGeom>
          <a:noFill/>
          <a:ln w="15875" cap="rnd">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GB"/>
          </a:p>
        </p:txBody>
      </p:sp>
      <p:sp>
        <p:nvSpPr>
          <p:cNvPr id="108" name="Line 37"/>
          <p:cNvSpPr>
            <a:spLocks noChangeShapeType="1"/>
          </p:cNvSpPr>
          <p:nvPr/>
        </p:nvSpPr>
        <p:spPr bwMode="auto">
          <a:xfrm>
            <a:off x="187325" y="5026025"/>
            <a:ext cx="6808788" cy="0"/>
          </a:xfrm>
          <a:prstGeom prst="line">
            <a:avLst/>
          </a:prstGeom>
          <a:noFill/>
          <a:ln w="15875" cap="rnd">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GB"/>
          </a:p>
        </p:txBody>
      </p:sp>
      <p:sp>
        <p:nvSpPr>
          <p:cNvPr id="109" name="Line 38"/>
          <p:cNvSpPr>
            <a:spLocks noChangeShapeType="1"/>
          </p:cNvSpPr>
          <p:nvPr/>
        </p:nvSpPr>
        <p:spPr bwMode="auto">
          <a:xfrm>
            <a:off x="1203325" y="4738688"/>
            <a:ext cx="0" cy="609600"/>
          </a:xfrm>
          <a:prstGeom prst="line">
            <a:avLst/>
          </a:prstGeom>
          <a:noFill/>
          <a:ln w="15875" cap="rnd">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GB"/>
          </a:p>
        </p:txBody>
      </p:sp>
      <p:sp>
        <p:nvSpPr>
          <p:cNvPr id="110" name="Line 39"/>
          <p:cNvSpPr>
            <a:spLocks noChangeShapeType="1"/>
          </p:cNvSpPr>
          <p:nvPr/>
        </p:nvSpPr>
        <p:spPr bwMode="auto">
          <a:xfrm>
            <a:off x="2225675" y="4738688"/>
            <a:ext cx="0" cy="609600"/>
          </a:xfrm>
          <a:prstGeom prst="line">
            <a:avLst/>
          </a:prstGeom>
          <a:noFill/>
          <a:ln w="15875" cap="rnd">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GB"/>
          </a:p>
        </p:txBody>
      </p:sp>
      <p:sp>
        <p:nvSpPr>
          <p:cNvPr id="111" name="Line 40"/>
          <p:cNvSpPr>
            <a:spLocks noChangeShapeType="1"/>
          </p:cNvSpPr>
          <p:nvPr/>
        </p:nvSpPr>
        <p:spPr bwMode="auto">
          <a:xfrm>
            <a:off x="3248025" y="4738688"/>
            <a:ext cx="0" cy="609600"/>
          </a:xfrm>
          <a:prstGeom prst="line">
            <a:avLst/>
          </a:prstGeom>
          <a:noFill/>
          <a:ln w="15875" cap="rnd">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GB"/>
          </a:p>
        </p:txBody>
      </p:sp>
      <p:sp>
        <p:nvSpPr>
          <p:cNvPr id="112" name="Line 41"/>
          <p:cNvSpPr>
            <a:spLocks noChangeShapeType="1"/>
          </p:cNvSpPr>
          <p:nvPr/>
        </p:nvSpPr>
        <p:spPr bwMode="auto">
          <a:xfrm>
            <a:off x="4270375" y="4738688"/>
            <a:ext cx="0" cy="609600"/>
          </a:xfrm>
          <a:prstGeom prst="line">
            <a:avLst/>
          </a:prstGeom>
          <a:noFill/>
          <a:ln w="15875" cap="rnd">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GB"/>
          </a:p>
        </p:txBody>
      </p:sp>
      <p:sp>
        <p:nvSpPr>
          <p:cNvPr id="113" name="Line 42"/>
          <p:cNvSpPr>
            <a:spLocks noChangeShapeType="1"/>
          </p:cNvSpPr>
          <p:nvPr/>
        </p:nvSpPr>
        <p:spPr bwMode="auto">
          <a:xfrm>
            <a:off x="5292725" y="4738688"/>
            <a:ext cx="0" cy="609600"/>
          </a:xfrm>
          <a:prstGeom prst="line">
            <a:avLst/>
          </a:prstGeom>
          <a:noFill/>
          <a:ln w="15875" cap="rnd">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GB"/>
          </a:p>
        </p:txBody>
      </p:sp>
      <p:sp>
        <p:nvSpPr>
          <p:cNvPr id="114" name="Line 43"/>
          <p:cNvSpPr>
            <a:spLocks noChangeShapeType="1"/>
          </p:cNvSpPr>
          <p:nvPr/>
        </p:nvSpPr>
        <p:spPr bwMode="auto">
          <a:xfrm>
            <a:off x="6315075" y="4738688"/>
            <a:ext cx="0" cy="609600"/>
          </a:xfrm>
          <a:prstGeom prst="line">
            <a:avLst/>
          </a:prstGeom>
          <a:noFill/>
          <a:ln w="15875" cap="rnd">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GB"/>
          </a:p>
        </p:txBody>
      </p:sp>
      <p:sp>
        <p:nvSpPr>
          <p:cNvPr id="115" name="Rectangle 44"/>
          <p:cNvSpPr>
            <a:spLocks noChangeArrowheads="1"/>
          </p:cNvSpPr>
          <p:nvPr/>
        </p:nvSpPr>
        <p:spPr bwMode="auto">
          <a:xfrm>
            <a:off x="6424613" y="5078413"/>
            <a:ext cx="381000"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s-ES" b="1">
                <a:solidFill>
                  <a:srgbClr val="000000"/>
                </a:solidFill>
                <a:latin typeface="Verdana" pitchFamily="34" charset="0"/>
              </a:rPr>
              <a:t>450</a:t>
            </a:r>
            <a:endParaRPr lang="es-ES"/>
          </a:p>
        </p:txBody>
      </p:sp>
      <p:sp>
        <p:nvSpPr>
          <p:cNvPr id="116" name="Rectangle 45"/>
          <p:cNvSpPr>
            <a:spLocks noChangeArrowheads="1"/>
          </p:cNvSpPr>
          <p:nvPr/>
        </p:nvSpPr>
        <p:spPr bwMode="auto">
          <a:xfrm>
            <a:off x="5402263" y="5080000"/>
            <a:ext cx="323850" cy="182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s-ES" sz="1200" b="1">
                <a:solidFill>
                  <a:srgbClr val="333399"/>
                </a:solidFill>
                <a:latin typeface="Verdana" pitchFamily="34" charset="0"/>
              </a:rPr>
              <a:t>100</a:t>
            </a:r>
            <a:endParaRPr lang="es-ES"/>
          </a:p>
        </p:txBody>
      </p:sp>
      <p:sp>
        <p:nvSpPr>
          <p:cNvPr id="117" name="Rectangle 46"/>
          <p:cNvSpPr>
            <a:spLocks noChangeArrowheads="1"/>
          </p:cNvSpPr>
          <p:nvPr/>
        </p:nvSpPr>
        <p:spPr bwMode="auto">
          <a:xfrm>
            <a:off x="4378325" y="5080000"/>
            <a:ext cx="215900" cy="182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s-ES" sz="1200" b="1">
                <a:solidFill>
                  <a:srgbClr val="333399"/>
                </a:solidFill>
                <a:latin typeface="Verdana" pitchFamily="34" charset="0"/>
              </a:rPr>
              <a:t>25</a:t>
            </a:r>
            <a:endParaRPr lang="es-ES"/>
          </a:p>
        </p:txBody>
      </p:sp>
      <p:sp>
        <p:nvSpPr>
          <p:cNvPr id="118" name="Rectangle 47"/>
          <p:cNvSpPr>
            <a:spLocks noChangeArrowheads="1"/>
          </p:cNvSpPr>
          <p:nvPr/>
        </p:nvSpPr>
        <p:spPr bwMode="auto">
          <a:xfrm>
            <a:off x="4591050" y="5080000"/>
            <a:ext cx="125413" cy="182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s-ES" sz="1200">
                <a:solidFill>
                  <a:srgbClr val="000000"/>
                </a:solidFill>
                <a:latin typeface="Verdana" pitchFamily="34" charset="0"/>
              </a:rPr>
              <a:t>+</a:t>
            </a:r>
            <a:endParaRPr lang="es-ES"/>
          </a:p>
        </p:txBody>
      </p:sp>
      <p:sp>
        <p:nvSpPr>
          <p:cNvPr id="119" name="Rectangle 49"/>
          <p:cNvSpPr>
            <a:spLocks noChangeArrowheads="1"/>
          </p:cNvSpPr>
          <p:nvPr/>
        </p:nvSpPr>
        <p:spPr bwMode="auto">
          <a:xfrm>
            <a:off x="3357563" y="5080000"/>
            <a:ext cx="323850" cy="182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s-ES" sz="1200" b="1">
                <a:solidFill>
                  <a:srgbClr val="333399"/>
                </a:solidFill>
                <a:latin typeface="Verdana" pitchFamily="34" charset="0"/>
              </a:rPr>
              <a:t>200</a:t>
            </a:r>
            <a:endParaRPr lang="es-ES"/>
          </a:p>
        </p:txBody>
      </p:sp>
      <p:sp>
        <p:nvSpPr>
          <p:cNvPr id="120" name="Rectangle 50"/>
          <p:cNvSpPr>
            <a:spLocks noChangeArrowheads="1"/>
          </p:cNvSpPr>
          <p:nvPr/>
        </p:nvSpPr>
        <p:spPr bwMode="auto">
          <a:xfrm>
            <a:off x="2335213" y="5080000"/>
            <a:ext cx="107950" cy="182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s-ES" sz="1200" b="1">
                <a:solidFill>
                  <a:srgbClr val="333399"/>
                </a:solidFill>
                <a:latin typeface="Verdana" pitchFamily="34" charset="0"/>
              </a:rPr>
              <a:t>0</a:t>
            </a:r>
            <a:endParaRPr lang="es-ES"/>
          </a:p>
        </p:txBody>
      </p:sp>
      <p:sp>
        <p:nvSpPr>
          <p:cNvPr id="121" name="Rectangle 51"/>
          <p:cNvSpPr>
            <a:spLocks noChangeArrowheads="1"/>
          </p:cNvSpPr>
          <p:nvPr/>
        </p:nvSpPr>
        <p:spPr bwMode="auto">
          <a:xfrm>
            <a:off x="2441575" y="5080000"/>
            <a:ext cx="125413" cy="182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s-ES" sz="1200">
                <a:solidFill>
                  <a:srgbClr val="000000"/>
                </a:solidFill>
                <a:latin typeface="Verdana" pitchFamily="34" charset="0"/>
              </a:rPr>
              <a:t>+</a:t>
            </a:r>
            <a:endParaRPr lang="es-ES"/>
          </a:p>
        </p:txBody>
      </p:sp>
      <p:sp>
        <p:nvSpPr>
          <p:cNvPr id="122" name="Rectangle 53"/>
          <p:cNvSpPr>
            <a:spLocks noChangeArrowheads="1"/>
          </p:cNvSpPr>
          <p:nvPr/>
        </p:nvSpPr>
        <p:spPr bwMode="auto">
          <a:xfrm>
            <a:off x="1311275" y="5080000"/>
            <a:ext cx="323850" cy="182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s-ES" sz="1200" b="1">
                <a:solidFill>
                  <a:srgbClr val="333399"/>
                </a:solidFill>
                <a:latin typeface="Verdana" pitchFamily="34" charset="0"/>
              </a:rPr>
              <a:t>100</a:t>
            </a:r>
            <a:endParaRPr lang="es-ES"/>
          </a:p>
        </p:txBody>
      </p:sp>
      <p:sp>
        <p:nvSpPr>
          <p:cNvPr id="123" name="Rectangle 54"/>
          <p:cNvSpPr>
            <a:spLocks noChangeArrowheads="1"/>
          </p:cNvSpPr>
          <p:nvPr/>
        </p:nvSpPr>
        <p:spPr bwMode="auto">
          <a:xfrm>
            <a:off x="296863" y="5080000"/>
            <a:ext cx="741362" cy="182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s-ES" sz="1200">
                <a:solidFill>
                  <a:srgbClr val="000000"/>
                </a:solidFill>
                <a:latin typeface="Verdana" pitchFamily="34" charset="0"/>
              </a:rPr>
              <a:t>Allocation</a:t>
            </a:r>
            <a:endParaRPr lang="es-ES"/>
          </a:p>
        </p:txBody>
      </p:sp>
      <p:sp>
        <p:nvSpPr>
          <p:cNvPr id="124" name="Rectangle 55"/>
          <p:cNvSpPr>
            <a:spLocks noChangeArrowheads="1"/>
          </p:cNvSpPr>
          <p:nvPr/>
        </p:nvSpPr>
        <p:spPr bwMode="auto">
          <a:xfrm>
            <a:off x="6424613" y="4792663"/>
            <a:ext cx="379412" cy="1825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s-ES" sz="1200">
                <a:solidFill>
                  <a:srgbClr val="000000"/>
                </a:solidFill>
                <a:latin typeface="Verdana" pitchFamily="34" charset="0"/>
              </a:rPr>
              <a:t>Total</a:t>
            </a:r>
            <a:endParaRPr lang="es-ES"/>
          </a:p>
        </p:txBody>
      </p:sp>
      <p:sp>
        <p:nvSpPr>
          <p:cNvPr id="125" name="Rectangle 56"/>
          <p:cNvSpPr>
            <a:spLocks noChangeArrowheads="1"/>
          </p:cNvSpPr>
          <p:nvPr/>
        </p:nvSpPr>
        <p:spPr bwMode="auto">
          <a:xfrm>
            <a:off x="5402263" y="4792663"/>
            <a:ext cx="739775" cy="1825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s-ES" sz="1200">
                <a:solidFill>
                  <a:srgbClr val="000000"/>
                </a:solidFill>
                <a:latin typeface="Verdana" pitchFamily="34" charset="0"/>
              </a:rPr>
              <a:t>Shipper 5</a:t>
            </a:r>
            <a:endParaRPr lang="es-ES"/>
          </a:p>
        </p:txBody>
      </p:sp>
      <p:sp>
        <p:nvSpPr>
          <p:cNvPr id="126" name="Rectangle 57"/>
          <p:cNvSpPr>
            <a:spLocks noChangeArrowheads="1"/>
          </p:cNvSpPr>
          <p:nvPr/>
        </p:nvSpPr>
        <p:spPr bwMode="auto">
          <a:xfrm>
            <a:off x="4378325" y="4792663"/>
            <a:ext cx="739775" cy="1825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s-ES" sz="1200">
                <a:solidFill>
                  <a:srgbClr val="000000"/>
                </a:solidFill>
                <a:latin typeface="Verdana" pitchFamily="34" charset="0"/>
              </a:rPr>
              <a:t>Shipper 4</a:t>
            </a:r>
            <a:endParaRPr lang="es-ES"/>
          </a:p>
        </p:txBody>
      </p:sp>
      <p:sp>
        <p:nvSpPr>
          <p:cNvPr id="127" name="Rectangle 58"/>
          <p:cNvSpPr>
            <a:spLocks noChangeArrowheads="1"/>
          </p:cNvSpPr>
          <p:nvPr/>
        </p:nvSpPr>
        <p:spPr bwMode="auto">
          <a:xfrm>
            <a:off x="3357563" y="4792663"/>
            <a:ext cx="739775" cy="1825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s-ES" sz="1200">
                <a:solidFill>
                  <a:srgbClr val="000000"/>
                </a:solidFill>
                <a:latin typeface="Verdana" pitchFamily="34" charset="0"/>
              </a:rPr>
              <a:t>Shipper 3</a:t>
            </a:r>
            <a:endParaRPr lang="es-ES"/>
          </a:p>
        </p:txBody>
      </p:sp>
      <p:sp>
        <p:nvSpPr>
          <p:cNvPr id="128" name="Rectangle 59"/>
          <p:cNvSpPr>
            <a:spLocks noChangeArrowheads="1"/>
          </p:cNvSpPr>
          <p:nvPr/>
        </p:nvSpPr>
        <p:spPr bwMode="auto">
          <a:xfrm>
            <a:off x="2335213" y="4792663"/>
            <a:ext cx="739775" cy="1825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s-ES" sz="1200">
                <a:solidFill>
                  <a:srgbClr val="000000"/>
                </a:solidFill>
                <a:latin typeface="Verdana" pitchFamily="34" charset="0"/>
              </a:rPr>
              <a:t>Shipper 2</a:t>
            </a:r>
            <a:endParaRPr lang="es-ES"/>
          </a:p>
        </p:txBody>
      </p:sp>
      <p:sp>
        <p:nvSpPr>
          <p:cNvPr id="129" name="Rectangle 60"/>
          <p:cNvSpPr>
            <a:spLocks noChangeArrowheads="1"/>
          </p:cNvSpPr>
          <p:nvPr/>
        </p:nvSpPr>
        <p:spPr bwMode="auto">
          <a:xfrm>
            <a:off x="1311275" y="4792663"/>
            <a:ext cx="739775" cy="1825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s-ES" sz="1200">
                <a:solidFill>
                  <a:srgbClr val="000000"/>
                </a:solidFill>
                <a:latin typeface="Verdana" pitchFamily="34" charset="0"/>
              </a:rPr>
              <a:t>Shipper 1</a:t>
            </a:r>
            <a:endParaRPr lang="es-ES"/>
          </a:p>
        </p:txBody>
      </p:sp>
      <p:sp>
        <p:nvSpPr>
          <p:cNvPr id="130" name="Line 61"/>
          <p:cNvSpPr>
            <a:spLocks noChangeShapeType="1"/>
          </p:cNvSpPr>
          <p:nvPr/>
        </p:nvSpPr>
        <p:spPr bwMode="auto">
          <a:xfrm>
            <a:off x="187325" y="4738688"/>
            <a:ext cx="6808788" cy="0"/>
          </a:xfrm>
          <a:prstGeom prst="line">
            <a:avLst/>
          </a:prstGeom>
          <a:noFill/>
          <a:ln w="15875" cap="rnd">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GB"/>
          </a:p>
        </p:txBody>
      </p:sp>
      <p:sp>
        <p:nvSpPr>
          <p:cNvPr id="131" name="Line 62"/>
          <p:cNvSpPr>
            <a:spLocks noChangeShapeType="1"/>
          </p:cNvSpPr>
          <p:nvPr/>
        </p:nvSpPr>
        <p:spPr bwMode="auto">
          <a:xfrm>
            <a:off x="187325" y="5348288"/>
            <a:ext cx="6808788" cy="0"/>
          </a:xfrm>
          <a:prstGeom prst="line">
            <a:avLst/>
          </a:prstGeom>
          <a:noFill/>
          <a:ln w="15875" cap="rnd">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GB"/>
          </a:p>
        </p:txBody>
      </p:sp>
      <p:sp>
        <p:nvSpPr>
          <p:cNvPr id="132" name="Line 63"/>
          <p:cNvSpPr>
            <a:spLocks noChangeShapeType="1"/>
          </p:cNvSpPr>
          <p:nvPr/>
        </p:nvSpPr>
        <p:spPr bwMode="auto">
          <a:xfrm>
            <a:off x="187325" y="4738688"/>
            <a:ext cx="0" cy="609600"/>
          </a:xfrm>
          <a:prstGeom prst="line">
            <a:avLst/>
          </a:prstGeom>
          <a:noFill/>
          <a:ln w="15875" cap="rnd">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GB"/>
          </a:p>
        </p:txBody>
      </p:sp>
      <p:sp>
        <p:nvSpPr>
          <p:cNvPr id="133" name="Line 64"/>
          <p:cNvSpPr>
            <a:spLocks noChangeShapeType="1"/>
          </p:cNvSpPr>
          <p:nvPr/>
        </p:nvSpPr>
        <p:spPr bwMode="auto">
          <a:xfrm>
            <a:off x="6996113" y="4738688"/>
            <a:ext cx="0" cy="609600"/>
          </a:xfrm>
          <a:prstGeom prst="line">
            <a:avLst/>
          </a:prstGeom>
          <a:noFill/>
          <a:ln w="15875" cap="rnd">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GB"/>
          </a:p>
        </p:txBody>
      </p:sp>
      <p:sp>
        <p:nvSpPr>
          <p:cNvPr id="134" name="Line 65"/>
          <p:cNvSpPr>
            <a:spLocks noChangeShapeType="1"/>
          </p:cNvSpPr>
          <p:nvPr/>
        </p:nvSpPr>
        <p:spPr bwMode="auto">
          <a:xfrm>
            <a:off x="187325" y="5026025"/>
            <a:ext cx="6808788" cy="0"/>
          </a:xfrm>
          <a:prstGeom prst="line">
            <a:avLst/>
          </a:prstGeom>
          <a:noFill/>
          <a:ln w="15875" cap="rnd">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GB"/>
          </a:p>
        </p:txBody>
      </p:sp>
      <p:sp>
        <p:nvSpPr>
          <p:cNvPr id="135" name="Line 66"/>
          <p:cNvSpPr>
            <a:spLocks noChangeShapeType="1"/>
          </p:cNvSpPr>
          <p:nvPr/>
        </p:nvSpPr>
        <p:spPr bwMode="auto">
          <a:xfrm>
            <a:off x="1203325" y="4738688"/>
            <a:ext cx="0" cy="609600"/>
          </a:xfrm>
          <a:prstGeom prst="line">
            <a:avLst/>
          </a:prstGeom>
          <a:noFill/>
          <a:ln w="15875" cap="rnd">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GB"/>
          </a:p>
        </p:txBody>
      </p:sp>
      <p:sp>
        <p:nvSpPr>
          <p:cNvPr id="136" name="Line 67"/>
          <p:cNvSpPr>
            <a:spLocks noChangeShapeType="1"/>
          </p:cNvSpPr>
          <p:nvPr/>
        </p:nvSpPr>
        <p:spPr bwMode="auto">
          <a:xfrm>
            <a:off x="2225675" y="4738688"/>
            <a:ext cx="0" cy="609600"/>
          </a:xfrm>
          <a:prstGeom prst="line">
            <a:avLst/>
          </a:prstGeom>
          <a:noFill/>
          <a:ln w="15875" cap="rnd">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GB"/>
          </a:p>
        </p:txBody>
      </p:sp>
      <p:sp>
        <p:nvSpPr>
          <p:cNvPr id="137" name="Line 68"/>
          <p:cNvSpPr>
            <a:spLocks noChangeShapeType="1"/>
          </p:cNvSpPr>
          <p:nvPr/>
        </p:nvSpPr>
        <p:spPr bwMode="auto">
          <a:xfrm>
            <a:off x="3248025" y="4738688"/>
            <a:ext cx="0" cy="609600"/>
          </a:xfrm>
          <a:prstGeom prst="line">
            <a:avLst/>
          </a:prstGeom>
          <a:noFill/>
          <a:ln w="15875" cap="rnd">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GB"/>
          </a:p>
        </p:txBody>
      </p:sp>
      <p:sp>
        <p:nvSpPr>
          <p:cNvPr id="138" name="Line 69"/>
          <p:cNvSpPr>
            <a:spLocks noChangeShapeType="1"/>
          </p:cNvSpPr>
          <p:nvPr/>
        </p:nvSpPr>
        <p:spPr bwMode="auto">
          <a:xfrm>
            <a:off x="4270375" y="4738688"/>
            <a:ext cx="0" cy="609600"/>
          </a:xfrm>
          <a:prstGeom prst="line">
            <a:avLst/>
          </a:prstGeom>
          <a:noFill/>
          <a:ln w="15875" cap="rnd">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GB"/>
          </a:p>
        </p:txBody>
      </p:sp>
      <p:sp>
        <p:nvSpPr>
          <p:cNvPr id="139" name="Line 70"/>
          <p:cNvSpPr>
            <a:spLocks noChangeShapeType="1"/>
          </p:cNvSpPr>
          <p:nvPr/>
        </p:nvSpPr>
        <p:spPr bwMode="auto">
          <a:xfrm>
            <a:off x="5292725" y="4738688"/>
            <a:ext cx="0" cy="609600"/>
          </a:xfrm>
          <a:prstGeom prst="line">
            <a:avLst/>
          </a:prstGeom>
          <a:noFill/>
          <a:ln w="15875" cap="rnd">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GB"/>
          </a:p>
        </p:txBody>
      </p:sp>
      <p:sp>
        <p:nvSpPr>
          <p:cNvPr id="140" name="Line 71"/>
          <p:cNvSpPr>
            <a:spLocks noChangeShapeType="1"/>
          </p:cNvSpPr>
          <p:nvPr/>
        </p:nvSpPr>
        <p:spPr bwMode="auto">
          <a:xfrm>
            <a:off x="6315075" y="4738688"/>
            <a:ext cx="0" cy="609600"/>
          </a:xfrm>
          <a:prstGeom prst="line">
            <a:avLst/>
          </a:prstGeom>
          <a:noFill/>
          <a:ln w="15875" cap="rnd">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GB"/>
          </a:p>
        </p:txBody>
      </p:sp>
      <p:sp>
        <p:nvSpPr>
          <p:cNvPr id="141" name="Rectangle 72"/>
          <p:cNvSpPr>
            <a:spLocks noChangeArrowheads="1"/>
          </p:cNvSpPr>
          <p:nvPr/>
        </p:nvSpPr>
        <p:spPr bwMode="auto">
          <a:xfrm>
            <a:off x="581025" y="5726113"/>
            <a:ext cx="2973388" cy="1825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s-ES" sz="1200">
                <a:solidFill>
                  <a:srgbClr val="000000"/>
                </a:solidFill>
              </a:rPr>
              <a:t>Capacity requested at P2 is allocated by pro</a:t>
            </a:r>
            <a:endParaRPr lang="es-ES"/>
          </a:p>
        </p:txBody>
      </p:sp>
      <p:sp>
        <p:nvSpPr>
          <p:cNvPr id="142" name="Rectangle 73"/>
          <p:cNvSpPr>
            <a:spLocks noChangeArrowheads="1"/>
          </p:cNvSpPr>
          <p:nvPr/>
        </p:nvSpPr>
        <p:spPr bwMode="auto">
          <a:xfrm>
            <a:off x="3498850" y="5726113"/>
            <a:ext cx="50800" cy="1825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s-ES" sz="1200">
                <a:solidFill>
                  <a:srgbClr val="000000"/>
                </a:solidFill>
              </a:rPr>
              <a:t>-</a:t>
            </a:r>
            <a:endParaRPr lang="es-ES"/>
          </a:p>
        </p:txBody>
      </p:sp>
      <p:sp>
        <p:nvSpPr>
          <p:cNvPr id="143" name="Rectangle 74"/>
          <p:cNvSpPr>
            <a:spLocks noChangeArrowheads="1"/>
          </p:cNvSpPr>
          <p:nvPr/>
        </p:nvSpPr>
        <p:spPr bwMode="auto">
          <a:xfrm>
            <a:off x="3551238" y="5726113"/>
            <a:ext cx="261937" cy="1825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s-ES" sz="1200">
                <a:solidFill>
                  <a:srgbClr val="000000"/>
                </a:solidFill>
              </a:rPr>
              <a:t>rata</a:t>
            </a:r>
            <a:endParaRPr lang="es-ES"/>
          </a:p>
        </p:txBody>
      </p:sp>
      <p:sp>
        <p:nvSpPr>
          <p:cNvPr id="144" name="Rectangle 75"/>
          <p:cNvSpPr>
            <a:spLocks noChangeArrowheads="1"/>
          </p:cNvSpPr>
          <p:nvPr/>
        </p:nvSpPr>
        <p:spPr bwMode="auto">
          <a:xfrm>
            <a:off x="631825" y="5487988"/>
            <a:ext cx="2686050" cy="1825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s-ES" sz="1200">
                <a:solidFill>
                  <a:srgbClr val="000000"/>
                </a:solidFill>
              </a:rPr>
              <a:t>All capacity requested at P3 is allocated</a:t>
            </a:r>
            <a:endParaRPr lang="es-ES"/>
          </a:p>
        </p:txBody>
      </p:sp>
      <p:sp>
        <p:nvSpPr>
          <p:cNvPr id="145" name="Rectangle 76"/>
          <p:cNvSpPr>
            <a:spLocks noChangeArrowheads="1"/>
          </p:cNvSpPr>
          <p:nvPr/>
        </p:nvSpPr>
        <p:spPr bwMode="auto">
          <a:xfrm>
            <a:off x="180975" y="5521325"/>
            <a:ext cx="255588" cy="84138"/>
          </a:xfrm>
          <a:prstGeom prst="rect">
            <a:avLst/>
          </a:prstGeom>
          <a:solidFill>
            <a:srgbClr val="3333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GB"/>
          </a:p>
        </p:txBody>
      </p:sp>
      <p:sp>
        <p:nvSpPr>
          <p:cNvPr id="146" name="Rectangle 77"/>
          <p:cNvSpPr>
            <a:spLocks noChangeArrowheads="1"/>
          </p:cNvSpPr>
          <p:nvPr/>
        </p:nvSpPr>
        <p:spPr bwMode="auto">
          <a:xfrm>
            <a:off x="180975" y="5759450"/>
            <a:ext cx="255588" cy="85725"/>
          </a:xfrm>
          <a:prstGeom prst="rect">
            <a:avLst/>
          </a:prstGeom>
          <a:solidFill>
            <a:srgbClr val="99CC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GB"/>
          </a:p>
        </p:txBody>
      </p:sp>
      <p:sp>
        <p:nvSpPr>
          <p:cNvPr id="147" name="Rectangle 78"/>
          <p:cNvSpPr>
            <a:spLocks noChangeArrowheads="1"/>
          </p:cNvSpPr>
          <p:nvPr/>
        </p:nvSpPr>
        <p:spPr bwMode="auto">
          <a:xfrm>
            <a:off x="2565400" y="5080000"/>
            <a:ext cx="383118" cy="1846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s-ES" sz="1200" b="1" dirty="0" smtClean="0">
                <a:solidFill>
                  <a:srgbClr val="99CC00"/>
                </a:solidFill>
                <a:latin typeface="Verdana" pitchFamily="34" charset="0"/>
              </a:rPr>
              <a:t>16.7</a:t>
            </a:r>
            <a:endParaRPr lang="es-ES" dirty="0"/>
          </a:p>
        </p:txBody>
      </p:sp>
      <p:sp>
        <p:nvSpPr>
          <p:cNvPr id="148" name="Rectangle 79"/>
          <p:cNvSpPr>
            <a:spLocks noChangeArrowheads="1"/>
          </p:cNvSpPr>
          <p:nvPr/>
        </p:nvSpPr>
        <p:spPr bwMode="auto">
          <a:xfrm>
            <a:off x="4713288" y="5080000"/>
            <a:ext cx="274114" cy="1846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s-ES" sz="1200" b="1" dirty="0" smtClean="0">
                <a:solidFill>
                  <a:srgbClr val="99CC00"/>
                </a:solidFill>
                <a:latin typeface="Verdana" pitchFamily="34" charset="0"/>
              </a:rPr>
              <a:t>8.3</a:t>
            </a:r>
            <a:endParaRPr lang="es-ES" dirty="0"/>
          </a:p>
        </p:txBody>
      </p:sp>
      <p:sp>
        <p:nvSpPr>
          <p:cNvPr id="149" name="Rectangle 148"/>
          <p:cNvSpPr/>
          <p:nvPr/>
        </p:nvSpPr>
        <p:spPr>
          <a:xfrm>
            <a:off x="4097338" y="4120505"/>
            <a:ext cx="2327275" cy="58167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0" name="Line 23"/>
          <p:cNvSpPr>
            <a:spLocks noChangeShapeType="1"/>
          </p:cNvSpPr>
          <p:nvPr/>
        </p:nvSpPr>
        <p:spPr bwMode="auto">
          <a:xfrm>
            <a:off x="4856372" y="3622675"/>
            <a:ext cx="647700" cy="1090612"/>
          </a:xfrm>
          <a:prstGeom prst="line">
            <a:avLst/>
          </a:prstGeom>
          <a:noFill/>
          <a:ln w="38100">
            <a:solidFill>
              <a:schemeClr val="accent2"/>
            </a:solidFill>
            <a:round/>
            <a:headEnd/>
            <a:tailEnd type="triangle" w="med" len="med"/>
          </a:ln>
          <a:extLst>
            <a:ext uri="{909E8E84-426E-40DD-AFC4-6F175D3DCCD1}">
              <a14:hiddenFill xmlns:a14="http://schemas.microsoft.com/office/drawing/2010/main" xmlns="">
                <a:noFill/>
              </a14:hiddenFill>
            </a:ext>
          </a:extLst>
        </p:spPr>
        <p:txBody>
          <a:bodyPr/>
          <a:lstStyle/>
          <a:p>
            <a:endParaRPr lang="en-GB"/>
          </a:p>
        </p:txBody>
      </p:sp>
    </p:spTree>
    <p:extLst>
      <p:ext uri="{BB962C8B-B14F-4D97-AF65-F5344CB8AC3E}">
        <p14:creationId xmlns:p14="http://schemas.microsoft.com/office/powerpoint/2010/main" xmlns="" val="1931829233"/>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4"/>
          <p:cNvSpPr txBox="1">
            <a:spLocks noGrp="1"/>
          </p:cNvSpPr>
          <p:nvPr>
            <p:ph type="ctrTitle" idx="4294967295"/>
          </p:nvPr>
        </p:nvSpPr>
        <p:spPr bwMode="auto">
          <a:xfrm>
            <a:off x="611188" y="2492375"/>
            <a:ext cx="7929562" cy="85725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a:r>
              <a:rPr lang="en-GB" sz="3200" b="1" smtClean="0">
                <a:solidFill>
                  <a:srgbClr val="2A3F82"/>
                </a:solidFill>
                <a:ea typeface="ＭＳ Ｐゴシック" pitchFamily="34" charset="-128"/>
                <a:cs typeface="Arial" pitchFamily="34" charset="0"/>
              </a:rPr>
              <a:t>Recommendation: </a:t>
            </a:r>
          </a:p>
        </p:txBody>
      </p:sp>
      <p:sp>
        <p:nvSpPr>
          <p:cNvPr id="55299" name="Sous-titre 2"/>
          <p:cNvSpPr txBox="1">
            <a:spLocks noChangeArrowheads="1"/>
          </p:cNvSpPr>
          <p:nvPr/>
        </p:nvSpPr>
        <p:spPr bwMode="auto">
          <a:xfrm>
            <a:off x="1331913" y="5805488"/>
            <a:ext cx="6400800" cy="323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1"/>
          <a:lstStyle>
            <a:lvl1pPr eaLnBrk="0" hangingPunct="0">
              <a:defRPr sz="1400">
                <a:solidFill>
                  <a:schemeClr val="tx1"/>
                </a:solidFill>
                <a:latin typeface="Arial" pitchFamily="34" charset="0"/>
                <a:cs typeface="Arial" pitchFamily="34" charset="0"/>
              </a:defRPr>
            </a:lvl1pPr>
            <a:lvl2pPr marL="37931725" indent="-37474525" eaLnBrk="0" hangingPunct="0">
              <a:defRPr sz="1400">
                <a:solidFill>
                  <a:schemeClr val="tx1"/>
                </a:solidFill>
                <a:latin typeface="Arial" pitchFamily="34" charset="0"/>
                <a:cs typeface="Arial" pitchFamily="34" charset="0"/>
              </a:defRPr>
            </a:lvl2pPr>
            <a:lvl3pPr eaLnBrk="0" hangingPunct="0">
              <a:defRPr sz="1400">
                <a:solidFill>
                  <a:schemeClr val="tx1"/>
                </a:solidFill>
                <a:latin typeface="Arial" pitchFamily="34" charset="0"/>
                <a:cs typeface="Arial" pitchFamily="34" charset="0"/>
              </a:defRPr>
            </a:lvl3pPr>
            <a:lvl4pPr eaLnBrk="0" hangingPunct="0">
              <a:defRPr sz="1400">
                <a:solidFill>
                  <a:schemeClr val="tx1"/>
                </a:solidFill>
                <a:latin typeface="Arial" pitchFamily="34" charset="0"/>
                <a:cs typeface="Arial" pitchFamily="34" charset="0"/>
              </a:defRPr>
            </a:lvl4pPr>
            <a:lvl5pPr eaLnBrk="0" hangingPunct="0">
              <a:defRPr sz="1400">
                <a:solidFill>
                  <a:schemeClr val="tx1"/>
                </a:solidFill>
                <a:latin typeface="Arial" pitchFamily="34" charset="0"/>
                <a:cs typeface="Arial" pitchFamily="34" charset="0"/>
              </a:defRPr>
            </a:lvl5pPr>
            <a:lvl6pPr marL="457200" eaLnBrk="0" fontAlgn="base" hangingPunct="0">
              <a:spcBef>
                <a:spcPct val="0"/>
              </a:spcBef>
              <a:spcAft>
                <a:spcPct val="0"/>
              </a:spcAft>
              <a:defRPr sz="1400">
                <a:solidFill>
                  <a:schemeClr val="tx1"/>
                </a:solidFill>
                <a:latin typeface="Arial" pitchFamily="34" charset="0"/>
                <a:cs typeface="Arial" pitchFamily="34" charset="0"/>
              </a:defRPr>
            </a:lvl6pPr>
            <a:lvl7pPr marL="914400" eaLnBrk="0" fontAlgn="base" hangingPunct="0">
              <a:spcBef>
                <a:spcPct val="0"/>
              </a:spcBef>
              <a:spcAft>
                <a:spcPct val="0"/>
              </a:spcAft>
              <a:defRPr sz="1400">
                <a:solidFill>
                  <a:schemeClr val="tx1"/>
                </a:solidFill>
                <a:latin typeface="Arial" pitchFamily="34" charset="0"/>
                <a:cs typeface="Arial" pitchFamily="34" charset="0"/>
              </a:defRPr>
            </a:lvl7pPr>
            <a:lvl8pPr marL="1371600" eaLnBrk="0" fontAlgn="base" hangingPunct="0">
              <a:spcBef>
                <a:spcPct val="0"/>
              </a:spcBef>
              <a:spcAft>
                <a:spcPct val="0"/>
              </a:spcAft>
              <a:defRPr sz="1400">
                <a:solidFill>
                  <a:schemeClr val="tx1"/>
                </a:solidFill>
                <a:latin typeface="Arial" pitchFamily="34" charset="0"/>
                <a:cs typeface="Arial" pitchFamily="34" charset="0"/>
              </a:defRPr>
            </a:lvl8pPr>
            <a:lvl9pPr marL="1828800" eaLnBrk="0" fontAlgn="base" hangingPunct="0">
              <a:spcBef>
                <a:spcPct val="0"/>
              </a:spcBef>
              <a:spcAft>
                <a:spcPct val="0"/>
              </a:spcAft>
              <a:defRPr sz="1400">
                <a:solidFill>
                  <a:schemeClr val="tx1"/>
                </a:solidFill>
                <a:latin typeface="Arial" pitchFamily="34" charset="0"/>
                <a:cs typeface="Arial" pitchFamily="34" charset="0"/>
              </a:defRPr>
            </a:lvl9pPr>
          </a:lstStyle>
          <a:p>
            <a:pPr algn="ctr" eaLnBrk="1"/>
            <a:endParaRPr lang="fr-BE" sz="1800" b="1">
              <a:solidFill>
                <a:srgbClr val="666666"/>
              </a:solidFill>
              <a:latin typeface="Calibri" pitchFamily="34" charset="0"/>
            </a:endParaRPr>
          </a:p>
        </p:txBody>
      </p:sp>
      <p:sp>
        <p:nvSpPr>
          <p:cNvPr id="6" name="Textfeld 5"/>
          <p:cNvSpPr txBox="1"/>
          <p:nvPr/>
        </p:nvSpPr>
        <p:spPr>
          <a:xfrm>
            <a:off x="1104900" y="3276600"/>
            <a:ext cx="6934200" cy="1615827"/>
          </a:xfrm>
          <a:prstGeom prst="rect">
            <a:avLst/>
          </a:prstGeom>
          <a:noFill/>
        </p:spPr>
        <p:txBody>
          <a:bodyPr>
            <a:spAutoFit/>
          </a:bodyPr>
          <a:lstStyle>
            <a:lvl1pPr eaLnBrk="0" hangingPunct="0">
              <a:defRPr sz="1400">
                <a:solidFill>
                  <a:schemeClr val="tx1"/>
                </a:solidFill>
                <a:latin typeface="Arial" pitchFamily="34" charset="0"/>
                <a:cs typeface="Arial" pitchFamily="34" charset="0"/>
              </a:defRPr>
            </a:lvl1pPr>
            <a:lvl2pPr marL="37931725" indent="-37474525" eaLnBrk="0" hangingPunct="0">
              <a:defRPr sz="1400">
                <a:solidFill>
                  <a:schemeClr val="tx1"/>
                </a:solidFill>
                <a:latin typeface="Arial" pitchFamily="34" charset="0"/>
                <a:cs typeface="Arial" pitchFamily="34" charset="0"/>
              </a:defRPr>
            </a:lvl2pPr>
            <a:lvl3pPr eaLnBrk="0" hangingPunct="0">
              <a:defRPr sz="1400">
                <a:solidFill>
                  <a:schemeClr val="tx1"/>
                </a:solidFill>
                <a:latin typeface="Arial" pitchFamily="34" charset="0"/>
                <a:cs typeface="Arial" pitchFamily="34" charset="0"/>
              </a:defRPr>
            </a:lvl3pPr>
            <a:lvl4pPr eaLnBrk="0" hangingPunct="0">
              <a:defRPr sz="1400">
                <a:solidFill>
                  <a:schemeClr val="tx1"/>
                </a:solidFill>
                <a:latin typeface="Arial" pitchFamily="34" charset="0"/>
                <a:cs typeface="Arial" pitchFamily="34" charset="0"/>
              </a:defRPr>
            </a:lvl4pPr>
            <a:lvl5pPr eaLnBrk="0" hangingPunct="0">
              <a:defRPr sz="1400">
                <a:solidFill>
                  <a:schemeClr val="tx1"/>
                </a:solidFill>
                <a:latin typeface="Arial" pitchFamily="34" charset="0"/>
                <a:cs typeface="Arial" pitchFamily="34" charset="0"/>
              </a:defRPr>
            </a:lvl5pPr>
            <a:lvl6pPr marL="457200" eaLnBrk="0" fontAlgn="base" hangingPunct="0">
              <a:spcBef>
                <a:spcPct val="0"/>
              </a:spcBef>
              <a:spcAft>
                <a:spcPct val="0"/>
              </a:spcAft>
              <a:defRPr sz="1400">
                <a:solidFill>
                  <a:schemeClr val="tx1"/>
                </a:solidFill>
                <a:latin typeface="Arial" pitchFamily="34" charset="0"/>
                <a:cs typeface="Arial" pitchFamily="34" charset="0"/>
              </a:defRPr>
            </a:lvl6pPr>
            <a:lvl7pPr marL="914400" eaLnBrk="0" fontAlgn="base" hangingPunct="0">
              <a:spcBef>
                <a:spcPct val="0"/>
              </a:spcBef>
              <a:spcAft>
                <a:spcPct val="0"/>
              </a:spcAft>
              <a:defRPr sz="1400">
                <a:solidFill>
                  <a:schemeClr val="tx1"/>
                </a:solidFill>
                <a:latin typeface="Arial" pitchFamily="34" charset="0"/>
                <a:cs typeface="Arial" pitchFamily="34" charset="0"/>
              </a:defRPr>
            </a:lvl7pPr>
            <a:lvl8pPr marL="1371600" eaLnBrk="0" fontAlgn="base" hangingPunct="0">
              <a:spcBef>
                <a:spcPct val="0"/>
              </a:spcBef>
              <a:spcAft>
                <a:spcPct val="0"/>
              </a:spcAft>
              <a:defRPr sz="1400">
                <a:solidFill>
                  <a:schemeClr val="tx1"/>
                </a:solidFill>
                <a:latin typeface="Arial" pitchFamily="34" charset="0"/>
                <a:cs typeface="Arial" pitchFamily="34" charset="0"/>
              </a:defRPr>
            </a:lvl8pPr>
            <a:lvl9pPr marL="1828800" eaLnBrk="0" fontAlgn="base" hangingPunct="0">
              <a:spcBef>
                <a:spcPct val="0"/>
              </a:spcBef>
              <a:spcAft>
                <a:spcPct val="0"/>
              </a:spcAft>
              <a:defRPr sz="1400">
                <a:solidFill>
                  <a:schemeClr val="tx1"/>
                </a:solidFill>
                <a:latin typeface="Arial" pitchFamily="34" charset="0"/>
                <a:cs typeface="Arial" pitchFamily="34" charset="0"/>
              </a:defRPr>
            </a:lvl9pPr>
          </a:lstStyle>
          <a:p>
            <a:pPr algn="ctr" eaLnBrk="1" hangingPunct="1"/>
            <a:r>
              <a:rPr lang="de-DE" sz="2600" b="1" dirty="0">
                <a:latin typeface="Calibri" pitchFamily="34" charset="0"/>
              </a:rPr>
              <a:t>ENTSOG will </a:t>
            </a:r>
            <a:r>
              <a:rPr lang="de-DE" sz="2600" b="1" dirty="0" smtClean="0">
                <a:latin typeface="Calibri" pitchFamily="34" charset="0"/>
              </a:rPr>
              <a:t>consult on whether to introduce </a:t>
            </a:r>
            <a:r>
              <a:rPr lang="de-DE" sz="2600" b="1" dirty="0">
                <a:latin typeface="Calibri" pitchFamily="34" charset="0"/>
              </a:rPr>
              <a:t>both measures </a:t>
            </a:r>
            <a:r>
              <a:rPr lang="de-DE" sz="2600" b="1" dirty="0" smtClean="0">
                <a:latin typeface="Calibri" pitchFamily="34" charset="0"/>
              </a:rPr>
              <a:t>(within either a single or multiple round auction)</a:t>
            </a:r>
            <a:endParaRPr lang="de-DE" sz="2600" b="1" dirty="0">
              <a:latin typeface="Calibri" pitchFamily="34" charset="0"/>
            </a:endParaRPr>
          </a:p>
          <a:p>
            <a:pPr eaLnBrk="1" hangingPunct="1"/>
            <a:endParaRPr lang="de-DE" sz="2100" b="1" dirty="0">
              <a:latin typeface="Calibri" pitchFamily="34" charset="0"/>
            </a:endParaRPr>
          </a:p>
        </p:txBody>
      </p:sp>
    </p:spTree>
    <p:extLst>
      <p:ext uri="{BB962C8B-B14F-4D97-AF65-F5344CB8AC3E}">
        <p14:creationId xmlns:p14="http://schemas.microsoft.com/office/powerpoint/2010/main" xmlns="" val="2837640332"/>
      </p:ext>
    </p:extLst>
  </p:cSld>
  <p:clrMapOvr>
    <a:masterClrMapping/>
  </p:clrMapOvr>
  <p:transition spd="slow"/>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ubtitle 5"/>
          <p:cNvSpPr>
            <a:spLocks noGrp="1"/>
          </p:cNvSpPr>
          <p:nvPr>
            <p:ph type="subTitle" idx="1"/>
          </p:nvPr>
        </p:nvSpPr>
        <p:spPr bwMode="auto">
          <a:xfrm>
            <a:off x="427038" y="3717032"/>
            <a:ext cx="8356600" cy="67627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GB" sz="2800" b="1" dirty="0" smtClean="0">
                <a:solidFill>
                  <a:srgbClr val="B4D13B"/>
                </a:solidFill>
                <a:ea typeface="ＭＳ Ｐゴシック" pitchFamily="34" charset="-128"/>
              </a:rPr>
              <a:t>The Sunset Clause</a:t>
            </a:r>
            <a:endParaRPr lang="en-GB" sz="2800" b="1" dirty="0" smtClean="0">
              <a:solidFill>
                <a:schemeClr val="tx1"/>
              </a:solidFill>
              <a:ea typeface="ＭＳ Ｐゴシック" pitchFamily="34" charset="-128"/>
            </a:endParaRPr>
          </a:p>
        </p:txBody>
      </p:sp>
      <p:sp>
        <p:nvSpPr>
          <p:cNvPr id="6" name="Sous-titre 2"/>
          <p:cNvSpPr txBox="1">
            <a:spLocks/>
          </p:cNvSpPr>
          <p:nvPr/>
        </p:nvSpPr>
        <p:spPr bwMode="auto">
          <a:xfrm>
            <a:off x="1404938" y="5793482"/>
            <a:ext cx="6400800" cy="323850"/>
          </a:xfrm>
          <a:prstGeom prst="rect">
            <a:avLst/>
          </a:prstGeom>
          <a:noFill/>
          <a:ln w="9525">
            <a:noFill/>
            <a:miter lim="800000"/>
            <a:headEnd/>
            <a:tailEnd/>
          </a:ln>
        </p:spPr>
        <p:txBody>
          <a:bodyPr/>
          <a:lstStyle/>
          <a:p>
            <a:pPr algn="ctr" eaLnBrk="0" hangingPunct="0">
              <a:spcBef>
                <a:spcPct val="20000"/>
              </a:spcBef>
              <a:buFont typeface="Arial" charset="0"/>
              <a:buNone/>
              <a:defRPr/>
            </a:pPr>
            <a:r>
              <a:rPr lang="en-GB" b="1" dirty="0" smtClean="0">
                <a:solidFill>
                  <a:srgbClr val="666666"/>
                </a:solidFill>
                <a:latin typeface="+mn-lt"/>
              </a:rPr>
              <a:t>20</a:t>
            </a:r>
            <a:r>
              <a:rPr lang="en-GB" sz="1800" b="1" baseline="30000" dirty="0" smtClean="0">
                <a:solidFill>
                  <a:srgbClr val="666666"/>
                </a:solidFill>
                <a:latin typeface="+mn-lt"/>
              </a:rPr>
              <a:t>th</a:t>
            </a:r>
            <a:r>
              <a:rPr lang="en-GB" sz="1800" b="1" dirty="0" smtClean="0">
                <a:solidFill>
                  <a:srgbClr val="666666"/>
                </a:solidFill>
                <a:latin typeface="+mn-lt"/>
              </a:rPr>
              <a:t> </a:t>
            </a:r>
            <a:r>
              <a:rPr lang="en-GB" sz="1800" b="1" dirty="0">
                <a:solidFill>
                  <a:srgbClr val="666666"/>
                </a:solidFill>
                <a:latin typeface="+mn-lt"/>
              </a:rPr>
              <a:t>October 2011</a:t>
            </a:r>
          </a:p>
        </p:txBody>
      </p:sp>
      <p:sp>
        <p:nvSpPr>
          <p:cNvPr id="8" name="Title 4"/>
          <p:cNvSpPr txBox="1">
            <a:spLocks noGrp="1"/>
          </p:cNvSpPr>
          <p:nvPr>
            <p:ph type="ctrTitle" idx="4294967295"/>
          </p:nvPr>
        </p:nvSpPr>
        <p:spPr bwMode="auto">
          <a:xfrm>
            <a:off x="611188" y="2492375"/>
            <a:ext cx="7929562" cy="85725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a:r>
              <a:rPr lang="en-GB" sz="4000" b="1" dirty="0" smtClean="0">
                <a:solidFill>
                  <a:srgbClr val="2A3F82"/>
                </a:solidFill>
                <a:ea typeface="ＭＳ Ｐゴシック" pitchFamily="34" charset="-128"/>
              </a:rPr>
              <a:t>ENTSOG Capacity Workshop</a:t>
            </a:r>
          </a:p>
        </p:txBody>
      </p:sp>
    </p:spTree>
    <p:extLst>
      <p:ext uri="{BB962C8B-B14F-4D97-AF65-F5344CB8AC3E}">
        <p14:creationId xmlns:p14="http://schemas.microsoft.com/office/powerpoint/2010/main" xmlns="" val="375552251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itle 1"/>
          <p:cNvSpPr>
            <a:spLocks noGrp="1"/>
          </p:cNvSpPr>
          <p:nvPr>
            <p:ph type="title"/>
          </p:nvPr>
        </p:nvSpPr>
        <p:spPr bwMode="auto">
          <a:xfrm>
            <a:off x="457200" y="417513"/>
            <a:ext cx="8229600" cy="868362"/>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smtClean="0">
                <a:ea typeface="ＭＳ Ｐゴシック" pitchFamily="34" charset="-128"/>
                <a:cs typeface="Times New Roman" pitchFamily="18" charset="0"/>
              </a:rPr>
              <a:t>ACER CAM FG: Sunset Clause</a:t>
            </a:r>
            <a:endParaRPr lang="en-GB" smtClean="0">
              <a:ea typeface="ＭＳ Ｐゴシック" pitchFamily="34" charset="-128"/>
              <a:cs typeface="Arial" charset="0"/>
            </a:endParaRPr>
          </a:p>
        </p:txBody>
      </p:sp>
      <p:sp>
        <p:nvSpPr>
          <p:cNvPr id="14340" name="Slide Number Placeholder 3"/>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400">
                <a:solidFill>
                  <a:schemeClr val="tx1"/>
                </a:solidFill>
                <a:latin typeface="Arial" charset="0"/>
                <a:cs typeface="Arial" charset="0"/>
              </a:defRPr>
            </a:lvl1pPr>
            <a:lvl2pPr marL="742950" indent="-285750" eaLnBrk="0" hangingPunct="0">
              <a:defRPr sz="1400">
                <a:solidFill>
                  <a:schemeClr val="tx1"/>
                </a:solidFill>
                <a:latin typeface="Arial" charset="0"/>
                <a:cs typeface="Arial" charset="0"/>
              </a:defRPr>
            </a:lvl2pPr>
            <a:lvl3pPr marL="1143000" indent="-228600" eaLnBrk="0" hangingPunct="0">
              <a:defRPr sz="1400">
                <a:solidFill>
                  <a:schemeClr val="tx1"/>
                </a:solidFill>
                <a:latin typeface="Arial" charset="0"/>
                <a:cs typeface="Arial" charset="0"/>
              </a:defRPr>
            </a:lvl3pPr>
            <a:lvl4pPr marL="1600200" indent="-228600" eaLnBrk="0" hangingPunct="0">
              <a:defRPr sz="1400">
                <a:solidFill>
                  <a:schemeClr val="tx1"/>
                </a:solidFill>
                <a:latin typeface="Arial" charset="0"/>
                <a:cs typeface="Arial" charset="0"/>
              </a:defRPr>
            </a:lvl4pPr>
            <a:lvl5pPr marL="2057400" indent="-228600" eaLnBrk="0" hangingPunct="0">
              <a:defRPr sz="1400">
                <a:solidFill>
                  <a:schemeClr val="tx1"/>
                </a:solidFill>
                <a:latin typeface="Arial" charset="0"/>
                <a:cs typeface="Arial" charset="0"/>
              </a:defRPr>
            </a:lvl5pPr>
            <a:lvl6pPr marL="2514600" indent="-228600" algn="ctr" eaLnBrk="0" fontAlgn="base" hangingPunct="0">
              <a:spcBef>
                <a:spcPct val="0"/>
              </a:spcBef>
              <a:spcAft>
                <a:spcPct val="0"/>
              </a:spcAft>
              <a:defRPr sz="1400">
                <a:solidFill>
                  <a:schemeClr val="tx1"/>
                </a:solidFill>
                <a:latin typeface="Arial" charset="0"/>
                <a:cs typeface="Arial" charset="0"/>
              </a:defRPr>
            </a:lvl6pPr>
            <a:lvl7pPr marL="2971800" indent="-228600" algn="ctr" eaLnBrk="0" fontAlgn="base" hangingPunct="0">
              <a:spcBef>
                <a:spcPct val="0"/>
              </a:spcBef>
              <a:spcAft>
                <a:spcPct val="0"/>
              </a:spcAft>
              <a:defRPr sz="1400">
                <a:solidFill>
                  <a:schemeClr val="tx1"/>
                </a:solidFill>
                <a:latin typeface="Arial" charset="0"/>
                <a:cs typeface="Arial" charset="0"/>
              </a:defRPr>
            </a:lvl7pPr>
            <a:lvl8pPr marL="3429000" indent="-228600" algn="ctr" eaLnBrk="0" fontAlgn="base" hangingPunct="0">
              <a:spcBef>
                <a:spcPct val="0"/>
              </a:spcBef>
              <a:spcAft>
                <a:spcPct val="0"/>
              </a:spcAft>
              <a:defRPr sz="1400">
                <a:solidFill>
                  <a:schemeClr val="tx1"/>
                </a:solidFill>
                <a:latin typeface="Arial" charset="0"/>
                <a:cs typeface="Arial" charset="0"/>
              </a:defRPr>
            </a:lvl8pPr>
            <a:lvl9pPr marL="3886200" indent="-228600" algn="ctr" eaLnBrk="0" fontAlgn="base" hangingPunct="0">
              <a:spcBef>
                <a:spcPct val="0"/>
              </a:spcBef>
              <a:spcAft>
                <a:spcPct val="0"/>
              </a:spcAft>
              <a:defRPr sz="1400">
                <a:solidFill>
                  <a:schemeClr val="tx1"/>
                </a:solidFill>
                <a:latin typeface="Arial" charset="0"/>
                <a:cs typeface="Arial" charset="0"/>
              </a:defRPr>
            </a:lvl9pPr>
          </a:lstStyle>
          <a:p>
            <a:pPr eaLnBrk="1" hangingPunct="1"/>
            <a:fld id="{66944709-E7A2-4C5B-B861-2A76883C76F7}" type="slidenum">
              <a:rPr lang="fr-BE" sz="1200" smtClean="0">
                <a:solidFill>
                  <a:srgbClr val="666666"/>
                </a:solidFill>
                <a:latin typeface="Calibri" pitchFamily="34" charset="0"/>
              </a:rPr>
              <a:pPr eaLnBrk="1" hangingPunct="1"/>
              <a:t>47</a:t>
            </a:fld>
            <a:endParaRPr lang="fr-BE" sz="1200" smtClean="0">
              <a:solidFill>
                <a:srgbClr val="666666"/>
              </a:solidFill>
              <a:latin typeface="Calibri" pitchFamily="34" charset="0"/>
            </a:endParaRPr>
          </a:p>
        </p:txBody>
      </p:sp>
      <p:sp>
        <p:nvSpPr>
          <p:cNvPr id="11268" name="Content Placeholder 23"/>
          <p:cNvSpPr>
            <a:spLocks noGrp="1"/>
          </p:cNvSpPr>
          <p:nvPr>
            <p:ph sz="quarter" idx="11"/>
          </p:nvPr>
        </p:nvSpPr>
        <p:spPr bwMode="auto">
          <a:xfrm>
            <a:off x="542925" y="1312863"/>
            <a:ext cx="8296275" cy="4478337"/>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spcBef>
                <a:spcPts val="1200"/>
              </a:spcBef>
              <a:buFont typeface="Arial" pitchFamily="34" charset="0"/>
              <a:buNone/>
              <a:defRPr/>
            </a:pPr>
            <a:r>
              <a:rPr lang="en-GB" b="1" dirty="0">
                <a:cs typeface="ＭＳ Ｐゴシック"/>
              </a:rPr>
              <a:t>Sunset Clause</a:t>
            </a:r>
          </a:p>
          <a:p>
            <a:pPr>
              <a:spcBef>
                <a:spcPts val="1200"/>
              </a:spcBef>
              <a:buFont typeface="Calibri" pitchFamily="34" charset="0"/>
              <a:buChar char="•"/>
              <a:defRPr/>
            </a:pPr>
            <a:r>
              <a:rPr lang="en-GB" dirty="0">
                <a:cs typeface="ＭＳ Ｐゴシック"/>
              </a:rPr>
              <a:t>All contracts to be transferred into bundled contracts 5 years after the implementation</a:t>
            </a:r>
          </a:p>
          <a:p>
            <a:pPr lvl="1">
              <a:lnSpc>
                <a:spcPts val="3000"/>
              </a:lnSpc>
              <a:spcBef>
                <a:spcPct val="0"/>
              </a:spcBef>
              <a:buClr>
                <a:schemeClr val="tx1"/>
              </a:buClr>
              <a:buSzPct val="80000"/>
              <a:buFont typeface="Courier New" pitchFamily="49" charset="0"/>
              <a:buChar char="o"/>
              <a:defRPr/>
            </a:pPr>
            <a:endParaRPr lang="en-GB" dirty="0" smtClean="0"/>
          </a:p>
          <a:p>
            <a:pPr lvl="1">
              <a:lnSpc>
                <a:spcPts val="3000"/>
              </a:lnSpc>
              <a:spcBef>
                <a:spcPct val="0"/>
              </a:spcBef>
              <a:buClr>
                <a:schemeClr val="tx1"/>
              </a:buClr>
              <a:buSzPct val="80000"/>
              <a:buFont typeface="Courier New" pitchFamily="49" charset="0"/>
              <a:buChar char="o"/>
              <a:defRPr/>
            </a:pPr>
            <a:endParaRPr lang="en-GB" dirty="0"/>
          </a:p>
          <a:p>
            <a:pPr lvl="1">
              <a:lnSpc>
                <a:spcPts val="3000"/>
              </a:lnSpc>
              <a:spcBef>
                <a:spcPct val="0"/>
              </a:spcBef>
              <a:buClr>
                <a:schemeClr val="tx1"/>
              </a:buClr>
              <a:buSzPct val="80000"/>
              <a:buFont typeface="Courier New" pitchFamily="49" charset="0"/>
              <a:buChar char="o"/>
              <a:defRPr/>
            </a:pPr>
            <a:endParaRPr lang="en-GB" dirty="0"/>
          </a:p>
          <a:p>
            <a:pPr lvl="1">
              <a:lnSpc>
                <a:spcPts val="3000"/>
              </a:lnSpc>
              <a:spcBef>
                <a:spcPct val="0"/>
              </a:spcBef>
              <a:buClr>
                <a:schemeClr val="tx1"/>
              </a:buClr>
              <a:buSzPct val="80000"/>
              <a:buFont typeface="Courier New" pitchFamily="49" charset="0"/>
              <a:buChar char="o"/>
              <a:defRPr/>
            </a:pPr>
            <a:endParaRPr lang="en-GB" dirty="0"/>
          </a:p>
          <a:p>
            <a:pPr lvl="1">
              <a:lnSpc>
                <a:spcPts val="3000"/>
              </a:lnSpc>
              <a:spcBef>
                <a:spcPct val="0"/>
              </a:spcBef>
              <a:buClr>
                <a:schemeClr val="tx1"/>
              </a:buClr>
              <a:buSzPct val="80000"/>
              <a:buFont typeface="Courier New" pitchFamily="49" charset="0"/>
              <a:buChar char="o"/>
              <a:defRPr/>
            </a:pPr>
            <a:endParaRPr lang="en-GB" dirty="0"/>
          </a:p>
          <a:p>
            <a:pPr lvl="1">
              <a:lnSpc>
                <a:spcPts val="3000"/>
              </a:lnSpc>
              <a:spcBef>
                <a:spcPct val="0"/>
              </a:spcBef>
              <a:buClr>
                <a:schemeClr val="tx1"/>
              </a:buClr>
              <a:buSzPct val="80000"/>
              <a:buFont typeface="Courier New" pitchFamily="49" charset="0"/>
              <a:buChar char="o"/>
              <a:defRPr/>
            </a:pPr>
            <a:endParaRPr lang="en-GB" dirty="0"/>
          </a:p>
          <a:p>
            <a:pPr lvl="1">
              <a:lnSpc>
                <a:spcPts val="3000"/>
              </a:lnSpc>
              <a:spcBef>
                <a:spcPct val="0"/>
              </a:spcBef>
              <a:buClr>
                <a:schemeClr val="tx1"/>
              </a:buClr>
              <a:buSzPct val="80000"/>
              <a:buFont typeface="Courier New" pitchFamily="49" charset="0"/>
              <a:buChar char="o"/>
              <a:defRPr/>
            </a:pPr>
            <a:endParaRPr lang="en-GB" dirty="0"/>
          </a:p>
          <a:p>
            <a:pPr lvl="1">
              <a:lnSpc>
                <a:spcPts val="3000"/>
              </a:lnSpc>
              <a:spcBef>
                <a:spcPct val="0"/>
              </a:spcBef>
              <a:buClr>
                <a:schemeClr val="tx1"/>
              </a:buClr>
              <a:buSzPct val="80000"/>
              <a:buFont typeface="Courier New" pitchFamily="49" charset="0"/>
              <a:buChar char="o"/>
              <a:defRPr/>
            </a:pPr>
            <a:r>
              <a:rPr lang="en-GB" dirty="0" smtClean="0"/>
              <a:t>First attempt to reach agreement by involving </a:t>
            </a:r>
            <a:r>
              <a:rPr lang="en-GB" dirty="0"/>
              <a:t>all parties</a:t>
            </a:r>
          </a:p>
          <a:p>
            <a:pPr lvl="1">
              <a:lnSpc>
                <a:spcPts val="3000"/>
              </a:lnSpc>
              <a:spcBef>
                <a:spcPct val="0"/>
              </a:spcBef>
              <a:buClr>
                <a:schemeClr val="tx1"/>
              </a:buClr>
              <a:buSzPct val="80000"/>
              <a:buFont typeface="Courier New" pitchFamily="49" charset="0"/>
              <a:buChar char="o"/>
              <a:defRPr/>
            </a:pPr>
            <a:r>
              <a:rPr lang="en-GB" dirty="0"/>
              <a:t>If </a:t>
            </a:r>
            <a:r>
              <a:rPr lang="en-GB" dirty="0" smtClean="0"/>
              <a:t>this isn’t </a:t>
            </a:r>
            <a:r>
              <a:rPr lang="en-GB" dirty="0"/>
              <a:t>possible, </a:t>
            </a:r>
            <a:r>
              <a:rPr lang="en-GB" dirty="0" smtClean="0"/>
              <a:t>then apply the Default </a:t>
            </a:r>
            <a:r>
              <a:rPr lang="en-GB" dirty="0"/>
              <a:t>Rule (splitting rule) </a:t>
            </a:r>
          </a:p>
        </p:txBody>
      </p:sp>
      <p:sp>
        <p:nvSpPr>
          <p:cNvPr id="8" name="Oval 7"/>
          <p:cNvSpPr/>
          <p:nvPr/>
        </p:nvSpPr>
        <p:spPr>
          <a:xfrm rot="21252309">
            <a:off x="857250" y="2808288"/>
            <a:ext cx="3160713" cy="1584325"/>
          </a:xfrm>
          <a:prstGeom prst="ellipse">
            <a:avLst/>
          </a:prstGeom>
          <a:noFill/>
          <a:ln>
            <a:solidFill>
              <a:srgbClr val="FFC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9" name="Oval 8"/>
          <p:cNvSpPr/>
          <p:nvPr/>
        </p:nvSpPr>
        <p:spPr>
          <a:xfrm rot="975422">
            <a:off x="4138613" y="3211513"/>
            <a:ext cx="3646487" cy="1671637"/>
          </a:xfrm>
          <a:prstGeom prst="ellipse">
            <a:avLst/>
          </a:prstGeom>
          <a:noFill/>
          <a:ln>
            <a:solidFill>
              <a:schemeClr val="tx2">
                <a:lumMod val="60000"/>
                <a:lumOff val="4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10" name="Oval 9"/>
          <p:cNvSpPr/>
          <p:nvPr/>
        </p:nvSpPr>
        <p:spPr>
          <a:xfrm>
            <a:off x="4183063" y="3444875"/>
            <a:ext cx="215900" cy="215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11" name="Oval 10"/>
          <p:cNvSpPr/>
          <p:nvPr/>
        </p:nvSpPr>
        <p:spPr>
          <a:xfrm>
            <a:off x="3937000" y="3454400"/>
            <a:ext cx="215900" cy="2159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12" name="Bevel 11"/>
          <p:cNvSpPr/>
          <p:nvPr/>
        </p:nvSpPr>
        <p:spPr>
          <a:xfrm>
            <a:off x="5738813" y="2487613"/>
            <a:ext cx="1152525" cy="360362"/>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de-DE" sz="1600" b="1" dirty="0"/>
              <a:t>Shipper 2</a:t>
            </a:r>
            <a:endParaRPr lang="en-US" sz="1600" b="1" dirty="0"/>
          </a:p>
        </p:txBody>
      </p:sp>
      <p:sp>
        <p:nvSpPr>
          <p:cNvPr id="13" name="Bevel 12"/>
          <p:cNvSpPr/>
          <p:nvPr/>
        </p:nvSpPr>
        <p:spPr>
          <a:xfrm>
            <a:off x="1908175" y="2986088"/>
            <a:ext cx="1150938" cy="358775"/>
          </a:xfrm>
          <a:prstGeom prst="bevel">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de-DE" sz="1600" b="1" dirty="0">
                <a:solidFill>
                  <a:schemeClr val="tx2"/>
                </a:solidFill>
              </a:rPr>
              <a:t>Shipper 1</a:t>
            </a:r>
            <a:endParaRPr lang="en-US" sz="1600" b="1" dirty="0">
              <a:solidFill>
                <a:schemeClr val="tx2"/>
              </a:solidFill>
            </a:endParaRPr>
          </a:p>
        </p:txBody>
      </p:sp>
      <p:sp>
        <p:nvSpPr>
          <p:cNvPr id="14" name="Oval 13"/>
          <p:cNvSpPr/>
          <p:nvPr/>
        </p:nvSpPr>
        <p:spPr>
          <a:xfrm rot="20742903">
            <a:off x="4168775" y="2503488"/>
            <a:ext cx="3435350" cy="1584325"/>
          </a:xfrm>
          <a:prstGeom prst="ellipse">
            <a:avLst/>
          </a:prstGeom>
          <a:noFill/>
          <a:ln>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16" name="Vertical Scroll 15"/>
          <p:cNvSpPr/>
          <p:nvPr/>
        </p:nvSpPr>
        <p:spPr>
          <a:xfrm>
            <a:off x="5738813" y="3027363"/>
            <a:ext cx="1152525" cy="539750"/>
          </a:xfrm>
          <a:prstGeom prst="verticalScroll">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de-DE" sz="1600" b="1" i="1" dirty="0"/>
              <a:t>y</a:t>
            </a:r>
            <a:r>
              <a:rPr lang="de-DE" sz="1600" b="1" dirty="0"/>
              <a:t> units booked</a:t>
            </a:r>
            <a:endParaRPr lang="en-US" sz="1600" b="1" dirty="0"/>
          </a:p>
        </p:txBody>
      </p:sp>
      <p:sp>
        <p:nvSpPr>
          <p:cNvPr id="17" name="Vertical Scroll 16"/>
          <p:cNvSpPr/>
          <p:nvPr/>
        </p:nvSpPr>
        <p:spPr>
          <a:xfrm>
            <a:off x="1908175" y="3532188"/>
            <a:ext cx="1150938" cy="539750"/>
          </a:xfrm>
          <a:prstGeom prst="verticalScroll">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de-DE" sz="1600" b="1" i="1" dirty="0">
                <a:solidFill>
                  <a:schemeClr val="tx2"/>
                </a:solidFill>
              </a:rPr>
              <a:t>x</a:t>
            </a:r>
            <a:r>
              <a:rPr lang="de-DE" sz="1600" b="1" dirty="0">
                <a:solidFill>
                  <a:schemeClr val="tx2"/>
                </a:solidFill>
              </a:rPr>
              <a:t> units booked</a:t>
            </a:r>
            <a:endParaRPr lang="en-US" sz="1600" b="1" dirty="0">
              <a:solidFill>
                <a:schemeClr val="tx2"/>
              </a:solidFill>
            </a:endParaRPr>
          </a:p>
        </p:txBody>
      </p:sp>
      <p:cxnSp>
        <p:nvCxnSpPr>
          <p:cNvPr id="18" name="Straight Connector 17"/>
          <p:cNvCxnSpPr>
            <a:stCxn id="16" idx="0"/>
            <a:endCxn id="12" idx="3"/>
          </p:cNvCxnSpPr>
          <p:nvPr/>
        </p:nvCxnSpPr>
        <p:spPr>
          <a:xfrm flipV="1">
            <a:off x="6315075" y="2801938"/>
            <a:ext cx="0" cy="225425"/>
          </a:xfrm>
          <a:prstGeom prst="line">
            <a:avLst/>
          </a:prstGeom>
        </p:spPr>
        <p:style>
          <a:lnRef idx="2">
            <a:schemeClr val="accent1">
              <a:shade val="50000"/>
            </a:schemeClr>
          </a:lnRef>
          <a:fillRef idx="1">
            <a:schemeClr val="accent1"/>
          </a:fillRef>
          <a:effectRef idx="0">
            <a:schemeClr val="accent1"/>
          </a:effectRef>
          <a:fontRef idx="minor">
            <a:schemeClr val="lt1"/>
          </a:fontRef>
        </p:style>
      </p:cxnSp>
      <p:cxnSp>
        <p:nvCxnSpPr>
          <p:cNvPr id="19" name="Straight Connector 18"/>
          <p:cNvCxnSpPr>
            <a:stCxn id="17" idx="0"/>
          </p:cNvCxnSpPr>
          <p:nvPr/>
        </p:nvCxnSpPr>
        <p:spPr>
          <a:xfrm flipH="1" flipV="1">
            <a:off x="2463800" y="3305175"/>
            <a:ext cx="20638" cy="227013"/>
          </a:xfrm>
          <a:prstGeom prst="line">
            <a:avLst/>
          </a:prstGeom>
        </p:spPr>
        <p:style>
          <a:lnRef idx="2">
            <a:schemeClr val="accent1">
              <a:shade val="50000"/>
            </a:schemeClr>
          </a:lnRef>
          <a:fillRef idx="1">
            <a:schemeClr val="accent1"/>
          </a:fillRef>
          <a:effectRef idx="0">
            <a:schemeClr val="accent1"/>
          </a:effectRef>
          <a:fontRef idx="minor">
            <a:schemeClr val="lt1"/>
          </a:fontRef>
        </p:style>
      </p:cxnSp>
      <p:sp>
        <p:nvSpPr>
          <p:cNvPr id="20" name="Bevel 19"/>
          <p:cNvSpPr/>
          <p:nvPr/>
        </p:nvSpPr>
        <p:spPr>
          <a:xfrm>
            <a:off x="5307013" y="4071938"/>
            <a:ext cx="1150937" cy="360362"/>
          </a:xfrm>
          <a:prstGeom prst="bevel">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de-DE" sz="1600" b="1" dirty="0">
                <a:solidFill>
                  <a:schemeClr val="tx2"/>
                </a:solidFill>
              </a:rPr>
              <a:t>Shipper 3</a:t>
            </a:r>
            <a:endParaRPr lang="en-US" sz="1600" b="1" dirty="0">
              <a:solidFill>
                <a:schemeClr val="tx2"/>
              </a:solidFill>
            </a:endParaRPr>
          </a:p>
        </p:txBody>
      </p:sp>
      <p:sp>
        <p:nvSpPr>
          <p:cNvPr id="21" name="Vertical Scroll 20"/>
          <p:cNvSpPr/>
          <p:nvPr/>
        </p:nvSpPr>
        <p:spPr>
          <a:xfrm>
            <a:off x="5307013" y="4611688"/>
            <a:ext cx="1150937" cy="539750"/>
          </a:xfrm>
          <a:prstGeom prst="verticalScroll">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de-DE" sz="1600" b="1" i="1" dirty="0">
                <a:solidFill>
                  <a:schemeClr val="tx2"/>
                </a:solidFill>
              </a:rPr>
              <a:t>z</a:t>
            </a:r>
            <a:r>
              <a:rPr lang="de-DE" sz="1600" b="1" dirty="0">
                <a:solidFill>
                  <a:schemeClr val="tx2"/>
                </a:solidFill>
              </a:rPr>
              <a:t> units booked</a:t>
            </a:r>
            <a:endParaRPr lang="en-US" sz="1600" b="1" dirty="0">
              <a:solidFill>
                <a:schemeClr val="tx2"/>
              </a:solidFill>
            </a:endParaRPr>
          </a:p>
        </p:txBody>
      </p:sp>
      <p:cxnSp>
        <p:nvCxnSpPr>
          <p:cNvPr id="22" name="Straight Connector 21"/>
          <p:cNvCxnSpPr>
            <a:stCxn id="21" idx="0"/>
            <a:endCxn id="20" idx="3"/>
          </p:cNvCxnSpPr>
          <p:nvPr/>
        </p:nvCxnSpPr>
        <p:spPr>
          <a:xfrm flipV="1">
            <a:off x="5883275" y="4386263"/>
            <a:ext cx="0" cy="225425"/>
          </a:xfrm>
          <a:prstGeom prst="line">
            <a:avLst/>
          </a:prstGeom>
        </p:spPr>
        <p:style>
          <a:lnRef idx="2">
            <a:schemeClr val="accent1">
              <a:shade val="50000"/>
            </a:schemeClr>
          </a:lnRef>
          <a:fillRef idx="1">
            <a:schemeClr val="accent1"/>
          </a:fillRef>
          <a:effectRef idx="0">
            <a:schemeClr val="accent1"/>
          </a:effectRef>
          <a:fontRef idx="minor">
            <a:schemeClr val="lt1"/>
          </a:fontRef>
        </p:style>
      </p:cxnSp>
      <p:sp>
        <p:nvSpPr>
          <p:cNvPr id="23" name="Sun 22"/>
          <p:cNvSpPr/>
          <p:nvPr/>
        </p:nvSpPr>
        <p:spPr>
          <a:xfrm>
            <a:off x="7053263" y="3206750"/>
            <a:ext cx="1231900" cy="865188"/>
          </a:xfrm>
          <a:prstGeom prst="sun">
            <a:avLst/>
          </a:prstGeom>
          <a:solidFill>
            <a:srgbClr val="B4D13B"/>
          </a:solidFill>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defRPr/>
            </a:pPr>
            <a:r>
              <a:rPr lang="de-DE" sz="1600" b="1" dirty="0">
                <a:solidFill>
                  <a:schemeClr val="tx2"/>
                </a:solidFill>
              </a:rPr>
              <a:t>VTP2</a:t>
            </a:r>
            <a:endParaRPr lang="en-US" sz="1600" b="1" dirty="0">
              <a:solidFill>
                <a:schemeClr val="tx2"/>
              </a:solidFill>
            </a:endParaRPr>
          </a:p>
        </p:txBody>
      </p:sp>
      <p:sp>
        <p:nvSpPr>
          <p:cNvPr id="27" name="Sun 26"/>
          <p:cNvSpPr/>
          <p:nvPr/>
        </p:nvSpPr>
        <p:spPr>
          <a:xfrm>
            <a:off x="357188" y="3570288"/>
            <a:ext cx="1231900" cy="863600"/>
          </a:xfrm>
          <a:prstGeom prst="sun">
            <a:avLst/>
          </a:prstGeom>
          <a:solidFill>
            <a:srgbClr val="B4D13B"/>
          </a:solidFill>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defRPr/>
            </a:pPr>
            <a:r>
              <a:rPr lang="de-DE" sz="1600" b="1" dirty="0">
                <a:solidFill>
                  <a:schemeClr val="tx2"/>
                </a:solidFill>
              </a:rPr>
              <a:t>VTP1</a:t>
            </a:r>
            <a:endParaRPr lang="en-US" sz="1600" b="1" dirty="0">
              <a:solidFill>
                <a:schemeClr val="tx2"/>
              </a:solidFill>
            </a:endParaRPr>
          </a:p>
        </p:txBody>
      </p:sp>
    </p:spTree>
    <p:extLst>
      <p:ext uri="{BB962C8B-B14F-4D97-AF65-F5344CB8AC3E}">
        <p14:creationId xmlns:p14="http://schemas.microsoft.com/office/powerpoint/2010/main" xmlns="" val="64200383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Freeform 33"/>
          <p:cNvSpPr/>
          <p:nvPr/>
        </p:nvSpPr>
        <p:spPr>
          <a:xfrm>
            <a:off x="4219575" y="1437679"/>
            <a:ext cx="355600" cy="3627438"/>
          </a:xfrm>
          <a:custGeom>
            <a:avLst/>
            <a:gdLst>
              <a:gd name="connsiteX0" fmla="*/ 80288 w 203910"/>
              <a:gd name="connsiteY0" fmla="*/ 0 h 4924425"/>
              <a:gd name="connsiteX1" fmla="*/ 194588 w 203910"/>
              <a:gd name="connsiteY1" fmla="*/ 523875 h 4924425"/>
              <a:gd name="connsiteX2" fmla="*/ 175538 w 203910"/>
              <a:gd name="connsiteY2" fmla="*/ 933450 h 4924425"/>
              <a:gd name="connsiteX3" fmla="*/ 4088 w 203910"/>
              <a:gd name="connsiteY3" fmla="*/ 1466850 h 4924425"/>
              <a:gd name="connsiteX4" fmla="*/ 61238 w 203910"/>
              <a:gd name="connsiteY4" fmla="*/ 1714500 h 4924425"/>
              <a:gd name="connsiteX5" fmla="*/ 146963 w 203910"/>
              <a:gd name="connsiteY5" fmla="*/ 2219325 h 4924425"/>
              <a:gd name="connsiteX6" fmla="*/ 175538 w 203910"/>
              <a:gd name="connsiteY6" fmla="*/ 2943225 h 4924425"/>
              <a:gd name="connsiteX7" fmla="*/ 70763 w 203910"/>
              <a:gd name="connsiteY7" fmla="*/ 3086100 h 4924425"/>
              <a:gd name="connsiteX8" fmla="*/ 51713 w 203910"/>
              <a:gd name="connsiteY8" fmla="*/ 3324225 h 4924425"/>
              <a:gd name="connsiteX9" fmla="*/ 23138 w 203910"/>
              <a:gd name="connsiteY9" fmla="*/ 4219575 h 4924425"/>
              <a:gd name="connsiteX10" fmla="*/ 146963 w 203910"/>
              <a:gd name="connsiteY10" fmla="*/ 4686300 h 4924425"/>
              <a:gd name="connsiteX11" fmla="*/ 4088 w 203910"/>
              <a:gd name="connsiteY11" fmla="*/ 4924425 h 4924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3910" h="4924425">
                <a:moveTo>
                  <a:pt x="80288" y="0"/>
                </a:moveTo>
                <a:cubicBezTo>
                  <a:pt x="129500" y="184150"/>
                  <a:pt x="178713" y="368300"/>
                  <a:pt x="194588" y="523875"/>
                </a:cubicBezTo>
                <a:cubicBezTo>
                  <a:pt x="210463" y="679450"/>
                  <a:pt x="207288" y="776288"/>
                  <a:pt x="175538" y="933450"/>
                </a:cubicBezTo>
                <a:cubicBezTo>
                  <a:pt x="143788" y="1090612"/>
                  <a:pt x="23138" y="1336675"/>
                  <a:pt x="4088" y="1466850"/>
                </a:cubicBezTo>
                <a:cubicBezTo>
                  <a:pt x="-14962" y="1597025"/>
                  <a:pt x="37425" y="1589088"/>
                  <a:pt x="61238" y="1714500"/>
                </a:cubicBezTo>
                <a:cubicBezTo>
                  <a:pt x="85051" y="1839913"/>
                  <a:pt x="127913" y="2014538"/>
                  <a:pt x="146963" y="2219325"/>
                </a:cubicBezTo>
                <a:cubicBezTo>
                  <a:pt x="166013" y="2424112"/>
                  <a:pt x="188238" y="2798763"/>
                  <a:pt x="175538" y="2943225"/>
                </a:cubicBezTo>
                <a:cubicBezTo>
                  <a:pt x="162838" y="3087687"/>
                  <a:pt x="91400" y="3022600"/>
                  <a:pt x="70763" y="3086100"/>
                </a:cubicBezTo>
                <a:cubicBezTo>
                  <a:pt x="50126" y="3149600"/>
                  <a:pt x="59650" y="3135313"/>
                  <a:pt x="51713" y="3324225"/>
                </a:cubicBezTo>
                <a:cubicBezTo>
                  <a:pt x="43776" y="3513137"/>
                  <a:pt x="7263" y="3992562"/>
                  <a:pt x="23138" y="4219575"/>
                </a:cubicBezTo>
                <a:cubicBezTo>
                  <a:pt x="39013" y="4446588"/>
                  <a:pt x="150138" y="4568825"/>
                  <a:pt x="146963" y="4686300"/>
                </a:cubicBezTo>
                <a:cubicBezTo>
                  <a:pt x="143788" y="4803775"/>
                  <a:pt x="140613" y="4864100"/>
                  <a:pt x="4088" y="4924425"/>
                </a:cubicBezTo>
              </a:path>
            </a:pathLst>
          </a:custGeom>
          <a:noFill/>
          <a:ln w="38100">
            <a:solidFill>
              <a:schemeClr val="bg1">
                <a:lumMod val="6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12291" name="Title 1"/>
          <p:cNvSpPr>
            <a:spLocks noGrp="1"/>
          </p:cNvSpPr>
          <p:nvPr>
            <p:ph type="title"/>
          </p:nvPr>
        </p:nvSpPr>
        <p:spPr bwMode="auto">
          <a:xfrm>
            <a:off x="457200" y="417513"/>
            <a:ext cx="8229600" cy="868362"/>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dirty="0" smtClean="0">
                <a:ea typeface="ＭＳ Ｐゴシック" pitchFamily="34" charset="-128"/>
                <a:cs typeface="Times New Roman" pitchFamily="18" charset="0"/>
              </a:rPr>
              <a:t>ACER CAM FG: Sunset Clause</a:t>
            </a:r>
            <a:endParaRPr lang="en-GB" dirty="0" smtClean="0">
              <a:ea typeface="ＭＳ Ｐゴシック" pitchFamily="34" charset="-128"/>
              <a:cs typeface="Arial" charset="0"/>
            </a:endParaRPr>
          </a:p>
        </p:txBody>
      </p:sp>
      <p:sp>
        <p:nvSpPr>
          <p:cNvPr id="12292" name="Slide Number Placeholder 3"/>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400">
                <a:solidFill>
                  <a:schemeClr val="tx1"/>
                </a:solidFill>
                <a:latin typeface="Arial" charset="0"/>
                <a:cs typeface="Arial" charset="0"/>
              </a:defRPr>
            </a:lvl1pPr>
            <a:lvl2pPr marL="742950" indent="-285750" eaLnBrk="0" hangingPunct="0">
              <a:defRPr sz="1400">
                <a:solidFill>
                  <a:schemeClr val="tx1"/>
                </a:solidFill>
                <a:latin typeface="Arial" charset="0"/>
                <a:cs typeface="Arial" charset="0"/>
              </a:defRPr>
            </a:lvl2pPr>
            <a:lvl3pPr marL="1143000" indent="-228600" eaLnBrk="0" hangingPunct="0">
              <a:defRPr sz="1400">
                <a:solidFill>
                  <a:schemeClr val="tx1"/>
                </a:solidFill>
                <a:latin typeface="Arial" charset="0"/>
                <a:cs typeface="Arial" charset="0"/>
              </a:defRPr>
            </a:lvl3pPr>
            <a:lvl4pPr marL="1600200" indent="-228600" eaLnBrk="0" hangingPunct="0">
              <a:defRPr sz="1400">
                <a:solidFill>
                  <a:schemeClr val="tx1"/>
                </a:solidFill>
                <a:latin typeface="Arial" charset="0"/>
                <a:cs typeface="Arial" charset="0"/>
              </a:defRPr>
            </a:lvl4pPr>
            <a:lvl5pPr marL="2057400" indent="-228600" eaLnBrk="0" hangingPunct="0">
              <a:defRPr sz="1400">
                <a:solidFill>
                  <a:schemeClr val="tx1"/>
                </a:solidFill>
                <a:latin typeface="Arial" charset="0"/>
                <a:cs typeface="Arial" charset="0"/>
              </a:defRPr>
            </a:lvl5pPr>
            <a:lvl6pPr marL="2514600" indent="-228600" algn="ctr" eaLnBrk="0" fontAlgn="base" hangingPunct="0">
              <a:spcBef>
                <a:spcPct val="0"/>
              </a:spcBef>
              <a:spcAft>
                <a:spcPct val="0"/>
              </a:spcAft>
              <a:defRPr sz="1400">
                <a:solidFill>
                  <a:schemeClr val="tx1"/>
                </a:solidFill>
                <a:latin typeface="Arial" charset="0"/>
                <a:cs typeface="Arial" charset="0"/>
              </a:defRPr>
            </a:lvl6pPr>
            <a:lvl7pPr marL="2971800" indent="-228600" algn="ctr" eaLnBrk="0" fontAlgn="base" hangingPunct="0">
              <a:spcBef>
                <a:spcPct val="0"/>
              </a:spcBef>
              <a:spcAft>
                <a:spcPct val="0"/>
              </a:spcAft>
              <a:defRPr sz="1400">
                <a:solidFill>
                  <a:schemeClr val="tx1"/>
                </a:solidFill>
                <a:latin typeface="Arial" charset="0"/>
                <a:cs typeface="Arial" charset="0"/>
              </a:defRPr>
            </a:lvl7pPr>
            <a:lvl8pPr marL="3429000" indent="-228600" algn="ctr" eaLnBrk="0" fontAlgn="base" hangingPunct="0">
              <a:spcBef>
                <a:spcPct val="0"/>
              </a:spcBef>
              <a:spcAft>
                <a:spcPct val="0"/>
              </a:spcAft>
              <a:defRPr sz="1400">
                <a:solidFill>
                  <a:schemeClr val="tx1"/>
                </a:solidFill>
                <a:latin typeface="Arial" charset="0"/>
                <a:cs typeface="Arial" charset="0"/>
              </a:defRPr>
            </a:lvl8pPr>
            <a:lvl9pPr marL="3886200" indent="-228600" algn="ctr" eaLnBrk="0" fontAlgn="base" hangingPunct="0">
              <a:spcBef>
                <a:spcPct val="0"/>
              </a:spcBef>
              <a:spcAft>
                <a:spcPct val="0"/>
              </a:spcAft>
              <a:defRPr sz="1400">
                <a:solidFill>
                  <a:schemeClr val="tx1"/>
                </a:solidFill>
                <a:latin typeface="Arial" charset="0"/>
                <a:cs typeface="Arial" charset="0"/>
              </a:defRPr>
            </a:lvl9pPr>
          </a:lstStyle>
          <a:p>
            <a:pPr eaLnBrk="1" hangingPunct="1"/>
            <a:fld id="{CAAEFCC9-3849-48FE-B13C-2378EFBAC227}" type="slidenum">
              <a:rPr lang="fr-BE" sz="1200" smtClean="0">
                <a:solidFill>
                  <a:srgbClr val="666666"/>
                </a:solidFill>
                <a:latin typeface="Calibri" pitchFamily="34" charset="0"/>
              </a:rPr>
              <a:pPr eaLnBrk="1" hangingPunct="1"/>
              <a:t>48</a:t>
            </a:fld>
            <a:endParaRPr lang="fr-BE" sz="1200" smtClean="0">
              <a:solidFill>
                <a:srgbClr val="666666"/>
              </a:solidFill>
              <a:latin typeface="Calibri" pitchFamily="34" charset="0"/>
            </a:endParaRPr>
          </a:p>
        </p:txBody>
      </p:sp>
      <p:sp>
        <p:nvSpPr>
          <p:cNvPr id="11268" name="Content Placeholder 23"/>
          <p:cNvSpPr>
            <a:spLocks noGrp="1"/>
          </p:cNvSpPr>
          <p:nvPr>
            <p:ph sz="quarter" idx="11"/>
          </p:nvPr>
        </p:nvSpPr>
        <p:spPr bwMode="auto">
          <a:xfrm>
            <a:off x="542925" y="1312863"/>
            <a:ext cx="8296275" cy="4706937"/>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spcBef>
                <a:spcPts val="1200"/>
              </a:spcBef>
              <a:defRPr/>
            </a:pPr>
            <a:endParaRPr lang="en-GB" sz="2400" b="1" dirty="0">
              <a:cs typeface="ＭＳ Ｐゴシック"/>
            </a:endParaRPr>
          </a:p>
          <a:p>
            <a:pPr>
              <a:spcBef>
                <a:spcPts val="1200"/>
              </a:spcBef>
              <a:buFont typeface="Calibri" pitchFamily="34" charset="0"/>
              <a:buChar char="•"/>
              <a:defRPr/>
            </a:pPr>
            <a:endParaRPr lang="en-GB" dirty="0">
              <a:cs typeface="ＭＳ Ｐゴシック"/>
            </a:endParaRPr>
          </a:p>
          <a:p>
            <a:pPr>
              <a:spcBef>
                <a:spcPts val="1200"/>
              </a:spcBef>
              <a:buFont typeface="Calibri" pitchFamily="34" charset="0"/>
              <a:buChar char="•"/>
              <a:defRPr/>
            </a:pPr>
            <a:endParaRPr lang="en-GB" dirty="0">
              <a:cs typeface="ＭＳ Ｐゴシック"/>
            </a:endParaRPr>
          </a:p>
          <a:p>
            <a:pPr>
              <a:spcBef>
                <a:spcPts val="1200"/>
              </a:spcBef>
              <a:buFont typeface="Calibri" pitchFamily="34" charset="0"/>
              <a:buChar char="•"/>
              <a:defRPr/>
            </a:pPr>
            <a:endParaRPr lang="en-GB" dirty="0">
              <a:cs typeface="ＭＳ Ｐゴシック"/>
            </a:endParaRPr>
          </a:p>
          <a:p>
            <a:pPr>
              <a:spcBef>
                <a:spcPts val="1200"/>
              </a:spcBef>
              <a:buFont typeface="Calibri" pitchFamily="34" charset="0"/>
              <a:buChar char="•"/>
              <a:defRPr/>
            </a:pPr>
            <a:endParaRPr lang="en-GB" dirty="0">
              <a:cs typeface="ＭＳ Ｐゴシック"/>
            </a:endParaRPr>
          </a:p>
          <a:p>
            <a:pPr>
              <a:spcBef>
                <a:spcPts val="1200"/>
              </a:spcBef>
              <a:buFont typeface="Calibri" pitchFamily="34" charset="0"/>
              <a:buChar char="•"/>
              <a:defRPr/>
            </a:pPr>
            <a:endParaRPr lang="en-GB" dirty="0">
              <a:cs typeface="ＭＳ Ｐゴシック"/>
            </a:endParaRPr>
          </a:p>
          <a:p>
            <a:pPr marL="0" indent="0">
              <a:spcBef>
                <a:spcPts val="1200"/>
              </a:spcBef>
              <a:buFont typeface="Arial" pitchFamily="34" charset="0"/>
              <a:buNone/>
              <a:defRPr/>
            </a:pPr>
            <a:endParaRPr lang="en-GB" dirty="0">
              <a:cs typeface="ＭＳ Ｐゴシック"/>
            </a:endParaRPr>
          </a:p>
          <a:p>
            <a:pPr marL="0" indent="0">
              <a:spcBef>
                <a:spcPts val="600"/>
              </a:spcBef>
              <a:defRPr/>
            </a:pPr>
            <a:endParaRPr lang="en-GB" sz="1100" dirty="0">
              <a:cs typeface="ＭＳ Ｐゴシック"/>
            </a:endParaRPr>
          </a:p>
        </p:txBody>
      </p:sp>
      <p:sp>
        <p:nvSpPr>
          <p:cNvPr id="8" name="Oval 7"/>
          <p:cNvSpPr/>
          <p:nvPr/>
        </p:nvSpPr>
        <p:spPr>
          <a:xfrm>
            <a:off x="4508500" y="3041054"/>
            <a:ext cx="215900" cy="215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9" name="Oval 8"/>
          <p:cNvSpPr/>
          <p:nvPr/>
        </p:nvSpPr>
        <p:spPr>
          <a:xfrm>
            <a:off x="4268788" y="3052167"/>
            <a:ext cx="215900" cy="2159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10" name="Oval 9"/>
          <p:cNvSpPr/>
          <p:nvPr/>
        </p:nvSpPr>
        <p:spPr>
          <a:xfrm>
            <a:off x="222250" y="1536104"/>
            <a:ext cx="8458200" cy="1584325"/>
          </a:xfrm>
          <a:prstGeom prst="ellipse">
            <a:avLst/>
          </a:prstGeom>
          <a:noFill/>
          <a:ln>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11" name="Oval 10"/>
          <p:cNvSpPr/>
          <p:nvPr/>
        </p:nvSpPr>
        <p:spPr>
          <a:xfrm>
            <a:off x="222250" y="2399704"/>
            <a:ext cx="8081963" cy="1584325"/>
          </a:xfrm>
          <a:prstGeom prst="ellipse">
            <a:avLst/>
          </a:prstGeom>
          <a:noFill/>
          <a:ln>
            <a:solidFill>
              <a:srgbClr val="FFC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12" name="Sun 11"/>
          <p:cNvSpPr/>
          <p:nvPr/>
        </p:nvSpPr>
        <p:spPr>
          <a:xfrm>
            <a:off x="7516813" y="2544167"/>
            <a:ext cx="1231900" cy="863600"/>
          </a:xfrm>
          <a:prstGeom prst="sun">
            <a:avLst/>
          </a:prstGeom>
          <a:solidFill>
            <a:srgbClr val="B4D13B"/>
          </a:solidFill>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defRPr/>
            </a:pPr>
            <a:r>
              <a:rPr lang="de-DE" sz="1600" b="1" dirty="0">
                <a:solidFill>
                  <a:schemeClr val="tx2"/>
                </a:solidFill>
              </a:rPr>
              <a:t>VTP2</a:t>
            </a:r>
            <a:endParaRPr lang="en-US" sz="1600" b="1" dirty="0">
              <a:solidFill>
                <a:schemeClr val="tx2"/>
              </a:solidFill>
            </a:endParaRPr>
          </a:p>
        </p:txBody>
      </p:sp>
      <p:sp>
        <p:nvSpPr>
          <p:cNvPr id="14" name="Oval 13"/>
          <p:cNvSpPr/>
          <p:nvPr/>
        </p:nvSpPr>
        <p:spPr>
          <a:xfrm>
            <a:off x="222250" y="3175992"/>
            <a:ext cx="8458200" cy="1671637"/>
          </a:xfrm>
          <a:prstGeom prst="ellipse">
            <a:avLst/>
          </a:prstGeom>
          <a:noFill/>
          <a:ln>
            <a:solidFill>
              <a:schemeClr val="tx2">
                <a:lumMod val="60000"/>
                <a:lumOff val="4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15" name="Sun 14"/>
          <p:cNvSpPr/>
          <p:nvPr/>
        </p:nvSpPr>
        <p:spPr>
          <a:xfrm>
            <a:off x="315913" y="2723554"/>
            <a:ext cx="1231900" cy="865188"/>
          </a:xfrm>
          <a:prstGeom prst="sun">
            <a:avLst/>
          </a:prstGeom>
          <a:solidFill>
            <a:srgbClr val="B4D13B"/>
          </a:solidFill>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defRPr/>
            </a:pPr>
            <a:r>
              <a:rPr lang="de-DE" sz="1600" b="1" dirty="0">
                <a:solidFill>
                  <a:schemeClr val="tx2"/>
                </a:solidFill>
              </a:rPr>
              <a:t>VTP1</a:t>
            </a:r>
            <a:endParaRPr lang="en-US" sz="1600" b="1" dirty="0">
              <a:solidFill>
                <a:schemeClr val="tx2"/>
              </a:solidFill>
            </a:endParaRPr>
          </a:p>
        </p:txBody>
      </p:sp>
      <p:sp>
        <p:nvSpPr>
          <p:cNvPr id="16" name="Bevel 15"/>
          <p:cNvSpPr/>
          <p:nvPr/>
        </p:nvSpPr>
        <p:spPr>
          <a:xfrm>
            <a:off x="1908175" y="1536104"/>
            <a:ext cx="1150938" cy="360363"/>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de-DE" sz="1600" b="1" dirty="0"/>
              <a:t>Shipper 2</a:t>
            </a:r>
            <a:endParaRPr lang="en-US" sz="1600" b="1" dirty="0"/>
          </a:p>
        </p:txBody>
      </p:sp>
      <p:sp>
        <p:nvSpPr>
          <p:cNvPr id="17" name="Bevel 16"/>
          <p:cNvSpPr/>
          <p:nvPr/>
        </p:nvSpPr>
        <p:spPr>
          <a:xfrm>
            <a:off x="1908175" y="2760067"/>
            <a:ext cx="1150938" cy="360362"/>
          </a:xfrm>
          <a:prstGeom prst="bevel">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de-DE" sz="1600" b="1" dirty="0">
                <a:solidFill>
                  <a:schemeClr val="tx2"/>
                </a:solidFill>
              </a:rPr>
              <a:t>Shipper 1</a:t>
            </a:r>
            <a:endParaRPr lang="en-US" sz="1600" b="1" dirty="0">
              <a:solidFill>
                <a:schemeClr val="tx2"/>
              </a:solidFill>
            </a:endParaRPr>
          </a:p>
        </p:txBody>
      </p:sp>
      <p:sp>
        <p:nvSpPr>
          <p:cNvPr id="18" name="Vertical Scroll 17"/>
          <p:cNvSpPr/>
          <p:nvPr/>
        </p:nvSpPr>
        <p:spPr>
          <a:xfrm>
            <a:off x="1908175" y="2075854"/>
            <a:ext cx="1150938" cy="539750"/>
          </a:xfrm>
          <a:prstGeom prst="verticalScroll">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de-DE" sz="1600" b="1" i="1" dirty="0"/>
              <a:t>u </a:t>
            </a:r>
            <a:r>
              <a:rPr lang="de-DE" sz="1600" b="1" dirty="0"/>
              <a:t>units booked</a:t>
            </a:r>
            <a:endParaRPr lang="en-US" sz="1600" b="1" dirty="0"/>
          </a:p>
        </p:txBody>
      </p:sp>
      <p:sp>
        <p:nvSpPr>
          <p:cNvPr id="19" name="Vertical Scroll 18"/>
          <p:cNvSpPr/>
          <p:nvPr/>
        </p:nvSpPr>
        <p:spPr>
          <a:xfrm>
            <a:off x="1908175" y="3306167"/>
            <a:ext cx="1150938" cy="539750"/>
          </a:xfrm>
          <a:prstGeom prst="verticalScroll">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de-DE" sz="1600" b="1" i="1" dirty="0">
                <a:solidFill>
                  <a:schemeClr val="tx2"/>
                </a:solidFill>
              </a:rPr>
              <a:t>v</a:t>
            </a:r>
            <a:r>
              <a:rPr lang="de-DE" sz="1600" b="1" dirty="0">
                <a:solidFill>
                  <a:schemeClr val="tx2"/>
                </a:solidFill>
              </a:rPr>
              <a:t> units booked</a:t>
            </a:r>
            <a:endParaRPr lang="en-US" sz="1600" b="1" dirty="0">
              <a:solidFill>
                <a:schemeClr val="tx2"/>
              </a:solidFill>
            </a:endParaRPr>
          </a:p>
        </p:txBody>
      </p:sp>
      <p:cxnSp>
        <p:nvCxnSpPr>
          <p:cNvPr id="20" name="Straight Connector 19"/>
          <p:cNvCxnSpPr>
            <a:stCxn id="18" idx="0"/>
            <a:endCxn id="16" idx="3"/>
          </p:cNvCxnSpPr>
          <p:nvPr/>
        </p:nvCxnSpPr>
        <p:spPr>
          <a:xfrm flipV="1">
            <a:off x="2484438" y="1850429"/>
            <a:ext cx="0" cy="225425"/>
          </a:xfrm>
          <a:prstGeom prst="line">
            <a:avLst/>
          </a:prstGeom>
        </p:spPr>
        <p:style>
          <a:lnRef idx="2">
            <a:schemeClr val="accent1">
              <a:shade val="50000"/>
            </a:schemeClr>
          </a:lnRef>
          <a:fillRef idx="1">
            <a:schemeClr val="accent1"/>
          </a:fillRef>
          <a:effectRef idx="0">
            <a:schemeClr val="accent1"/>
          </a:effectRef>
          <a:fontRef idx="minor">
            <a:schemeClr val="lt1"/>
          </a:fontRef>
        </p:style>
      </p:cxnSp>
      <p:cxnSp>
        <p:nvCxnSpPr>
          <p:cNvPr id="21" name="Straight Connector 20"/>
          <p:cNvCxnSpPr>
            <a:stCxn id="19" idx="0"/>
            <a:endCxn id="17" idx="2"/>
          </p:cNvCxnSpPr>
          <p:nvPr/>
        </p:nvCxnSpPr>
        <p:spPr>
          <a:xfrm flipV="1">
            <a:off x="2484438" y="3120429"/>
            <a:ext cx="0" cy="185738"/>
          </a:xfrm>
          <a:prstGeom prst="line">
            <a:avLst/>
          </a:prstGeom>
        </p:spPr>
        <p:style>
          <a:lnRef idx="2">
            <a:schemeClr val="accent1">
              <a:shade val="50000"/>
            </a:schemeClr>
          </a:lnRef>
          <a:fillRef idx="1">
            <a:schemeClr val="accent1"/>
          </a:fillRef>
          <a:effectRef idx="0">
            <a:schemeClr val="accent1"/>
          </a:effectRef>
          <a:fontRef idx="minor">
            <a:schemeClr val="lt1"/>
          </a:fontRef>
        </p:style>
      </p:cxnSp>
      <p:sp>
        <p:nvSpPr>
          <p:cNvPr id="22" name="Bevel 21"/>
          <p:cNvSpPr/>
          <p:nvPr/>
        </p:nvSpPr>
        <p:spPr>
          <a:xfrm>
            <a:off x="1908175" y="3984029"/>
            <a:ext cx="1150938" cy="360363"/>
          </a:xfrm>
          <a:prstGeom prst="bevel">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de-DE" sz="1600" b="1" dirty="0">
                <a:solidFill>
                  <a:schemeClr val="tx2"/>
                </a:solidFill>
              </a:rPr>
              <a:t>Shipper 3</a:t>
            </a:r>
            <a:endParaRPr lang="en-US" sz="1600" b="1" dirty="0">
              <a:solidFill>
                <a:schemeClr val="tx2"/>
              </a:solidFill>
            </a:endParaRPr>
          </a:p>
        </p:txBody>
      </p:sp>
      <p:sp>
        <p:nvSpPr>
          <p:cNvPr id="23" name="Vertical Scroll 22"/>
          <p:cNvSpPr/>
          <p:nvPr/>
        </p:nvSpPr>
        <p:spPr>
          <a:xfrm>
            <a:off x="1908175" y="4523779"/>
            <a:ext cx="1150938" cy="541338"/>
          </a:xfrm>
          <a:prstGeom prst="verticalScroll">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de-DE" sz="1600" b="1" i="1" dirty="0">
                <a:solidFill>
                  <a:schemeClr val="tx2"/>
                </a:solidFill>
              </a:rPr>
              <a:t>w</a:t>
            </a:r>
            <a:r>
              <a:rPr lang="de-DE" sz="1600" b="1" dirty="0">
                <a:solidFill>
                  <a:schemeClr val="tx2"/>
                </a:solidFill>
              </a:rPr>
              <a:t> units booked</a:t>
            </a:r>
            <a:endParaRPr lang="en-US" sz="1600" b="1" dirty="0">
              <a:solidFill>
                <a:schemeClr val="tx2"/>
              </a:solidFill>
            </a:endParaRPr>
          </a:p>
        </p:txBody>
      </p:sp>
      <p:cxnSp>
        <p:nvCxnSpPr>
          <p:cNvPr id="24" name="Straight Connector 23"/>
          <p:cNvCxnSpPr>
            <a:stCxn id="23" idx="0"/>
            <a:endCxn id="22" idx="3"/>
          </p:cNvCxnSpPr>
          <p:nvPr/>
        </p:nvCxnSpPr>
        <p:spPr>
          <a:xfrm flipV="1">
            <a:off x="2484438" y="4299942"/>
            <a:ext cx="0" cy="223837"/>
          </a:xfrm>
          <a:prstGeom prst="line">
            <a:avLst/>
          </a:prstGeom>
        </p:spPr>
        <p:style>
          <a:lnRef idx="2">
            <a:schemeClr val="accent1">
              <a:shade val="50000"/>
            </a:schemeClr>
          </a:lnRef>
          <a:fillRef idx="1">
            <a:schemeClr val="accent1"/>
          </a:fillRef>
          <a:effectRef idx="0">
            <a:schemeClr val="accent1"/>
          </a:effectRef>
          <a:fontRef idx="minor">
            <a:schemeClr val="lt1"/>
          </a:fontRef>
        </p:style>
      </p:cxnSp>
      <p:sp>
        <p:nvSpPr>
          <p:cNvPr id="25" name="Bevel 24"/>
          <p:cNvSpPr/>
          <p:nvPr/>
        </p:nvSpPr>
        <p:spPr>
          <a:xfrm>
            <a:off x="5867400" y="1536104"/>
            <a:ext cx="1152525" cy="360363"/>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de-DE" sz="1600" b="1" dirty="0"/>
              <a:t>Shipper 2</a:t>
            </a:r>
            <a:endParaRPr lang="en-US" sz="1600" b="1" dirty="0"/>
          </a:p>
        </p:txBody>
      </p:sp>
      <p:sp>
        <p:nvSpPr>
          <p:cNvPr id="26" name="Bevel 25"/>
          <p:cNvSpPr/>
          <p:nvPr/>
        </p:nvSpPr>
        <p:spPr>
          <a:xfrm>
            <a:off x="5867400" y="2760067"/>
            <a:ext cx="1152525" cy="360362"/>
          </a:xfrm>
          <a:prstGeom prst="bevel">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de-DE" sz="1600" b="1" dirty="0">
                <a:solidFill>
                  <a:schemeClr val="tx2"/>
                </a:solidFill>
              </a:rPr>
              <a:t>Shipper 1</a:t>
            </a:r>
            <a:endParaRPr lang="en-US" sz="1600" b="1" dirty="0">
              <a:solidFill>
                <a:schemeClr val="tx2"/>
              </a:solidFill>
            </a:endParaRPr>
          </a:p>
        </p:txBody>
      </p:sp>
      <p:sp>
        <p:nvSpPr>
          <p:cNvPr id="27" name="Vertical Scroll 26"/>
          <p:cNvSpPr/>
          <p:nvPr/>
        </p:nvSpPr>
        <p:spPr>
          <a:xfrm>
            <a:off x="5867400" y="2075854"/>
            <a:ext cx="1152525" cy="539750"/>
          </a:xfrm>
          <a:prstGeom prst="verticalScroll">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de-DE" sz="1600" b="1" i="1" dirty="0"/>
              <a:t>u</a:t>
            </a:r>
            <a:r>
              <a:rPr lang="de-DE" sz="1600" b="1" dirty="0"/>
              <a:t> units booked</a:t>
            </a:r>
            <a:endParaRPr lang="en-US" sz="1600" b="1" dirty="0"/>
          </a:p>
        </p:txBody>
      </p:sp>
      <p:sp>
        <p:nvSpPr>
          <p:cNvPr id="28" name="Vertical Scroll 27"/>
          <p:cNvSpPr/>
          <p:nvPr/>
        </p:nvSpPr>
        <p:spPr>
          <a:xfrm>
            <a:off x="5867400" y="3306167"/>
            <a:ext cx="1152525" cy="539750"/>
          </a:xfrm>
          <a:prstGeom prst="verticalScroll">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de-DE" sz="1600" b="1" i="1" dirty="0">
                <a:solidFill>
                  <a:schemeClr val="tx2"/>
                </a:solidFill>
              </a:rPr>
              <a:t>v</a:t>
            </a:r>
            <a:r>
              <a:rPr lang="de-DE" sz="1600" b="1" dirty="0">
                <a:solidFill>
                  <a:schemeClr val="tx2"/>
                </a:solidFill>
              </a:rPr>
              <a:t> units booked</a:t>
            </a:r>
            <a:endParaRPr lang="en-US" sz="1600" b="1" dirty="0">
              <a:solidFill>
                <a:schemeClr val="tx2"/>
              </a:solidFill>
            </a:endParaRPr>
          </a:p>
        </p:txBody>
      </p:sp>
      <p:cxnSp>
        <p:nvCxnSpPr>
          <p:cNvPr id="29" name="Straight Connector 28"/>
          <p:cNvCxnSpPr>
            <a:stCxn id="27" idx="0"/>
            <a:endCxn id="25" idx="3"/>
          </p:cNvCxnSpPr>
          <p:nvPr/>
        </p:nvCxnSpPr>
        <p:spPr>
          <a:xfrm flipV="1">
            <a:off x="6443663" y="1850429"/>
            <a:ext cx="0" cy="225425"/>
          </a:xfrm>
          <a:prstGeom prst="line">
            <a:avLst/>
          </a:prstGeom>
        </p:spPr>
        <p:style>
          <a:lnRef idx="2">
            <a:schemeClr val="accent1">
              <a:shade val="50000"/>
            </a:schemeClr>
          </a:lnRef>
          <a:fillRef idx="1">
            <a:schemeClr val="accent1"/>
          </a:fillRef>
          <a:effectRef idx="0">
            <a:schemeClr val="accent1"/>
          </a:effectRef>
          <a:fontRef idx="minor">
            <a:schemeClr val="lt1"/>
          </a:fontRef>
        </p:style>
      </p:cxnSp>
      <p:cxnSp>
        <p:nvCxnSpPr>
          <p:cNvPr id="30" name="Straight Connector 29"/>
          <p:cNvCxnSpPr>
            <a:stCxn id="28" idx="0"/>
            <a:endCxn id="26" idx="2"/>
          </p:cNvCxnSpPr>
          <p:nvPr/>
        </p:nvCxnSpPr>
        <p:spPr>
          <a:xfrm flipV="1">
            <a:off x="6443663" y="3120429"/>
            <a:ext cx="0" cy="185738"/>
          </a:xfrm>
          <a:prstGeom prst="line">
            <a:avLst/>
          </a:prstGeom>
        </p:spPr>
        <p:style>
          <a:lnRef idx="2">
            <a:schemeClr val="accent1">
              <a:shade val="50000"/>
            </a:schemeClr>
          </a:lnRef>
          <a:fillRef idx="1">
            <a:schemeClr val="accent1"/>
          </a:fillRef>
          <a:effectRef idx="0">
            <a:schemeClr val="accent1"/>
          </a:effectRef>
          <a:fontRef idx="minor">
            <a:schemeClr val="lt1"/>
          </a:fontRef>
        </p:style>
      </p:cxnSp>
      <p:sp>
        <p:nvSpPr>
          <p:cNvPr id="31" name="Bevel 30"/>
          <p:cNvSpPr/>
          <p:nvPr/>
        </p:nvSpPr>
        <p:spPr>
          <a:xfrm>
            <a:off x="5867400" y="3984029"/>
            <a:ext cx="1152525" cy="360363"/>
          </a:xfrm>
          <a:prstGeom prst="bevel">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de-DE" sz="1600" b="1" dirty="0">
                <a:solidFill>
                  <a:schemeClr val="tx2"/>
                </a:solidFill>
              </a:rPr>
              <a:t>Shipper 3</a:t>
            </a:r>
            <a:endParaRPr lang="en-US" sz="1600" b="1" dirty="0">
              <a:solidFill>
                <a:schemeClr val="tx2"/>
              </a:solidFill>
            </a:endParaRPr>
          </a:p>
        </p:txBody>
      </p:sp>
      <p:sp>
        <p:nvSpPr>
          <p:cNvPr id="32" name="Vertical Scroll 31"/>
          <p:cNvSpPr/>
          <p:nvPr/>
        </p:nvSpPr>
        <p:spPr>
          <a:xfrm>
            <a:off x="5867400" y="4523779"/>
            <a:ext cx="1152525" cy="541338"/>
          </a:xfrm>
          <a:prstGeom prst="verticalScroll">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de-DE" sz="1600" b="1" i="1" dirty="0">
                <a:solidFill>
                  <a:schemeClr val="tx2"/>
                </a:solidFill>
              </a:rPr>
              <a:t>w</a:t>
            </a:r>
            <a:r>
              <a:rPr lang="de-DE" sz="1600" b="1" dirty="0">
                <a:solidFill>
                  <a:schemeClr val="tx2"/>
                </a:solidFill>
              </a:rPr>
              <a:t> units booked</a:t>
            </a:r>
            <a:endParaRPr lang="en-US" sz="1600" b="1" dirty="0">
              <a:solidFill>
                <a:schemeClr val="tx2"/>
              </a:solidFill>
            </a:endParaRPr>
          </a:p>
        </p:txBody>
      </p:sp>
      <p:cxnSp>
        <p:nvCxnSpPr>
          <p:cNvPr id="33" name="Straight Connector 32"/>
          <p:cNvCxnSpPr>
            <a:stCxn id="32" idx="0"/>
            <a:endCxn id="31" idx="3"/>
          </p:cNvCxnSpPr>
          <p:nvPr/>
        </p:nvCxnSpPr>
        <p:spPr>
          <a:xfrm flipV="1">
            <a:off x="6443663" y="4299942"/>
            <a:ext cx="0" cy="223837"/>
          </a:xfrm>
          <a:prstGeom prst="line">
            <a:avLst/>
          </a:prstGeom>
        </p:spPr>
        <p:style>
          <a:lnRef idx="2">
            <a:schemeClr val="accent1">
              <a:shade val="50000"/>
            </a:schemeClr>
          </a:lnRef>
          <a:fillRef idx="1">
            <a:schemeClr val="accent1"/>
          </a:fillRef>
          <a:effectRef idx="0">
            <a:schemeClr val="accent1"/>
          </a:effectRef>
          <a:fontRef idx="minor">
            <a:schemeClr val="lt1"/>
          </a:fontRef>
        </p:style>
      </p:cxnSp>
    </p:spTree>
    <p:extLst>
      <p:ext uri="{BB962C8B-B14F-4D97-AF65-F5344CB8AC3E}">
        <p14:creationId xmlns:p14="http://schemas.microsoft.com/office/powerpoint/2010/main" xmlns="" val="104486483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Sunset Clause</a:t>
            </a:r>
            <a:endParaRPr lang="en-GB" dirty="0"/>
          </a:p>
        </p:txBody>
      </p:sp>
      <p:sp>
        <p:nvSpPr>
          <p:cNvPr id="3" name="Content Placeholder 2"/>
          <p:cNvSpPr>
            <a:spLocks noGrp="1"/>
          </p:cNvSpPr>
          <p:nvPr>
            <p:ph sz="quarter" idx="11"/>
          </p:nvPr>
        </p:nvSpPr>
        <p:spPr/>
        <p:txBody>
          <a:bodyPr/>
          <a:lstStyle/>
          <a:p>
            <a:pPr>
              <a:buFont typeface="Arial" pitchFamily="34" charset="0"/>
              <a:buChar char="•"/>
            </a:pPr>
            <a:r>
              <a:rPr lang="en-GB" sz="2400" dirty="0">
                <a:cs typeface="ＭＳ Ｐゴシック"/>
              </a:rPr>
              <a:t>After ACER CAM FG, ENTSOG is obliged to include the Sunset </a:t>
            </a:r>
            <a:r>
              <a:rPr lang="en-GB" sz="2400" dirty="0" smtClean="0">
                <a:cs typeface="ＭＳ Ｐゴシック"/>
              </a:rPr>
              <a:t>Clause</a:t>
            </a:r>
          </a:p>
          <a:p>
            <a:pPr>
              <a:buFont typeface="Arial" pitchFamily="34" charset="0"/>
              <a:buChar char="•"/>
            </a:pPr>
            <a:r>
              <a:rPr lang="en-GB" sz="2400" dirty="0">
                <a:cs typeface="ＭＳ Ｐゴシック"/>
              </a:rPr>
              <a:t>Stakeholders, ENTSOG members and GIE are very </a:t>
            </a:r>
            <a:r>
              <a:rPr lang="en-GB" sz="2400" dirty="0" smtClean="0">
                <a:cs typeface="ＭＳ Ｐゴシック"/>
              </a:rPr>
              <a:t>concerned about the implications</a:t>
            </a:r>
          </a:p>
          <a:p>
            <a:pPr>
              <a:buFont typeface="Arial" pitchFamily="34" charset="0"/>
              <a:buChar char="•"/>
            </a:pPr>
            <a:r>
              <a:rPr lang="en-GB" sz="2400" dirty="0" smtClean="0">
                <a:cs typeface="ＭＳ Ｐゴシック"/>
              </a:rPr>
              <a:t>However ENTSOG will work with market participants to develop a Sunset Clause to be included in the final CAM NC</a:t>
            </a:r>
          </a:p>
          <a:p>
            <a:pPr>
              <a:buFont typeface="Arial" pitchFamily="34" charset="0"/>
              <a:buChar char="•"/>
            </a:pPr>
            <a:r>
              <a:rPr lang="en-GB" sz="2400" dirty="0" smtClean="0">
                <a:cs typeface="ＭＳ Ｐゴシック"/>
              </a:rPr>
              <a:t>A number of issues must first be resolved</a:t>
            </a:r>
          </a:p>
          <a:p>
            <a:pPr>
              <a:buFont typeface="Arial" pitchFamily="34" charset="0"/>
              <a:buChar char="•"/>
            </a:pPr>
            <a:r>
              <a:rPr lang="en-GB" sz="2400" dirty="0" smtClean="0">
                <a:cs typeface="ＭＳ Ｐゴシック"/>
              </a:rPr>
              <a:t>This issue was not covered by the previous CAM NC consultation</a:t>
            </a:r>
            <a:endParaRPr lang="en-GB" sz="2400" dirty="0">
              <a:cs typeface="ＭＳ Ｐゴシック"/>
            </a:endParaRPr>
          </a:p>
          <a:p>
            <a:endParaRPr lang="en-GB" sz="2400" b="1" dirty="0">
              <a:cs typeface="ＭＳ Ｐゴシック"/>
            </a:endParaRPr>
          </a:p>
          <a:p>
            <a:endParaRPr lang="en-GB" dirty="0"/>
          </a:p>
        </p:txBody>
      </p:sp>
      <p:sp>
        <p:nvSpPr>
          <p:cNvPr id="4" name="Slide Number Placeholder 3"/>
          <p:cNvSpPr>
            <a:spLocks noGrp="1"/>
          </p:cNvSpPr>
          <p:nvPr>
            <p:ph type="sldNum" sz="quarter" idx="12"/>
          </p:nvPr>
        </p:nvSpPr>
        <p:spPr/>
        <p:txBody>
          <a:bodyPr/>
          <a:lstStyle/>
          <a:p>
            <a:pPr>
              <a:defRPr/>
            </a:pPr>
            <a:fld id="{6FC5A35B-6DCF-4AC7-99CA-323817BDEDAB}" type="slidenum">
              <a:rPr lang="fr-BE" smtClean="0"/>
              <a:pPr>
                <a:defRPr/>
              </a:pPr>
              <a:t>49</a:t>
            </a:fld>
            <a:endParaRPr lang="fr-BE" dirty="0"/>
          </a:p>
        </p:txBody>
      </p:sp>
    </p:spTree>
    <p:extLst>
      <p:ext uri="{BB962C8B-B14F-4D97-AF65-F5344CB8AC3E}">
        <p14:creationId xmlns:p14="http://schemas.microsoft.com/office/powerpoint/2010/main" xmlns="" val="91776713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Recent developments</a:t>
            </a:r>
            <a:endParaRPr lang="en-GB" dirty="0"/>
          </a:p>
        </p:txBody>
      </p:sp>
      <p:sp>
        <p:nvSpPr>
          <p:cNvPr id="3" name="Content Placeholder 2"/>
          <p:cNvSpPr>
            <a:spLocks noGrp="1"/>
          </p:cNvSpPr>
          <p:nvPr>
            <p:ph sz="quarter" idx="11"/>
          </p:nvPr>
        </p:nvSpPr>
        <p:spPr>
          <a:xfrm>
            <a:off x="500063" y="1736717"/>
            <a:ext cx="8143903" cy="4500595"/>
          </a:xfrm>
        </p:spPr>
        <p:txBody>
          <a:bodyPr/>
          <a:lstStyle/>
          <a:p>
            <a:pPr>
              <a:spcBef>
                <a:spcPts val="1200"/>
              </a:spcBef>
              <a:spcAft>
                <a:spcPts val="600"/>
              </a:spcAft>
              <a:buFont typeface="Arial" pitchFamily="34" charset="0"/>
              <a:buChar char="•"/>
              <a:defRPr/>
            </a:pPr>
            <a:r>
              <a:rPr lang="en-GB" sz="2400" b="1" dirty="0" smtClean="0">
                <a:cs typeface="ＭＳ Ｐゴシック"/>
              </a:rPr>
              <a:t>3</a:t>
            </a:r>
            <a:r>
              <a:rPr lang="en-GB" sz="2400" b="1" baseline="30000" dirty="0" smtClean="0">
                <a:cs typeface="ＭＳ Ｐゴシック"/>
              </a:rPr>
              <a:t>rd</a:t>
            </a:r>
            <a:r>
              <a:rPr lang="en-GB" sz="2400" b="1" dirty="0" smtClean="0">
                <a:cs typeface="ＭＳ Ｐゴシック"/>
              </a:rPr>
              <a:t> August 2011: 	Revised ACER FG published </a:t>
            </a:r>
          </a:p>
          <a:p>
            <a:pPr>
              <a:spcBef>
                <a:spcPts val="1200"/>
              </a:spcBef>
              <a:spcAft>
                <a:spcPts val="600"/>
              </a:spcAft>
              <a:buFont typeface="Arial" pitchFamily="34" charset="0"/>
              <a:buChar char="•"/>
              <a:defRPr/>
            </a:pPr>
            <a:r>
              <a:rPr lang="en-GB" sz="2400" b="1" dirty="0" smtClean="0">
                <a:cs typeface="ＭＳ Ｐゴシック"/>
              </a:rPr>
              <a:t>3</a:t>
            </a:r>
            <a:r>
              <a:rPr lang="en-GB" sz="2400" b="1" baseline="30000" dirty="0" smtClean="0">
                <a:cs typeface="ＭＳ Ｐゴシック"/>
              </a:rPr>
              <a:t>rd</a:t>
            </a:r>
            <a:r>
              <a:rPr lang="en-GB" sz="2400" b="1" dirty="0" smtClean="0">
                <a:cs typeface="ＭＳ Ｐゴシック"/>
              </a:rPr>
              <a:t> August 2011: 	Draft CAM NC consultation closed</a:t>
            </a:r>
          </a:p>
          <a:p>
            <a:pPr>
              <a:spcBef>
                <a:spcPts val="1200"/>
              </a:spcBef>
              <a:spcAft>
                <a:spcPts val="600"/>
              </a:spcAft>
              <a:buFont typeface="Arial" pitchFamily="34" charset="0"/>
              <a:buChar char="•"/>
              <a:defRPr/>
            </a:pPr>
            <a:r>
              <a:rPr lang="en-GB" sz="2400" b="1" dirty="0">
                <a:cs typeface="ＭＳ Ｐゴシック"/>
              </a:rPr>
              <a:t>17</a:t>
            </a:r>
            <a:r>
              <a:rPr lang="en-GB" sz="2400" b="1" baseline="30000" dirty="0">
                <a:cs typeface="ＭＳ Ｐゴシック"/>
              </a:rPr>
              <a:t>th</a:t>
            </a:r>
            <a:r>
              <a:rPr lang="en-GB" sz="2400" b="1" dirty="0">
                <a:cs typeface="ＭＳ Ｐゴシック"/>
              </a:rPr>
              <a:t> August 2011: </a:t>
            </a:r>
            <a:r>
              <a:rPr lang="en-GB" sz="2400" b="1" dirty="0" smtClean="0">
                <a:cs typeface="ＭＳ Ｐゴシック"/>
              </a:rPr>
              <a:t>	New </a:t>
            </a:r>
            <a:r>
              <a:rPr lang="en-GB" sz="2400" b="1" dirty="0">
                <a:cs typeface="ＭＳ Ｐゴシック"/>
              </a:rPr>
              <a:t>invitation received from EC </a:t>
            </a:r>
          </a:p>
          <a:p>
            <a:pPr lvl="1">
              <a:lnSpc>
                <a:spcPts val="3000"/>
              </a:lnSpc>
              <a:spcBef>
                <a:spcPts val="1200"/>
              </a:spcBef>
              <a:spcAft>
                <a:spcPts val="600"/>
              </a:spcAft>
              <a:buClr>
                <a:schemeClr val="tx1"/>
              </a:buClr>
              <a:buSzPct val="80000"/>
              <a:buFont typeface="Courier New" pitchFamily="49" charset="0"/>
              <a:buChar char="o"/>
              <a:defRPr/>
            </a:pPr>
            <a:r>
              <a:rPr lang="en-GB" dirty="0"/>
              <a:t>New code </a:t>
            </a:r>
            <a:r>
              <a:rPr lang="en-GB" dirty="0" smtClean="0"/>
              <a:t>deadline = 9</a:t>
            </a:r>
            <a:r>
              <a:rPr lang="en-GB" baseline="30000" dirty="0" smtClean="0"/>
              <a:t>th</a:t>
            </a:r>
            <a:r>
              <a:rPr lang="en-GB" dirty="0" smtClean="0"/>
              <a:t> March </a:t>
            </a:r>
            <a:r>
              <a:rPr lang="en-GB" dirty="0"/>
              <a:t>2012</a:t>
            </a:r>
          </a:p>
          <a:p>
            <a:pPr>
              <a:spcBef>
                <a:spcPts val="1200"/>
              </a:spcBef>
              <a:spcAft>
                <a:spcPts val="600"/>
              </a:spcAft>
              <a:buFont typeface="Arial" pitchFamily="34" charset="0"/>
              <a:buChar char="•"/>
              <a:defRPr/>
            </a:pPr>
            <a:r>
              <a:rPr lang="en-GB" sz="2400" b="1" dirty="0">
                <a:cs typeface="ＭＳ Ｐゴシック"/>
              </a:rPr>
              <a:t>26</a:t>
            </a:r>
            <a:r>
              <a:rPr lang="en-GB" sz="2400" b="1" baseline="30000" dirty="0">
                <a:cs typeface="ＭＳ Ｐゴシック"/>
              </a:rPr>
              <a:t>th</a:t>
            </a:r>
            <a:r>
              <a:rPr lang="en-GB" sz="2400" b="1" dirty="0">
                <a:cs typeface="ＭＳ Ｐゴシック"/>
              </a:rPr>
              <a:t> </a:t>
            </a:r>
            <a:r>
              <a:rPr lang="en-GB" sz="2400" b="1" dirty="0" smtClean="0">
                <a:cs typeface="ＭＳ Ｐゴシック"/>
              </a:rPr>
              <a:t>Sept </a:t>
            </a:r>
            <a:r>
              <a:rPr lang="en-GB" sz="2400" b="1" dirty="0">
                <a:cs typeface="ＭＳ Ｐゴシック"/>
              </a:rPr>
              <a:t>2011: </a:t>
            </a:r>
            <a:r>
              <a:rPr lang="en-GB" sz="2400" b="1" dirty="0" smtClean="0">
                <a:cs typeface="ＭＳ Ｐゴシック"/>
              </a:rPr>
              <a:t>	Consultation </a:t>
            </a:r>
            <a:r>
              <a:rPr lang="en-GB" sz="2400" b="1" dirty="0">
                <a:cs typeface="ＭＳ Ｐゴシック"/>
              </a:rPr>
              <a:t>Analysis Report published </a:t>
            </a:r>
          </a:p>
          <a:p>
            <a:pPr>
              <a:spcBef>
                <a:spcPts val="1200"/>
              </a:spcBef>
              <a:spcAft>
                <a:spcPts val="600"/>
              </a:spcAft>
              <a:buFont typeface="Arial" pitchFamily="34" charset="0"/>
              <a:buChar char="•"/>
              <a:defRPr/>
            </a:pPr>
            <a:r>
              <a:rPr lang="en-GB" sz="2400" b="1" dirty="0">
                <a:cs typeface="ＭＳ Ｐゴシック"/>
              </a:rPr>
              <a:t>6</a:t>
            </a:r>
            <a:r>
              <a:rPr lang="en-GB" sz="2400" b="1" baseline="30000" dirty="0">
                <a:cs typeface="ＭＳ Ｐゴシック"/>
              </a:rPr>
              <a:t>th</a:t>
            </a:r>
            <a:r>
              <a:rPr lang="en-GB" sz="2400" b="1" dirty="0">
                <a:cs typeface="ＭＳ Ｐゴシック"/>
              </a:rPr>
              <a:t> October 2011: </a:t>
            </a:r>
            <a:r>
              <a:rPr lang="en-GB" sz="2400" b="1" dirty="0" smtClean="0">
                <a:cs typeface="ＭＳ Ｐゴシック"/>
              </a:rPr>
              <a:t>	Stakeholder </a:t>
            </a:r>
            <a:r>
              <a:rPr lang="en-GB" sz="2400" b="1" dirty="0">
                <a:cs typeface="ＭＳ Ｐゴシック"/>
              </a:rPr>
              <a:t>workshop on Sunset </a:t>
            </a:r>
            <a:r>
              <a:rPr lang="en-GB" sz="2400" b="1" dirty="0" smtClean="0">
                <a:cs typeface="ＭＳ Ｐゴシック"/>
              </a:rPr>
              <a:t>Clause</a:t>
            </a:r>
          </a:p>
          <a:p>
            <a:pPr marL="0" indent="0">
              <a:spcBef>
                <a:spcPts val="1200"/>
              </a:spcBef>
              <a:defRPr/>
            </a:pPr>
            <a:endParaRPr lang="en-GB" sz="2400" b="1" dirty="0">
              <a:cs typeface="ＭＳ Ｐゴシック"/>
            </a:endParaRPr>
          </a:p>
        </p:txBody>
      </p:sp>
      <p:sp>
        <p:nvSpPr>
          <p:cNvPr id="4" name="Slide Number Placeholder 3"/>
          <p:cNvSpPr>
            <a:spLocks noGrp="1"/>
          </p:cNvSpPr>
          <p:nvPr>
            <p:ph type="sldNum" sz="quarter" idx="12"/>
          </p:nvPr>
        </p:nvSpPr>
        <p:spPr/>
        <p:txBody>
          <a:bodyPr/>
          <a:lstStyle/>
          <a:p>
            <a:pPr>
              <a:defRPr/>
            </a:pPr>
            <a:fld id="{6FC5A35B-6DCF-4AC7-99CA-323817BDEDAB}" type="slidenum">
              <a:rPr lang="fr-BE" smtClean="0"/>
              <a:pPr>
                <a:defRPr/>
              </a:pPr>
              <a:t>5</a:t>
            </a:fld>
            <a:endParaRPr lang="fr-BE" dirty="0"/>
          </a:p>
        </p:txBody>
      </p:sp>
    </p:spTree>
    <p:extLst>
      <p:ext uri="{BB962C8B-B14F-4D97-AF65-F5344CB8AC3E}">
        <p14:creationId xmlns:p14="http://schemas.microsoft.com/office/powerpoint/2010/main" xmlns="" val="273223439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re 1"/>
          <p:cNvSpPr>
            <a:spLocks noGrp="1"/>
          </p:cNvSpPr>
          <p:nvPr>
            <p:ph type="title"/>
          </p:nvPr>
        </p:nvSpPr>
        <p:spPr bwMode="auto">
          <a:xfrm>
            <a:off x="457200" y="417513"/>
            <a:ext cx="8229600" cy="868362"/>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dirty="0" smtClean="0">
                <a:ea typeface="ＭＳ Ｐゴシック" pitchFamily="34" charset="-128"/>
                <a:cs typeface="Arial" charset="0"/>
              </a:rPr>
              <a:t>Sunset clause: Open Issues</a:t>
            </a:r>
            <a:endParaRPr lang="fr-FR" dirty="0" smtClean="0">
              <a:ea typeface="ＭＳ Ｐゴシック" pitchFamily="34" charset="-128"/>
              <a:cs typeface="Arial" charset="0"/>
            </a:endParaRPr>
          </a:p>
        </p:txBody>
      </p:sp>
      <p:sp>
        <p:nvSpPr>
          <p:cNvPr id="8195" name="Espace réservé du contenu 2"/>
          <p:cNvSpPr>
            <a:spLocks noGrp="1"/>
          </p:cNvSpPr>
          <p:nvPr>
            <p:ph sz="quarter" idx="11"/>
          </p:nvPr>
        </p:nvSpPr>
        <p:spPr bwMode="auto">
          <a:xfrm>
            <a:off x="467544" y="1628800"/>
            <a:ext cx="8143875" cy="4500562"/>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spcAft>
                <a:spcPts val="600"/>
              </a:spcAft>
              <a:buFont typeface="Arial" charset="0"/>
              <a:buChar char="•"/>
            </a:pPr>
            <a:r>
              <a:rPr lang="fr-FR" b="1" dirty="0" err="1">
                <a:ea typeface="ＭＳ Ｐゴシック" pitchFamily="34" charset="-128"/>
              </a:rPr>
              <a:t>Feasibility</a:t>
            </a:r>
            <a:r>
              <a:rPr lang="fr-FR" b="1" dirty="0">
                <a:ea typeface="ＭＳ Ｐゴシック" pitchFamily="34" charset="-128"/>
              </a:rPr>
              <a:t> to bundle the </a:t>
            </a:r>
            <a:r>
              <a:rPr lang="fr-FR" b="1" dirty="0" err="1">
                <a:ea typeface="ＭＳ Ｐゴシック" pitchFamily="34" charset="-128"/>
              </a:rPr>
              <a:t>contracted</a:t>
            </a:r>
            <a:r>
              <a:rPr lang="fr-FR" b="1" dirty="0">
                <a:ea typeface="ＭＳ Ｐゴシック" pitchFamily="34" charset="-128"/>
              </a:rPr>
              <a:t> </a:t>
            </a:r>
            <a:r>
              <a:rPr lang="fr-FR" b="1" dirty="0" err="1">
                <a:ea typeface="ＭＳ Ｐゴシック" pitchFamily="34" charset="-128"/>
              </a:rPr>
              <a:t>capacity</a:t>
            </a:r>
            <a:endParaRPr lang="fr-FR" b="1" dirty="0">
              <a:ea typeface="ＭＳ Ｐゴシック" pitchFamily="34" charset="-128"/>
            </a:endParaRPr>
          </a:p>
          <a:p>
            <a:pPr lvl="1">
              <a:buFont typeface="Arial" pitchFamily="34" charset="0"/>
              <a:buChar char="•"/>
            </a:pPr>
            <a:r>
              <a:rPr lang="fr-FR" sz="1800" dirty="0" err="1" smtClean="0">
                <a:ea typeface="ＭＳ Ｐゴシック" pitchFamily="34" charset="-128"/>
              </a:rPr>
              <a:t>Technical</a:t>
            </a:r>
            <a:r>
              <a:rPr lang="fr-FR" sz="1800" dirty="0" smtClean="0">
                <a:ea typeface="ＭＳ Ｐゴシック" pitchFamily="34" charset="-128"/>
              </a:rPr>
              <a:t>: </a:t>
            </a:r>
            <a:r>
              <a:rPr lang="fr-FR" sz="1800" dirty="0" err="1">
                <a:ea typeface="ＭＳ Ｐゴシック" pitchFamily="34" charset="-128"/>
              </a:rPr>
              <a:t>quantity</a:t>
            </a:r>
            <a:r>
              <a:rPr lang="fr-FR" sz="1800" dirty="0">
                <a:ea typeface="ＭＳ Ｐゴシック" pitchFamily="34" charset="-128"/>
              </a:rPr>
              <a:t> /multiple </a:t>
            </a:r>
            <a:r>
              <a:rPr lang="fr-FR" sz="1800" dirty="0" smtClean="0">
                <a:ea typeface="ＭＳ Ｐゴシック" pitchFamily="34" charset="-128"/>
              </a:rPr>
              <a:t>scenarios </a:t>
            </a:r>
            <a:r>
              <a:rPr lang="fr-FR" sz="1800" dirty="0">
                <a:ea typeface="ＭＳ Ｐゴシック" pitchFamily="34" charset="-128"/>
              </a:rPr>
              <a:t>on an IP</a:t>
            </a:r>
          </a:p>
          <a:p>
            <a:pPr lvl="1">
              <a:buFont typeface="Arial" pitchFamily="34" charset="0"/>
              <a:buChar char="•"/>
            </a:pPr>
            <a:r>
              <a:rPr lang="fr-FR" sz="1800" dirty="0" err="1" smtClean="0">
                <a:ea typeface="ＭＳ Ｐゴシック" pitchFamily="34" charset="-128"/>
              </a:rPr>
              <a:t>Contractual</a:t>
            </a:r>
            <a:r>
              <a:rPr lang="fr-FR" sz="1800" dirty="0" smtClean="0">
                <a:ea typeface="ＭＳ Ｐゴシック" pitchFamily="34" charset="-128"/>
              </a:rPr>
              <a:t>: duration/multiple </a:t>
            </a:r>
            <a:r>
              <a:rPr lang="fr-FR" sz="1800" dirty="0" err="1">
                <a:ea typeface="ＭＳ Ｐゴシック" pitchFamily="34" charset="-128"/>
              </a:rPr>
              <a:t>actors</a:t>
            </a:r>
            <a:endParaRPr lang="fr-FR" sz="1800" dirty="0">
              <a:ea typeface="ＭＳ Ｐゴシック" pitchFamily="34" charset="-128"/>
            </a:endParaRPr>
          </a:p>
          <a:p>
            <a:pPr>
              <a:spcBef>
                <a:spcPts val="600"/>
              </a:spcBef>
              <a:spcAft>
                <a:spcPts val="600"/>
              </a:spcAft>
              <a:buFont typeface="Arial" charset="0"/>
              <a:buChar char="•"/>
            </a:pPr>
            <a:r>
              <a:rPr lang="fr-FR" b="1" dirty="0" err="1">
                <a:ea typeface="ＭＳ Ｐゴシック" pitchFamily="34" charset="-128"/>
              </a:rPr>
              <a:t>Treatment</a:t>
            </a:r>
            <a:r>
              <a:rPr lang="fr-FR" b="1" dirty="0">
                <a:ea typeface="ＭＳ Ｐゴシック" pitchFamily="34" charset="-128"/>
              </a:rPr>
              <a:t> of the </a:t>
            </a:r>
            <a:r>
              <a:rPr lang="fr-FR" b="1" dirty="0" err="1">
                <a:ea typeface="ＭＳ Ｐゴシック" pitchFamily="34" charset="-128"/>
              </a:rPr>
              <a:t>remaining</a:t>
            </a:r>
            <a:r>
              <a:rPr lang="fr-FR" b="1" dirty="0">
                <a:ea typeface="ＭＳ Ｐゴシック" pitchFamily="34" charset="-128"/>
              </a:rPr>
              <a:t> </a:t>
            </a:r>
            <a:r>
              <a:rPr lang="fr-FR" b="1" dirty="0" err="1">
                <a:ea typeface="ＭＳ Ｐゴシック" pitchFamily="34" charset="-128"/>
              </a:rPr>
              <a:t>unbundled</a:t>
            </a:r>
            <a:r>
              <a:rPr lang="fr-FR" b="1" dirty="0">
                <a:ea typeface="ＭＳ Ｐゴシック" pitchFamily="34" charset="-128"/>
              </a:rPr>
              <a:t> </a:t>
            </a:r>
            <a:r>
              <a:rPr lang="fr-FR" b="1" dirty="0" err="1">
                <a:ea typeface="ＭＳ Ｐゴシック" pitchFamily="34" charset="-128"/>
              </a:rPr>
              <a:t>capacity</a:t>
            </a:r>
            <a:r>
              <a:rPr lang="fr-FR" b="1" dirty="0">
                <a:ea typeface="ＭＳ Ｐゴシック" pitchFamily="34" charset="-128"/>
              </a:rPr>
              <a:t> </a:t>
            </a:r>
          </a:p>
          <a:p>
            <a:pPr lvl="1">
              <a:buFont typeface="Arial" pitchFamily="34" charset="0"/>
              <a:buChar char="•"/>
            </a:pPr>
            <a:r>
              <a:rPr lang="fr-FR" sz="1800" dirty="0">
                <a:ea typeface="ＭＳ Ｐゴシック" pitchFamily="34" charset="-128"/>
              </a:rPr>
              <a:t>Impact on revenues TSO/</a:t>
            </a:r>
            <a:r>
              <a:rPr lang="fr-FR" sz="1800" dirty="0" err="1">
                <a:ea typeface="ＭＳ Ｐゴシック" pitchFamily="34" charset="-128"/>
              </a:rPr>
              <a:t>Shipper</a:t>
            </a:r>
            <a:r>
              <a:rPr lang="fr-FR" sz="1800" dirty="0">
                <a:ea typeface="ＭＳ Ｐゴシック" pitchFamily="34" charset="-128"/>
              </a:rPr>
              <a:t> </a:t>
            </a:r>
          </a:p>
          <a:p>
            <a:pPr lvl="1">
              <a:buFont typeface="Arial" pitchFamily="34" charset="0"/>
              <a:buChar char="•"/>
            </a:pPr>
            <a:r>
              <a:rPr lang="fr-FR" sz="1800" dirty="0">
                <a:ea typeface="ＭＳ Ｐゴシック" pitchFamily="34" charset="-128"/>
              </a:rPr>
              <a:t>Introduction of </a:t>
            </a:r>
            <a:r>
              <a:rPr lang="fr-FR" sz="1800" dirty="0" err="1">
                <a:ea typeface="ＭＳ Ｐゴシック" pitchFamily="34" charset="-128"/>
              </a:rPr>
              <a:t>various</a:t>
            </a:r>
            <a:r>
              <a:rPr lang="fr-FR" sz="1800" dirty="0">
                <a:ea typeface="ＭＳ Ｐゴシック" pitchFamily="34" charset="-128"/>
              </a:rPr>
              <a:t> </a:t>
            </a:r>
            <a:r>
              <a:rPr lang="fr-FR" sz="1800" dirty="0" err="1">
                <a:ea typeface="ＭＳ Ｐゴシック" pitchFamily="34" charset="-128"/>
              </a:rPr>
              <a:t>schemes</a:t>
            </a:r>
            <a:r>
              <a:rPr lang="fr-FR" sz="1800" dirty="0">
                <a:ea typeface="ＭＳ Ｐゴシック" pitchFamily="34" charset="-128"/>
              </a:rPr>
              <a:t> in </a:t>
            </a:r>
            <a:r>
              <a:rPr lang="fr-FR" sz="1800" dirty="0" err="1" smtClean="0">
                <a:ea typeface="ＭＳ Ｐゴシック" pitchFamily="34" charset="-128"/>
              </a:rPr>
              <a:t>parallel</a:t>
            </a:r>
            <a:r>
              <a:rPr lang="fr-FR" sz="1800" dirty="0" smtClean="0">
                <a:ea typeface="ＭＳ Ｐゴシック" pitchFamily="34" charset="-128"/>
              </a:rPr>
              <a:t>: </a:t>
            </a:r>
            <a:endParaRPr lang="fr-FR" sz="1800" dirty="0">
              <a:ea typeface="ＭＳ Ｐゴシック" pitchFamily="34" charset="-128"/>
            </a:endParaRPr>
          </a:p>
          <a:p>
            <a:pPr marL="1200150" lvl="2" indent="-285750">
              <a:buFont typeface="Arial" pitchFamily="34" charset="0"/>
              <a:buChar char="•"/>
            </a:pPr>
            <a:r>
              <a:rPr lang="fr-FR" sz="1800" dirty="0" err="1" smtClean="0">
                <a:ea typeface="ＭＳ Ｐゴシック" pitchFamily="34" charset="-128"/>
              </a:rPr>
              <a:t>contractual</a:t>
            </a:r>
            <a:r>
              <a:rPr lang="fr-FR" sz="1800" dirty="0" smtClean="0">
                <a:ea typeface="ＭＳ Ｐゴシック" pitchFamily="34" charset="-128"/>
              </a:rPr>
              <a:t>: </a:t>
            </a:r>
            <a:r>
              <a:rPr lang="fr-FR" sz="1800" dirty="0" err="1" smtClean="0">
                <a:ea typeface="ＭＳ Ｐゴシック" pitchFamily="34" charset="-128"/>
              </a:rPr>
              <a:t>bundled</a:t>
            </a:r>
            <a:r>
              <a:rPr lang="fr-FR" sz="1800" dirty="0" smtClean="0">
                <a:ea typeface="ＭＳ Ｐゴシック" pitchFamily="34" charset="-128"/>
              </a:rPr>
              <a:t>/</a:t>
            </a:r>
            <a:r>
              <a:rPr lang="fr-FR" sz="1800" dirty="0" err="1" smtClean="0">
                <a:ea typeface="ＭＳ Ｐゴシック" pitchFamily="34" charset="-128"/>
              </a:rPr>
              <a:t>unbundled</a:t>
            </a:r>
            <a:r>
              <a:rPr lang="fr-FR" sz="1800" dirty="0" smtClean="0">
                <a:ea typeface="ＭＳ Ｐゴシック" pitchFamily="34" charset="-128"/>
              </a:rPr>
              <a:t> </a:t>
            </a:r>
            <a:r>
              <a:rPr lang="fr-FR" sz="1800" dirty="0" err="1">
                <a:ea typeface="ＭＳ Ｐゴシック" pitchFamily="34" charset="-128"/>
              </a:rPr>
              <a:t>product</a:t>
            </a:r>
            <a:r>
              <a:rPr lang="fr-FR" sz="1800" dirty="0">
                <a:ea typeface="ＭＳ Ｐゴシック" pitchFamily="34" charset="-128"/>
              </a:rPr>
              <a:t> ?</a:t>
            </a:r>
          </a:p>
          <a:p>
            <a:pPr marL="1200150" lvl="2" indent="-285750">
              <a:buFont typeface="Arial" pitchFamily="34" charset="0"/>
              <a:buChar char="•"/>
            </a:pPr>
            <a:r>
              <a:rPr lang="fr-FR" sz="1800" dirty="0" smtClean="0">
                <a:ea typeface="ＭＳ Ｐゴシック" pitchFamily="34" charset="-128"/>
              </a:rPr>
              <a:t>Commercialisation</a:t>
            </a:r>
            <a:r>
              <a:rPr lang="fr-FR" sz="1800" dirty="0">
                <a:ea typeface="ＭＳ Ｐゴシック" pitchFamily="34" charset="-128"/>
              </a:rPr>
              <a:t>: </a:t>
            </a:r>
            <a:r>
              <a:rPr lang="fr-FR" sz="1800" dirty="0" err="1" smtClean="0">
                <a:ea typeface="ＭＳ Ｐゴシック" pitchFamily="34" charset="-128"/>
              </a:rPr>
              <a:t>auction</a:t>
            </a:r>
            <a:r>
              <a:rPr lang="fr-FR" sz="1800" dirty="0" smtClean="0">
                <a:ea typeface="ＭＳ Ｐゴシック" pitchFamily="34" charset="-128"/>
              </a:rPr>
              <a:t>/</a:t>
            </a:r>
            <a:r>
              <a:rPr lang="fr-FR" sz="1800" dirty="0" err="1" smtClean="0">
                <a:ea typeface="ＭＳ Ｐゴシック" pitchFamily="34" charset="-128"/>
              </a:rPr>
              <a:t>other</a:t>
            </a:r>
            <a:r>
              <a:rPr lang="fr-FR" sz="1800" dirty="0">
                <a:ea typeface="ＭＳ Ｐゴシック" pitchFamily="34" charset="-128"/>
              </a:rPr>
              <a:t>?</a:t>
            </a:r>
          </a:p>
          <a:p>
            <a:pPr>
              <a:spcBef>
                <a:spcPts val="600"/>
              </a:spcBef>
              <a:spcAft>
                <a:spcPts val="600"/>
              </a:spcAft>
              <a:buFont typeface="Arial" charset="0"/>
              <a:buChar char="•"/>
            </a:pPr>
            <a:r>
              <a:rPr lang="fr-FR" b="1" dirty="0" err="1">
                <a:ea typeface="ＭＳ Ｐゴシック" pitchFamily="34" charset="-128"/>
              </a:rPr>
              <a:t>Proportionality</a:t>
            </a:r>
            <a:r>
              <a:rPr lang="fr-FR" b="1" dirty="0">
                <a:ea typeface="ＭＳ Ｐゴシック" pitchFamily="34" charset="-128"/>
              </a:rPr>
              <a:t> issue </a:t>
            </a:r>
          </a:p>
          <a:p>
            <a:pPr lvl="1">
              <a:spcBef>
                <a:spcPts val="600"/>
              </a:spcBef>
              <a:spcAft>
                <a:spcPts val="600"/>
              </a:spcAft>
              <a:buFont typeface="Arial" pitchFamily="34" charset="0"/>
              <a:buChar char="•"/>
            </a:pPr>
            <a:r>
              <a:rPr lang="fr-FR" sz="1800" dirty="0">
                <a:ea typeface="ＭＳ Ｐゴシック" pitchFamily="34" charset="-128"/>
              </a:rPr>
              <a:t>Non discrimination </a:t>
            </a:r>
            <a:r>
              <a:rPr lang="fr-FR" sz="1800" dirty="0" err="1">
                <a:ea typeface="ＭＳ Ｐゴシック" pitchFamily="34" charset="-128"/>
              </a:rPr>
              <a:t>principle</a:t>
            </a:r>
            <a:endParaRPr lang="fr-FR" sz="1800" dirty="0">
              <a:ea typeface="ＭＳ Ｐゴシック" pitchFamily="34" charset="-128"/>
            </a:endParaRPr>
          </a:p>
          <a:p>
            <a:pPr>
              <a:spcBef>
                <a:spcPts val="600"/>
              </a:spcBef>
              <a:spcAft>
                <a:spcPts val="600"/>
              </a:spcAft>
              <a:buFont typeface="Arial" charset="0"/>
              <a:buChar char="•"/>
            </a:pPr>
            <a:endParaRPr lang="fr-FR" b="1" dirty="0" smtClean="0">
              <a:ea typeface="ＭＳ Ｐゴシック" pitchFamily="34" charset="-128"/>
            </a:endParaRPr>
          </a:p>
          <a:p>
            <a:pPr lvl="1">
              <a:buFont typeface="Arial" charset="0"/>
              <a:buChar char="•"/>
            </a:pPr>
            <a:endParaRPr lang="fr-FR" b="1" dirty="0">
              <a:ea typeface="ＭＳ Ｐゴシック" pitchFamily="34" charset="-128"/>
            </a:endParaRPr>
          </a:p>
          <a:p>
            <a:pPr>
              <a:buFont typeface="Arial" charset="0"/>
              <a:buChar char="•"/>
            </a:pPr>
            <a:endParaRPr lang="fr-FR" b="1" dirty="0">
              <a:ea typeface="ＭＳ Ｐゴシック" pitchFamily="34" charset="-128"/>
            </a:endParaRPr>
          </a:p>
          <a:p>
            <a:pPr lvl="1">
              <a:buFont typeface="Wingdings" pitchFamily="2" charset="2"/>
              <a:buChar char="v"/>
            </a:pPr>
            <a:endParaRPr lang="fr-FR" b="1" dirty="0">
              <a:ea typeface="ＭＳ Ｐゴシック" pitchFamily="34" charset="-128"/>
            </a:endParaRPr>
          </a:p>
          <a:p>
            <a:pPr lvl="1">
              <a:buFont typeface="Wingdings" pitchFamily="2" charset="2"/>
              <a:buChar char="v"/>
            </a:pPr>
            <a:endParaRPr lang="fr-FR" b="1" dirty="0">
              <a:ea typeface="ＭＳ Ｐゴシック" pitchFamily="34" charset="-128"/>
            </a:endParaRPr>
          </a:p>
        </p:txBody>
      </p:sp>
      <p:sp>
        <p:nvSpPr>
          <p:cNvPr id="8196" name="Espace réservé du numéro de diapositive 3"/>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400">
                <a:solidFill>
                  <a:schemeClr val="tx1"/>
                </a:solidFill>
                <a:latin typeface="Arial" charset="0"/>
                <a:cs typeface="Arial" charset="0"/>
              </a:defRPr>
            </a:lvl1pPr>
            <a:lvl2pPr marL="742950" indent="-285750" eaLnBrk="0" hangingPunct="0">
              <a:defRPr sz="1400">
                <a:solidFill>
                  <a:schemeClr val="tx1"/>
                </a:solidFill>
                <a:latin typeface="Arial" charset="0"/>
                <a:cs typeface="Arial" charset="0"/>
              </a:defRPr>
            </a:lvl2pPr>
            <a:lvl3pPr marL="1143000" indent="-228600" eaLnBrk="0" hangingPunct="0">
              <a:defRPr sz="1400">
                <a:solidFill>
                  <a:schemeClr val="tx1"/>
                </a:solidFill>
                <a:latin typeface="Arial" charset="0"/>
                <a:cs typeface="Arial" charset="0"/>
              </a:defRPr>
            </a:lvl3pPr>
            <a:lvl4pPr marL="1600200" indent="-228600" eaLnBrk="0" hangingPunct="0">
              <a:defRPr sz="1400">
                <a:solidFill>
                  <a:schemeClr val="tx1"/>
                </a:solidFill>
                <a:latin typeface="Arial" charset="0"/>
                <a:cs typeface="Arial" charset="0"/>
              </a:defRPr>
            </a:lvl4pPr>
            <a:lvl5pPr marL="2057400" indent="-228600" eaLnBrk="0" hangingPunct="0">
              <a:defRPr sz="1400">
                <a:solidFill>
                  <a:schemeClr val="tx1"/>
                </a:solidFill>
                <a:latin typeface="Arial" charset="0"/>
                <a:cs typeface="Arial" charset="0"/>
              </a:defRPr>
            </a:lvl5pPr>
            <a:lvl6pPr marL="2514600" indent="-228600" algn="ctr" eaLnBrk="0" fontAlgn="base" hangingPunct="0">
              <a:spcBef>
                <a:spcPct val="0"/>
              </a:spcBef>
              <a:spcAft>
                <a:spcPct val="0"/>
              </a:spcAft>
              <a:defRPr sz="1400">
                <a:solidFill>
                  <a:schemeClr val="tx1"/>
                </a:solidFill>
                <a:latin typeface="Arial" charset="0"/>
                <a:cs typeface="Arial" charset="0"/>
              </a:defRPr>
            </a:lvl6pPr>
            <a:lvl7pPr marL="2971800" indent="-228600" algn="ctr" eaLnBrk="0" fontAlgn="base" hangingPunct="0">
              <a:spcBef>
                <a:spcPct val="0"/>
              </a:spcBef>
              <a:spcAft>
                <a:spcPct val="0"/>
              </a:spcAft>
              <a:defRPr sz="1400">
                <a:solidFill>
                  <a:schemeClr val="tx1"/>
                </a:solidFill>
                <a:latin typeface="Arial" charset="0"/>
                <a:cs typeface="Arial" charset="0"/>
              </a:defRPr>
            </a:lvl7pPr>
            <a:lvl8pPr marL="3429000" indent="-228600" algn="ctr" eaLnBrk="0" fontAlgn="base" hangingPunct="0">
              <a:spcBef>
                <a:spcPct val="0"/>
              </a:spcBef>
              <a:spcAft>
                <a:spcPct val="0"/>
              </a:spcAft>
              <a:defRPr sz="1400">
                <a:solidFill>
                  <a:schemeClr val="tx1"/>
                </a:solidFill>
                <a:latin typeface="Arial" charset="0"/>
                <a:cs typeface="Arial" charset="0"/>
              </a:defRPr>
            </a:lvl8pPr>
            <a:lvl9pPr marL="3886200" indent="-228600" algn="ctr" eaLnBrk="0" fontAlgn="base" hangingPunct="0">
              <a:spcBef>
                <a:spcPct val="0"/>
              </a:spcBef>
              <a:spcAft>
                <a:spcPct val="0"/>
              </a:spcAft>
              <a:defRPr sz="1400">
                <a:solidFill>
                  <a:schemeClr val="tx1"/>
                </a:solidFill>
                <a:latin typeface="Arial" charset="0"/>
                <a:cs typeface="Arial" charset="0"/>
              </a:defRPr>
            </a:lvl9pPr>
          </a:lstStyle>
          <a:p>
            <a:pPr eaLnBrk="1" hangingPunct="1"/>
            <a:fld id="{41C5EA01-50C1-483D-ADFC-59B43E96D6DB}" type="slidenum">
              <a:rPr lang="fr-BE" sz="1200" smtClean="0">
                <a:solidFill>
                  <a:srgbClr val="666666"/>
                </a:solidFill>
                <a:latin typeface="Calibri" pitchFamily="34" charset="0"/>
              </a:rPr>
              <a:pPr eaLnBrk="1" hangingPunct="1"/>
              <a:t>50</a:t>
            </a:fld>
            <a:endParaRPr lang="fr-BE" sz="1200" smtClean="0">
              <a:solidFill>
                <a:srgbClr val="666666"/>
              </a:solidFill>
              <a:latin typeface="Calibri" pitchFamily="34" charset="0"/>
            </a:endParaRPr>
          </a:p>
        </p:txBody>
      </p:sp>
      <p:sp>
        <p:nvSpPr>
          <p:cNvPr id="2" name="Right Brace 1"/>
          <p:cNvSpPr/>
          <p:nvPr/>
        </p:nvSpPr>
        <p:spPr>
          <a:xfrm>
            <a:off x="6444208" y="1844824"/>
            <a:ext cx="504056" cy="3672408"/>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 name="Rectangle 2"/>
          <p:cNvSpPr/>
          <p:nvPr/>
        </p:nvSpPr>
        <p:spPr>
          <a:xfrm>
            <a:off x="7092280" y="3212976"/>
            <a:ext cx="1512168" cy="11161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Default Rule often likely to be necessary</a:t>
            </a:r>
            <a:endParaRPr lang="en-GB" dirty="0"/>
          </a:p>
        </p:txBody>
      </p:sp>
    </p:spTree>
    <p:extLst>
      <p:ext uri="{BB962C8B-B14F-4D97-AF65-F5344CB8AC3E}">
        <p14:creationId xmlns:p14="http://schemas.microsoft.com/office/powerpoint/2010/main" xmlns="" val="32704780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re 1"/>
          <p:cNvSpPr>
            <a:spLocks noGrp="1"/>
          </p:cNvSpPr>
          <p:nvPr>
            <p:ph type="title"/>
          </p:nvPr>
        </p:nvSpPr>
        <p:spPr bwMode="auto">
          <a:xfrm>
            <a:off x="395536" y="116632"/>
            <a:ext cx="8229600" cy="936104"/>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dirty="0" smtClean="0">
                <a:ea typeface="ＭＳ Ｐゴシック" pitchFamily="34" charset="-128"/>
                <a:cs typeface="Arial" charset="0"/>
              </a:rPr>
              <a:t>Sunset clause: Open Issues</a:t>
            </a:r>
            <a:endParaRPr lang="fr-FR" dirty="0" smtClean="0">
              <a:ea typeface="ＭＳ Ｐゴシック" pitchFamily="34" charset="-128"/>
              <a:cs typeface="Arial" charset="0"/>
            </a:endParaRPr>
          </a:p>
        </p:txBody>
      </p:sp>
      <p:sp>
        <p:nvSpPr>
          <p:cNvPr id="9219" name="Espace réservé du contenu 2"/>
          <p:cNvSpPr>
            <a:spLocks noGrp="1"/>
          </p:cNvSpPr>
          <p:nvPr>
            <p:ph sz="quarter" idx="11"/>
          </p:nvPr>
        </p:nvSpPr>
        <p:spPr bwMode="auto">
          <a:xfrm>
            <a:off x="539552" y="1124744"/>
            <a:ext cx="8143875" cy="4968552"/>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spcBef>
                <a:spcPts val="600"/>
              </a:spcBef>
              <a:spcAft>
                <a:spcPts val="600"/>
              </a:spcAft>
              <a:buFont typeface="Arial" charset="0"/>
              <a:buChar char="•"/>
            </a:pPr>
            <a:r>
              <a:rPr lang="fr-FR" sz="2000" b="1" dirty="0" err="1" smtClean="0">
                <a:ea typeface="ＭＳ Ｐゴシック" pitchFamily="34" charset="-128"/>
              </a:rPr>
              <a:t>Role</a:t>
            </a:r>
            <a:r>
              <a:rPr lang="fr-FR" sz="2000" b="1" dirty="0" smtClean="0">
                <a:ea typeface="ＭＳ Ｐゴシック" pitchFamily="34" charset="-128"/>
              </a:rPr>
              <a:t> </a:t>
            </a:r>
            <a:r>
              <a:rPr lang="fr-FR" sz="2000" b="1" dirty="0">
                <a:ea typeface="ＭＳ Ｐゴシック" pitchFamily="34" charset="-128"/>
              </a:rPr>
              <a:t>of the </a:t>
            </a:r>
            <a:r>
              <a:rPr lang="fr-FR" sz="2000" b="1" dirty="0" err="1">
                <a:ea typeface="ＭＳ Ｐゴシック" pitchFamily="34" charset="-128"/>
              </a:rPr>
              <a:t>TSOs</a:t>
            </a:r>
            <a:r>
              <a:rPr lang="fr-FR" sz="2000" b="1" dirty="0">
                <a:ea typeface="ＭＳ Ｐゴシック" pitchFamily="34" charset="-128"/>
              </a:rPr>
              <a:t> </a:t>
            </a:r>
          </a:p>
          <a:p>
            <a:pPr lvl="1">
              <a:spcBef>
                <a:spcPct val="0"/>
              </a:spcBef>
              <a:buFont typeface="Arial" pitchFamily="34" charset="0"/>
              <a:buChar char="•"/>
            </a:pPr>
            <a:r>
              <a:rPr lang="fr-FR" sz="1800" dirty="0" err="1">
                <a:ea typeface="ＭＳ Ｐゴシック" pitchFamily="34" charset="-128"/>
              </a:rPr>
              <a:t>Cooperation</a:t>
            </a:r>
            <a:r>
              <a:rPr lang="fr-FR" sz="1800" dirty="0">
                <a:ea typeface="ＭＳ Ｐゴシック" pitchFamily="34" charset="-128"/>
              </a:rPr>
              <a:t> of </a:t>
            </a:r>
            <a:r>
              <a:rPr lang="fr-FR" sz="1800" dirty="0" err="1" smtClean="0">
                <a:ea typeface="ＭＳ Ｐゴシック" pitchFamily="34" charset="-128"/>
              </a:rPr>
              <a:t>TSOs</a:t>
            </a:r>
            <a:endParaRPr lang="fr-FR" sz="1800" dirty="0" smtClean="0">
              <a:ea typeface="ＭＳ Ｐゴシック" pitchFamily="34" charset="-128"/>
            </a:endParaRPr>
          </a:p>
          <a:p>
            <a:pPr lvl="1">
              <a:spcBef>
                <a:spcPct val="0"/>
              </a:spcBef>
              <a:buFont typeface="Arial" pitchFamily="34" charset="0"/>
              <a:buChar char="•"/>
            </a:pPr>
            <a:r>
              <a:rPr lang="fr-FR" sz="1800" dirty="0" smtClean="0">
                <a:ea typeface="ＭＳ Ｐゴシック" pitchFamily="34" charset="-128"/>
              </a:rPr>
              <a:t>Agreement </a:t>
            </a:r>
            <a:r>
              <a:rPr lang="fr-FR" sz="1800" dirty="0" err="1">
                <a:ea typeface="ＭＳ Ｐゴシック" pitchFamily="34" charset="-128"/>
              </a:rPr>
              <a:t>among</a:t>
            </a:r>
            <a:r>
              <a:rPr lang="fr-FR" sz="1800" dirty="0">
                <a:ea typeface="ＭＳ Ｐゴシック" pitchFamily="34" charset="-128"/>
              </a:rPr>
              <a:t> </a:t>
            </a:r>
            <a:r>
              <a:rPr lang="fr-FR" sz="1800" dirty="0" err="1">
                <a:ea typeface="ＭＳ Ｐゴシック" pitchFamily="34" charset="-128"/>
              </a:rPr>
              <a:t>shippers</a:t>
            </a:r>
            <a:r>
              <a:rPr lang="fr-FR" sz="1800" dirty="0">
                <a:ea typeface="ＭＳ Ｐゴシック" pitchFamily="34" charset="-128"/>
              </a:rPr>
              <a:t> </a:t>
            </a:r>
            <a:r>
              <a:rPr lang="fr-FR" sz="1800" dirty="0" smtClean="0">
                <a:ea typeface="ＭＳ Ｐゴシック" pitchFamily="34" charset="-128"/>
              </a:rPr>
              <a:t>/</a:t>
            </a:r>
            <a:r>
              <a:rPr lang="fr-FR" sz="1800" dirty="0" err="1" smtClean="0">
                <a:ea typeface="ＭＳ Ｐゴシック" pitchFamily="34" charset="-128"/>
              </a:rPr>
              <a:t>transparency</a:t>
            </a:r>
            <a:endParaRPr lang="fr-FR" sz="1800" dirty="0" smtClean="0">
              <a:ea typeface="ＭＳ Ｐゴシック" pitchFamily="34" charset="-128"/>
            </a:endParaRPr>
          </a:p>
          <a:p>
            <a:pPr lvl="1">
              <a:spcBef>
                <a:spcPct val="0"/>
              </a:spcBef>
              <a:buFont typeface="Arial" pitchFamily="34" charset="0"/>
              <a:buChar char="•"/>
            </a:pPr>
            <a:r>
              <a:rPr lang="fr-FR" sz="1800" dirty="0" err="1">
                <a:ea typeface="ＭＳ Ｐゴシック" pitchFamily="34" charset="-128"/>
              </a:rPr>
              <a:t>Consistency</a:t>
            </a:r>
            <a:r>
              <a:rPr lang="fr-FR" sz="1800" dirty="0">
                <a:ea typeface="ＭＳ Ｐゴシック" pitchFamily="34" charset="-128"/>
              </a:rPr>
              <a:t> of </a:t>
            </a:r>
            <a:r>
              <a:rPr lang="fr-FR" sz="1800" dirty="0" err="1">
                <a:ea typeface="ＭＳ Ｐゴシック" pitchFamily="34" charset="-128"/>
              </a:rPr>
              <a:t>implementation</a:t>
            </a:r>
            <a:r>
              <a:rPr lang="fr-FR" sz="1800" dirty="0">
                <a:ea typeface="ＭＳ Ｐゴシック" pitchFamily="34" charset="-128"/>
              </a:rPr>
              <a:t> of </a:t>
            </a:r>
            <a:r>
              <a:rPr lang="fr-FR" sz="1800" dirty="0" err="1">
                <a:ea typeface="ＭＳ Ｐゴシック" pitchFamily="34" charset="-128"/>
              </a:rPr>
              <a:t>agreements</a:t>
            </a:r>
            <a:endParaRPr lang="fr-FR" sz="1800" dirty="0">
              <a:ea typeface="ＭＳ Ｐゴシック" pitchFamily="34" charset="-128"/>
            </a:endParaRPr>
          </a:p>
          <a:p>
            <a:pPr>
              <a:spcBef>
                <a:spcPts val="600"/>
              </a:spcBef>
              <a:spcAft>
                <a:spcPts val="600"/>
              </a:spcAft>
              <a:buFont typeface="Arial" charset="0"/>
              <a:buChar char="•"/>
            </a:pPr>
            <a:r>
              <a:rPr lang="fr-FR" sz="2000" b="1" dirty="0" err="1" smtClean="0">
                <a:ea typeface="ＭＳ Ｐゴシック" pitchFamily="34" charset="-128"/>
              </a:rPr>
              <a:t>NRAs</a:t>
            </a:r>
            <a:r>
              <a:rPr lang="fr-FR" sz="2000" b="1" dirty="0" smtClean="0">
                <a:ea typeface="ＭＳ Ｐゴシック" pitchFamily="34" charset="-128"/>
              </a:rPr>
              <a:t>’ </a:t>
            </a:r>
            <a:r>
              <a:rPr lang="fr-FR" sz="2000" b="1" dirty="0" err="1">
                <a:ea typeface="ＭＳ Ｐゴシック" pitchFamily="34" charset="-128"/>
              </a:rPr>
              <a:t>role</a:t>
            </a:r>
            <a:r>
              <a:rPr lang="fr-FR" sz="2000" b="1" dirty="0">
                <a:ea typeface="ＭＳ Ｐゴシック" pitchFamily="34" charset="-128"/>
              </a:rPr>
              <a:t> </a:t>
            </a:r>
          </a:p>
          <a:p>
            <a:pPr lvl="1">
              <a:spcBef>
                <a:spcPct val="0"/>
              </a:spcBef>
              <a:buFont typeface="Arial" pitchFamily="34" charset="0"/>
              <a:buChar char="•"/>
            </a:pPr>
            <a:r>
              <a:rPr lang="fr-FR" sz="1800" dirty="0">
                <a:ea typeface="ＭＳ Ｐゴシック" pitchFamily="34" charset="-128"/>
              </a:rPr>
              <a:t>Price of the </a:t>
            </a:r>
            <a:r>
              <a:rPr lang="fr-FR" sz="1800" dirty="0" err="1">
                <a:ea typeface="ＭＳ Ｐゴシック" pitchFamily="34" charset="-128"/>
              </a:rPr>
              <a:t>product</a:t>
            </a:r>
            <a:r>
              <a:rPr lang="fr-FR" sz="1800" dirty="0">
                <a:ea typeface="ＭＳ Ｐゴシック" pitchFamily="34" charset="-128"/>
              </a:rPr>
              <a:t>/ </a:t>
            </a:r>
            <a:r>
              <a:rPr lang="fr-FR" sz="1800" dirty="0" err="1">
                <a:ea typeface="ＭＳ Ｐゴシック" pitchFamily="34" charset="-128"/>
              </a:rPr>
              <a:t>tariff</a:t>
            </a:r>
            <a:r>
              <a:rPr lang="fr-FR" sz="1800" dirty="0">
                <a:ea typeface="ＭＳ Ｐゴシック" pitchFamily="34" charset="-128"/>
              </a:rPr>
              <a:t>/ </a:t>
            </a:r>
            <a:r>
              <a:rPr lang="fr-FR" sz="1800" dirty="0" smtClean="0">
                <a:ea typeface="ＭＳ Ｐゴシック" pitchFamily="34" charset="-128"/>
              </a:rPr>
              <a:t>commercialisation </a:t>
            </a:r>
            <a:r>
              <a:rPr lang="fr-FR" sz="1800" dirty="0" err="1">
                <a:ea typeface="ＭＳ Ｐゴシック" pitchFamily="34" charset="-128"/>
              </a:rPr>
              <a:t>process</a:t>
            </a:r>
            <a:endParaRPr lang="fr-FR" sz="1800" dirty="0">
              <a:ea typeface="ＭＳ Ｐゴシック" pitchFamily="34" charset="-128"/>
            </a:endParaRPr>
          </a:p>
          <a:p>
            <a:pPr lvl="1">
              <a:spcBef>
                <a:spcPct val="0"/>
              </a:spcBef>
              <a:buFont typeface="Arial" pitchFamily="34" charset="0"/>
              <a:buChar char="•"/>
            </a:pPr>
            <a:r>
              <a:rPr lang="fr-FR" sz="1800" dirty="0">
                <a:ea typeface="ＭＳ Ｐゴシック" pitchFamily="34" charset="-128"/>
              </a:rPr>
              <a:t>Intervention in the </a:t>
            </a:r>
            <a:r>
              <a:rPr lang="fr-FR" sz="1800" dirty="0" err="1">
                <a:ea typeface="ＭＳ Ｐゴシック" pitchFamily="34" charset="-128"/>
              </a:rPr>
              <a:t>process</a:t>
            </a:r>
            <a:r>
              <a:rPr lang="fr-FR" sz="1800" dirty="0">
                <a:ea typeface="ＭＳ Ｐゴシック" pitchFamily="34" charset="-128"/>
              </a:rPr>
              <a:t> + </a:t>
            </a:r>
            <a:r>
              <a:rPr lang="fr-FR" sz="1800" dirty="0" err="1">
                <a:ea typeface="ＭＳ Ｐゴシック" pitchFamily="34" charset="-128"/>
              </a:rPr>
              <a:t>enforcement</a:t>
            </a:r>
            <a:r>
              <a:rPr lang="fr-FR" sz="1800" dirty="0">
                <a:ea typeface="ＭＳ Ｐゴシック" pitchFamily="34" charset="-128"/>
              </a:rPr>
              <a:t> </a:t>
            </a:r>
          </a:p>
          <a:p>
            <a:pPr>
              <a:spcBef>
                <a:spcPts val="600"/>
              </a:spcBef>
              <a:spcAft>
                <a:spcPts val="600"/>
              </a:spcAft>
              <a:buFont typeface="Arial" charset="0"/>
              <a:buChar char="•"/>
            </a:pPr>
            <a:r>
              <a:rPr lang="fr-FR" sz="2000" b="1" dirty="0">
                <a:ea typeface="ＭＳ Ｐゴシック" pitchFamily="34" charset="-128"/>
              </a:rPr>
              <a:t>Focus on transmission </a:t>
            </a:r>
            <a:r>
              <a:rPr lang="fr-FR" sz="2000" b="1" dirty="0" err="1">
                <a:ea typeface="ＭＳ Ｐゴシック" pitchFamily="34" charset="-128"/>
              </a:rPr>
              <a:t>contract</a:t>
            </a:r>
            <a:r>
              <a:rPr lang="fr-FR" sz="2000" b="1" dirty="0">
                <a:ea typeface="ＭＳ Ｐゴシック" pitchFamily="34" charset="-128"/>
              </a:rPr>
              <a:t> </a:t>
            </a:r>
          </a:p>
          <a:p>
            <a:pPr lvl="1">
              <a:spcBef>
                <a:spcPts val="600"/>
              </a:spcBef>
              <a:spcAft>
                <a:spcPts val="600"/>
              </a:spcAft>
              <a:buFont typeface="Arial" charset="0"/>
              <a:buChar char="•"/>
            </a:pPr>
            <a:r>
              <a:rPr lang="fr-FR" sz="1800" dirty="0" err="1" smtClean="0">
                <a:ea typeface="ＭＳ Ｐゴシック" pitchFamily="34" charset="-128"/>
              </a:rPr>
              <a:t>Supply</a:t>
            </a:r>
            <a:r>
              <a:rPr lang="fr-FR" sz="1800" dirty="0" smtClean="0">
                <a:ea typeface="ＭＳ Ｐゴシック" pitchFamily="34" charset="-128"/>
              </a:rPr>
              <a:t> </a:t>
            </a:r>
            <a:r>
              <a:rPr lang="fr-FR" sz="1800" dirty="0">
                <a:ea typeface="ＭＳ Ｐゴシック" pitchFamily="34" charset="-128"/>
              </a:rPr>
              <a:t>agreement set </a:t>
            </a:r>
            <a:r>
              <a:rPr lang="fr-FR" sz="1800" dirty="0" err="1">
                <a:ea typeface="ＭＳ Ｐゴシック" pitchFamily="34" charset="-128"/>
              </a:rPr>
              <a:t>apart</a:t>
            </a:r>
            <a:endParaRPr lang="fr-FR" sz="1800" dirty="0">
              <a:ea typeface="ＭＳ Ｐゴシック" pitchFamily="34" charset="-128"/>
            </a:endParaRPr>
          </a:p>
          <a:p>
            <a:pPr>
              <a:spcBef>
                <a:spcPts val="600"/>
              </a:spcBef>
              <a:spcAft>
                <a:spcPts val="600"/>
              </a:spcAft>
              <a:buFont typeface="Arial" charset="0"/>
              <a:buChar char="•"/>
            </a:pPr>
            <a:r>
              <a:rPr lang="en-US" sz="2000" b="1" dirty="0" smtClean="0">
                <a:ea typeface="ＭＳ Ｐゴシック" pitchFamily="34" charset="-128"/>
              </a:rPr>
              <a:t>Legal issues</a:t>
            </a:r>
          </a:p>
          <a:p>
            <a:pPr lvl="1">
              <a:spcBef>
                <a:spcPts val="600"/>
              </a:spcBef>
              <a:spcAft>
                <a:spcPts val="600"/>
              </a:spcAft>
              <a:buFont typeface="Arial" charset="0"/>
              <a:buChar char="•"/>
            </a:pPr>
            <a:r>
              <a:rPr lang="en-US" sz="1800" dirty="0" smtClean="0">
                <a:ea typeface="ＭＳ Ｐゴシック" pitchFamily="34" charset="-128"/>
              </a:rPr>
              <a:t>Substantial issues still to be resolved e.g. translation of agreement(s) into contracts</a:t>
            </a:r>
          </a:p>
          <a:p>
            <a:pPr lvl="1">
              <a:buFont typeface="Wingdings" pitchFamily="2" charset="2"/>
              <a:buChar char="v"/>
            </a:pPr>
            <a:endParaRPr lang="fr-FR" sz="1800" b="1" dirty="0">
              <a:ea typeface="ＭＳ Ｐゴシック" pitchFamily="34" charset="-128"/>
            </a:endParaRPr>
          </a:p>
        </p:txBody>
      </p:sp>
      <p:sp>
        <p:nvSpPr>
          <p:cNvPr id="9220" name="Espace réservé du numéro de diapositive 3"/>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400">
                <a:solidFill>
                  <a:schemeClr val="tx1"/>
                </a:solidFill>
                <a:latin typeface="Arial" charset="0"/>
                <a:cs typeface="Arial" charset="0"/>
              </a:defRPr>
            </a:lvl1pPr>
            <a:lvl2pPr marL="742950" indent="-285750" eaLnBrk="0" hangingPunct="0">
              <a:defRPr sz="1400">
                <a:solidFill>
                  <a:schemeClr val="tx1"/>
                </a:solidFill>
                <a:latin typeface="Arial" charset="0"/>
                <a:cs typeface="Arial" charset="0"/>
              </a:defRPr>
            </a:lvl2pPr>
            <a:lvl3pPr marL="1143000" indent="-228600" eaLnBrk="0" hangingPunct="0">
              <a:defRPr sz="1400">
                <a:solidFill>
                  <a:schemeClr val="tx1"/>
                </a:solidFill>
                <a:latin typeface="Arial" charset="0"/>
                <a:cs typeface="Arial" charset="0"/>
              </a:defRPr>
            </a:lvl3pPr>
            <a:lvl4pPr marL="1600200" indent="-228600" eaLnBrk="0" hangingPunct="0">
              <a:defRPr sz="1400">
                <a:solidFill>
                  <a:schemeClr val="tx1"/>
                </a:solidFill>
                <a:latin typeface="Arial" charset="0"/>
                <a:cs typeface="Arial" charset="0"/>
              </a:defRPr>
            </a:lvl4pPr>
            <a:lvl5pPr marL="2057400" indent="-228600" eaLnBrk="0" hangingPunct="0">
              <a:defRPr sz="1400">
                <a:solidFill>
                  <a:schemeClr val="tx1"/>
                </a:solidFill>
                <a:latin typeface="Arial" charset="0"/>
                <a:cs typeface="Arial" charset="0"/>
              </a:defRPr>
            </a:lvl5pPr>
            <a:lvl6pPr marL="2514600" indent="-228600" algn="ctr" eaLnBrk="0" fontAlgn="base" hangingPunct="0">
              <a:spcBef>
                <a:spcPct val="0"/>
              </a:spcBef>
              <a:spcAft>
                <a:spcPct val="0"/>
              </a:spcAft>
              <a:defRPr sz="1400">
                <a:solidFill>
                  <a:schemeClr val="tx1"/>
                </a:solidFill>
                <a:latin typeface="Arial" charset="0"/>
                <a:cs typeface="Arial" charset="0"/>
              </a:defRPr>
            </a:lvl6pPr>
            <a:lvl7pPr marL="2971800" indent="-228600" algn="ctr" eaLnBrk="0" fontAlgn="base" hangingPunct="0">
              <a:spcBef>
                <a:spcPct val="0"/>
              </a:spcBef>
              <a:spcAft>
                <a:spcPct val="0"/>
              </a:spcAft>
              <a:defRPr sz="1400">
                <a:solidFill>
                  <a:schemeClr val="tx1"/>
                </a:solidFill>
                <a:latin typeface="Arial" charset="0"/>
                <a:cs typeface="Arial" charset="0"/>
              </a:defRPr>
            </a:lvl7pPr>
            <a:lvl8pPr marL="3429000" indent="-228600" algn="ctr" eaLnBrk="0" fontAlgn="base" hangingPunct="0">
              <a:spcBef>
                <a:spcPct val="0"/>
              </a:spcBef>
              <a:spcAft>
                <a:spcPct val="0"/>
              </a:spcAft>
              <a:defRPr sz="1400">
                <a:solidFill>
                  <a:schemeClr val="tx1"/>
                </a:solidFill>
                <a:latin typeface="Arial" charset="0"/>
                <a:cs typeface="Arial" charset="0"/>
              </a:defRPr>
            </a:lvl8pPr>
            <a:lvl9pPr marL="3886200" indent="-228600" algn="ctr" eaLnBrk="0" fontAlgn="base" hangingPunct="0">
              <a:spcBef>
                <a:spcPct val="0"/>
              </a:spcBef>
              <a:spcAft>
                <a:spcPct val="0"/>
              </a:spcAft>
              <a:defRPr sz="1400">
                <a:solidFill>
                  <a:schemeClr val="tx1"/>
                </a:solidFill>
                <a:latin typeface="Arial" charset="0"/>
                <a:cs typeface="Arial" charset="0"/>
              </a:defRPr>
            </a:lvl9pPr>
          </a:lstStyle>
          <a:p>
            <a:pPr eaLnBrk="1" hangingPunct="1"/>
            <a:fld id="{B4EE59BA-5B14-484C-89CD-F106BF9308D8}" type="slidenum">
              <a:rPr lang="fr-BE" sz="1200" smtClean="0">
                <a:solidFill>
                  <a:srgbClr val="666666"/>
                </a:solidFill>
                <a:latin typeface="Calibri" pitchFamily="34" charset="0"/>
              </a:rPr>
              <a:pPr eaLnBrk="1" hangingPunct="1"/>
              <a:t>51</a:t>
            </a:fld>
            <a:endParaRPr lang="fr-BE" sz="1200" smtClean="0">
              <a:solidFill>
                <a:srgbClr val="666666"/>
              </a:solidFill>
              <a:latin typeface="Calibri" pitchFamily="34" charset="0"/>
            </a:endParaRPr>
          </a:p>
        </p:txBody>
      </p:sp>
    </p:spTree>
    <p:extLst>
      <p:ext uri="{BB962C8B-B14F-4D97-AF65-F5344CB8AC3E}">
        <p14:creationId xmlns:p14="http://schemas.microsoft.com/office/powerpoint/2010/main" xmlns="" val="278685118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Default rule</a:t>
            </a:r>
            <a:endParaRPr lang="fr-BE" dirty="0"/>
          </a:p>
        </p:txBody>
      </p:sp>
      <p:sp>
        <p:nvSpPr>
          <p:cNvPr id="3" name="Content Placeholder 2"/>
          <p:cNvSpPr>
            <a:spLocks noGrp="1"/>
          </p:cNvSpPr>
          <p:nvPr>
            <p:ph sz="quarter" idx="11"/>
          </p:nvPr>
        </p:nvSpPr>
        <p:spPr>
          <a:xfrm>
            <a:off x="500063" y="1340768"/>
            <a:ext cx="8176393" cy="4500595"/>
          </a:xfrm>
        </p:spPr>
        <p:txBody>
          <a:bodyPr/>
          <a:lstStyle/>
          <a:p>
            <a:pPr marL="182563" indent="-182563">
              <a:buFont typeface="Arial" pitchFamily="34" charset="0"/>
              <a:buChar char="•"/>
            </a:pPr>
            <a:r>
              <a:rPr lang="en-US" sz="2400" dirty="0" smtClean="0">
                <a:cs typeface="Times New Roman" pitchFamily="18" charset="0"/>
              </a:rPr>
              <a:t>When no agreement of the split between active shippers, a default rule shall apply in order to split capacity between original capacity holders proportionally to their capacity rights</a:t>
            </a:r>
          </a:p>
          <a:p>
            <a:pPr marL="182563" indent="-182563">
              <a:buFont typeface="Arial" pitchFamily="34" charset="0"/>
              <a:buChar char="•"/>
            </a:pPr>
            <a:r>
              <a:rPr lang="en-US" sz="2400" dirty="0" smtClean="0">
                <a:cs typeface="Times New Roman" pitchFamily="18" charset="0"/>
              </a:rPr>
              <a:t>Questions to be answered in a 3-step-approach</a:t>
            </a:r>
          </a:p>
        </p:txBody>
      </p:sp>
      <p:sp>
        <p:nvSpPr>
          <p:cNvPr id="4" name="Slide Number Placeholder 3"/>
          <p:cNvSpPr>
            <a:spLocks noGrp="1"/>
          </p:cNvSpPr>
          <p:nvPr>
            <p:ph type="sldNum" sz="quarter" idx="12"/>
          </p:nvPr>
        </p:nvSpPr>
        <p:spPr>
          <a:xfrm>
            <a:off x="6625208" y="5996310"/>
            <a:ext cx="2133600" cy="365125"/>
          </a:xfrm>
        </p:spPr>
        <p:txBody>
          <a:bodyPr/>
          <a:lstStyle/>
          <a:p>
            <a:pPr>
              <a:defRPr/>
            </a:pPr>
            <a:fld id="{08A35E9C-4FA4-4049-BDFB-4CA78DDBA5EF}" type="slidenum">
              <a:rPr lang="fr-BE" smtClean="0">
                <a:latin typeface="+mj-lt"/>
              </a:rPr>
              <a:pPr>
                <a:defRPr/>
              </a:pPr>
              <a:t>52</a:t>
            </a:fld>
            <a:endParaRPr lang="fr-BE" dirty="0">
              <a:latin typeface="+mj-lt"/>
            </a:endParaRPr>
          </a:p>
        </p:txBody>
      </p:sp>
      <p:sp>
        <p:nvSpPr>
          <p:cNvPr id="24" name="Rechteck 23"/>
          <p:cNvSpPr/>
          <p:nvPr/>
        </p:nvSpPr>
        <p:spPr>
          <a:xfrm>
            <a:off x="4139952" y="5660454"/>
            <a:ext cx="4392525" cy="936898"/>
          </a:xfrm>
          <a:prstGeom prst="rect">
            <a:avLst/>
          </a:prstGeom>
          <a:solidFill>
            <a:srgbClr val="92D050"/>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latin typeface="+mj-lt"/>
              </a:rPr>
              <a:t>Determine a mathematical formulation </a:t>
            </a:r>
            <a:br>
              <a:rPr lang="en-US" sz="1600" b="1" dirty="0" smtClean="0">
                <a:solidFill>
                  <a:schemeClr val="tx1"/>
                </a:solidFill>
                <a:latin typeface="+mj-lt"/>
              </a:rPr>
            </a:br>
            <a:r>
              <a:rPr lang="en-US" sz="1600" b="1" dirty="0" smtClean="0">
                <a:solidFill>
                  <a:schemeClr val="tx1"/>
                </a:solidFill>
                <a:latin typeface="+mj-lt"/>
              </a:rPr>
              <a:t>about what “proportionally” means </a:t>
            </a:r>
          </a:p>
        </p:txBody>
      </p:sp>
      <p:sp>
        <p:nvSpPr>
          <p:cNvPr id="25" name="Rechteck 24"/>
          <p:cNvSpPr/>
          <p:nvPr/>
        </p:nvSpPr>
        <p:spPr>
          <a:xfrm>
            <a:off x="4139952" y="3645024"/>
            <a:ext cx="4392488" cy="935310"/>
          </a:xfrm>
          <a:prstGeom prst="rect">
            <a:avLst/>
          </a:prstGeom>
          <a:solidFill>
            <a:srgbClr val="92D050"/>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latin typeface="+mj-lt"/>
              </a:rPr>
              <a:t>Define what capacity is to be divided and allocated proportionally amongst concerned shippers</a:t>
            </a:r>
          </a:p>
        </p:txBody>
      </p:sp>
      <p:sp>
        <p:nvSpPr>
          <p:cNvPr id="26" name="Rechteck 25"/>
          <p:cNvSpPr/>
          <p:nvPr/>
        </p:nvSpPr>
        <p:spPr>
          <a:xfrm>
            <a:off x="4139952" y="4653136"/>
            <a:ext cx="4392488" cy="936104"/>
          </a:xfrm>
          <a:prstGeom prst="rect">
            <a:avLst/>
          </a:prstGeom>
          <a:solidFill>
            <a:srgbClr val="92D050"/>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latin typeface="+mj-lt"/>
              </a:rPr>
              <a:t>Define how not matching capacity </a:t>
            </a:r>
            <a:br>
              <a:rPr lang="en-US" sz="1600" b="1" dirty="0" smtClean="0">
                <a:solidFill>
                  <a:schemeClr val="tx1"/>
                </a:solidFill>
                <a:latin typeface="+mj-lt"/>
              </a:rPr>
            </a:br>
            <a:r>
              <a:rPr lang="en-US" sz="1600" b="1" dirty="0" smtClean="0">
                <a:solidFill>
                  <a:schemeClr val="tx1"/>
                </a:solidFill>
                <a:latin typeface="+mj-lt"/>
              </a:rPr>
              <a:t>units are to be treated</a:t>
            </a:r>
            <a:endParaRPr lang="de-DE" sz="1600" b="1" dirty="0" smtClean="0">
              <a:solidFill>
                <a:schemeClr val="tx1"/>
              </a:solidFill>
              <a:latin typeface="+mj-lt"/>
            </a:endParaRPr>
          </a:p>
        </p:txBody>
      </p:sp>
      <p:sp>
        <p:nvSpPr>
          <p:cNvPr id="27" name="Rechteck 26"/>
          <p:cNvSpPr/>
          <p:nvPr/>
        </p:nvSpPr>
        <p:spPr>
          <a:xfrm>
            <a:off x="539552" y="3645024"/>
            <a:ext cx="1008112" cy="935310"/>
          </a:xfrm>
          <a:prstGeom prst="rect">
            <a:avLst/>
          </a:prstGeom>
          <a:solidFill>
            <a:srgbClr val="FFC000"/>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b="1" dirty="0" err="1" smtClean="0">
                <a:solidFill>
                  <a:schemeClr val="tx1"/>
                </a:solidFill>
                <a:latin typeface="+mj-lt"/>
              </a:rPr>
              <a:t>Step</a:t>
            </a:r>
            <a:r>
              <a:rPr lang="de-DE" sz="1600" b="1" dirty="0" smtClean="0">
                <a:solidFill>
                  <a:schemeClr val="tx1"/>
                </a:solidFill>
                <a:latin typeface="+mj-lt"/>
              </a:rPr>
              <a:t> 1</a:t>
            </a:r>
          </a:p>
        </p:txBody>
      </p:sp>
      <p:sp>
        <p:nvSpPr>
          <p:cNvPr id="28" name="Rechteck 27"/>
          <p:cNvSpPr/>
          <p:nvPr/>
        </p:nvSpPr>
        <p:spPr>
          <a:xfrm>
            <a:off x="539552" y="4653136"/>
            <a:ext cx="1008112" cy="936104"/>
          </a:xfrm>
          <a:prstGeom prst="rect">
            <a:avLst/>
          </a:prstGeom>
          <a:solidFill>
            <a:srgbClr val="FFC000"/>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b="1" dirty="0" err="1" smtClean="0">
                <a:solidFill>
                  <a:schemeClr val="tx1"/>
                </a:solidFill>
                <a:latin typeface="+mj-lt"/>
              </a:rPr>
              <a:t>Step</a:t>
            </a:r>
            <a:r>
              <a:rPr lang="de-DE" sz="1600" b="1" dirty="0" smtClean="0">
                <a:solidFill>
                  <a:schemeClr val="tx1"/>
                </a:solidFill>
                <a:latin typeface="+mj-lt"/>
              </a:rPr>
              <a:t> 2</a:t>
            </a:r>
          </a:p>
        </p:txBody>
      </p:sp>
      <p:sp>
        <p:nvSpPr>
          <p:cNvPr id="29" name="Rechteck 28"/>
          <p:cNvSpPr/>
          <p:nvPr/>
        </p:nvSpPr>
        <p:spPr>
          <a:xfrm>
            <a:off x="539552" y="5661248"/>
            <a:ext cx="1008112" cy="936104"/>
          </a:xfrm>
          <a:prstGeom prst="rect">
            <a:avLst/>
          </a:prstGeom>
          <a:solidFill>
            <a:srgbClr val="FFC000"/>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b="1" dirty="0" err="1" smtClean="0">
                <a:solidFill>
                  <a:schemeClr val="tx1"/>
                </a:solidFill>
                <a:latin typeface="+mj-lt"/>
              </a:rPr>
              <a:t>Step</a:t>
            </a:r>
            <a:r>
              <a:rPr lang="de-DE" sz="1600" b="1" dirty="0" smtClean="0">
                <a:solidFill>
                  <a:schemeClr val="tx1"/>
                </a:solidFill>
                <a:latin typeface="+mj-lt"/>
              </a:rPr>
              <a:t> 3</a:t>
            </a:r>
          </a:p>
        </p:txBody>
      </p:sp>
      <p:sp>
        <p:nvSpPr>
          <p:cNvPr id="30" name="Rechteck 29"/>
          <p:cNvSpPr/>
          <p:nvPr/>
        </p:nvSpPr>
        <p:spPr>
          <a:xfrm>
            <a:off x="1619672" y="3645024"/>
            <a:ext cx="2448272" cy="935310"/>
          </a:xfrm>
          <a:prstGeom prst="rect">
            <a:avLst/>
          </a:prstGeom>
          <a:solidFill>
            <a:srgbClr val="00B0F0"/>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latin typeface="+mj-lt"/>
              </a:rPr>
              <a:t>What capacity is </a:t>
            </a:r>
            <a:br>
              <a:rPr lang="en-US" sz="1600" b="1" dirty="0" smtClean="0">
                <a:solidFill>
                  <a:schemeClr val="tx1"/>
                </a:solidFill>
                <a:latin typeface="+mj-lt"/>
              </a:rPr>
            </a:br>
            <a:r>
              <a:rPr lang="en-US" sz="1600" b="1" dirty="0" smtClean="0">
                <a:solidFill>
                  <a:schemeClr val="tx1"/>
                </a:solidFill>
                <a:latin typeface="+mj-lt"/>
              </a:rPr>
              <a:t>to be bundled?</a:t>
            </a:r>
          </a:p>
        </p:txBody>
      </p:sp>
      <p:sp>
        <p:nvSpPr>
          <p:cNvPr id="31" name="Rechteck 30"/>
          <p:cNvSpPr/>
          <p:nvPr/>
        </p:nvSpPr>
        <p:spPr>
          <a:xfrm>
            <a:off x="539552" y="3068960"/>
            <a:ext cx="1008112" cy="503262"/>
          </a:xfrm>
          <a:prstGeom prst="rect">
            <a:avLst/>
          </a:prstGeom>
          <a:solidFill>
            <a:srgbClr val="FFC000"/>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b="1" dirty="0" err="1" smtClean="0">
                <a:solidFill>
                  <a:schemeClr val="tx1"/>
                </a:solidFill>
                <a:latin typeface="+mj-lt"/>
              </a:rPr>
              <a:t>Step</a:t>
            </a:r>
            <a:endParaRPr lang="de-DE" sz="1600" b="1" dirty="0" smtClean="0">
              <a:solidFill>
                <a:schemeClr val="tx1"/>
              </a:solidFill>
              <a:latin typeface="+mj-lt"/>
            </a:endParaRPr>
          </a:p>
        </p:txBody>
      </p:sp>
      <p:sp>
        <p:nvSpPr>
          <p:cNvPr id="32" name="Rechteck 31"/>
          <p:cNvSpPr/>
          <p:nvPr/>
        </p:nvSpPr>
        <p:spPr>
          <a:xfrm>
            <a:off x="1619672" y="3068960"/>
            <a:ext cx="2448272" cy="503262"/>
          </a:xfrm>
          <a:prstGeom prst="rect">
            <a:avLst/>
          </a:prstGeom>
          <a:solidFill>
            <a:srgbClr val="00B0F0"/>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latin typeface="+mj-lt"/>
              </a:rPr>
              <a:t>Question</a:t>
            </a:r>
          </a:p>
        </p:txBody>
      </p:sp>
      <p:sp>
        <p:nvSpPr>
          <p:cNvPr id="33" name="Rechteck 32"/>
          <p:cNvSpPr/>
          <p:nvPr/>
        </p:nvSpPr>
        <p:spPr>
          <a:xfrm>
            <a:off x="4139952" y="3068960"/>
            <a:ext cx="4392488" cy="503262"/>
          </a:xfrm>
          <a:prstGeom prst="rect">
            <a:avLst/>
          </a:prstGeom>
          <a:solidFill>
            <a:srgbClr val="92D050"/>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latin typeface="+mj-lt"/>
              </a:rPr>
              <a:t>Action</a:t>
            </a:r>
          </a:p>
        </p:txBody>
      </p:sp>
      <p:sp>
        <p:nvSpPr>
          <p:cNvPr id="34" name="Rechteck 33"/>
          <p:cNvSpPr/>
          <p:nvPr/>
        </p:nvSpPr>
        <p:spPr>
          <a:xfrm>
            <a:off x="1619672" y="5660454"/>
            <a:ext cx="2448272" cy="936104"/>
          </a:xfrm>
          <a:prstGeom prst="rect">
            <a:avLst/>
          </a:prstGeom>
          <a:solidFill>
            <a:srgbClr val="00B0F0"/>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latin typeface="+mj-lt"/>
              </a:rPr>
              <a:t>What does </a:t>
            </a:r>
            <a:br>
              <a:rPr lang="en-US" sz="1600" b="1" dirty="0" smtClean="0">
                <a:solidFill>
                  <a:schemeClr val="tx1"/>
                </a:solidFill>
                <a:latin typeface="+mj-lt"/>
              </a:rPr>
            </a:br>
            <a:r>
              <a:rPr lang="en-US" sz="1600" b="1" dirty="0" smtClean="0">
                <a:solidFill>
                  <a:schemeClr val="tx1"/>
                </a:solidFill>
                <a:latin typeface="+mj-lt"/>
              </a:rPr>
              <a:t>proportionally mean?</a:t>
            </a:r>
          </a:p>
        </p:txBody>
      </p:sp>
      <p:sp>
        <p:nvSpPr>
          <p:cNvPr id="35" name="Rechteck 34"/>
          <p:cNvSpPr/>
          <p:nvPr/>
        </p:nvSpPr>
        <p:spPr>
          <a:xfrm>
            <a:off x="1619672" y="4653136"/>
            <a:ext cx="2448272" cy="936104"/>
          </a:xfrm>
          <a:prstGeom prst="rect">
            <a:avLst/>
          </a:prstGeom>
          <a:solidFill>
            <a:srgbClr val="00B0F0"/>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latin typeface="+mj-lt"/>
              </a:rPr>
              <a:t>How is not matching capacity treated?</a:t>
            </a:r>
          </a:p>
        </p:txBody>
      </p:sp>
    </p:spTree>
    <p:extLst>
      <p:ext uri="{BB962C8B-B14F-4D97-AF65-F5344CB8AC3E}">
        <p14:creationId xmlns:p14="http://schemas.microsoft.com/office/powerpoint/2010/main" xmlns="" val="262955501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Default rule – general principles</a:t>
            </a:r>
            <a:endParaRPr lang="fr-BE" dirty="0"/>
          </a:p>
        </p:txBody>
      </p:sp>
      <p:sp>
        <p:nvSpPr>
          <p:cNvPr id="3" name="Content Placeholder 2"/>
          <p:cNvSpPr>
            <a:spLocks noGrp="1"/>
          </p:cNvSpPr>
          <p:nvPr>
            <p:ph sz="quarter" idx="11"/>
          </p:nvPr>
        </p:nvSpPr>
        <p:spPr>
          <a:xfrm>
            <a:off x="500063" y="1340768"/>
            <a:ext cx="8176393" cy="4500595"/>
          </a:xfrm>
        </p:spPr>
        <p:txBody>
          <a:bodyPr/>
          <a:lstStyle/>
          <a:p>
            <a:pPr marL="182563" indent="-182563"/>
            <a:r>
              <a:rPr lang="en-GB" sz="2400" b="1" dirty="0"/>
              <a:t>ENTSOG considers that any default rule should be based on the following principles</a:t>
            </a:r>
            <a:endParaRPr lang="en-US" sz="2400" b="1" dirty="0" smtClean="0">
              <a:cs typeface="Times New Roman" pitchFamily="18" charset="0"/>
            </a:endParaRPr>
          </a:p>
          <a:p>
            <a:pPr marL="182563" indent="-182563">
              <a:buFont typeface="Arial" pitchFamily="34" charset="0"/>
              <a:buChar char="•"/>
            </a:pPr>
            <a:r>
              <a:rPr lang="en-US" sz="2400" dirty="0" smtClean="0">
                <a:cs typeface="Times New Roman" pitchFamily="18" charset="0"/>
              </a:rPr>
              <a:t>Ensure </a:t>
            </a:r>
            <a:r>
              <a:rPr lang="en-US" sz="2400" dirty="0">
                <a:cs typeface="Times New Roman" pitchFamily="18" charset="0"/>
              </a:rPr>
              <a:t>a proportional and non discriminatory allocation of bundled capacity, in line with the requirements of the Framework Guideline; and</a:t>
            </a:r>
          </a:p>
          <a:p>
            <a:pPr marL="182563" indent="-182563">
              <a:buFont typeface="Arial" pitchFamily="34" charset="0"/>
              <a:buChar char="•"/>
            </a:pPr>
            <a:r>
              <a:rPr lang="en-US" sz="2400" dirty="0">
                <a:cs typeface="Times New Roman" pitchFamily="18" charset="0"/>
              </a:rPr>
              <a:t>Be without any room for interpretation; and</a:t>
            </a:r>
          </a:p>
          <a:p>
            <a:pPr marL="182563" indent="-182563">
              <a:buFont typeface="Arial" pitchFamily="34" charset="0"/>
              <a:buChar char="•"/>
            </a:pPr>
            <a:r>
              <a:rPr lang="en-US" sz="2400" dirty="0">
                <a:cs typeface="Times New Roman" pitchFamily="18" charset="0"/>
              </a:rPr>
              <a:t>Technical constraints shall always restrict the maximum amount of capacity to be bundled at a specific </a:t>
            </a:r>
            <a:r>
              <a:rPr lang="en-US" sz="2400" dirty="0" smtClean="0">
                <a:cs typeface="Times New Roman" pitchFamily="18" charset="0"/>
              </a:rPr>
              <a:t>IP, i.e. technical lesser-of-rule always to be applied ahead of default-rule application</a:t>
            </a:r>
            <a:endParaRPr lang="en-US" sz="2400" dirty="0">
              <a:cs typeface="Times New Roman" pitchFamily="18" charset="0"/>
            </a:endParaRPr>
          </a:p>
        </p:txBody>
      </p:sp>
    </p:spTree>
    <p:extLst>
      <p:ext uri="{BB962C8B-B14F-4D97-AF65-F5344CB8AC3E}">
        <p14:creationId xmlns:p14="http://schemas.microsoft.com/office/powerpoint/2010/main" xmlns="" val="269096224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Flussdiagramm: Zusammenführen 30"/>
          <p:cNvSpPr/>
          <p:nvPr/>
        </p:nvSpPr>
        <p:spPr>
          <a:xfrm>
            <a:off x="323528" y="2852936"/>
            <a:ext cx="8496944" cy="576064"/>
          </a:xfrm>
          <a:prstGeom prst="flowChartMerg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dirty="0" smtClean="0"/>
          </a:p>
          <a:p>
            <a:pPr algn="ctr"/>
            <a:r>
              <a:rPr lang="de-DE" sz="1600" b="1" dirty="0" err="1" smtClean="0"/>
              <a:t>Theoretical</a:t>
            </a:r>
            <a:r>
              <a:rPr lang="de-DE" sz="1600" b="1" dirty="0" smtClean="0"/>
              <a:t> </a:t>
            </a:r>
            <a:r>
              <a:rPr lang="de-DE" sz="1600" b="1" dirty="0" err="1" smtClean="0"/>
              <a:t>approaches</a:t>
            </a:r>
            <a:endParaRPr lang="de-DE" sz="1600" b="1" dirty="0"/>
          </a:p>
        </p:txBody>
      </p:sp>
      <p:sp>
        <p:nvSpPr>
          <p:cNvPr id="2" name="Title 1"/>
          <p:cNvSpPr>
            <a:spLocks noGrp="1"/>
          </p:cNvSpPr>
          <p:nvPr>
            <p:ph type="title"/>
          </p:nvPr>
        </p:nvSpPr>
        <p:spPr/>
        <p:txBody>
          <a:bodyPr/>
          <a:lstStyle/>
          <a:p>
            <a:r>
              <a:rPr lang="en-US" dirty="0" smtClean="0"/>
              <a:t>Default rule –  Steps 1 &amp; 2</a:t>
            </a:r>
            <a:endParaRPr lang="fr-BE" dirty="0"/>
          </a:p>
        </p:txBody>
      </p:sp>
      <p:sp>
        <p:nvSpPr>
          <p:cNvPr id="3" name="Content Placeholder 2"/>
          <p:cNvSpPr>
            <a:spLocks noGrp="1"/>
          </p:cNvSpPr>
          <p:nvPr>
            <p:ph sz="quarter" idx="11"/>
          </p:nvPr>
        </p:nvSpPr>
        <p:spPr>
          <a:xfrm>
            <a:off x="251520" y="3464115"/>
            <a:ext cx="2559769" cy="4500595"/>
          </a:xfrm>
        </p:spPr>
        <p:txBody>
          <a:bodyPr/>
          <a:lstStyle/>
          <a:p>
            <a:pPr marL="182563" indent="-182563"/>
            <a:r>
              <a:rPr lang="en-US" sz="1800" b="1" dirty="0" smtClean="0">
                <a:cs typeface="Times New Roman" pitchFamily="18" charset="0"/>
              </a:rPr>
              <a:t>Minimum default rule</a:t>
            </a:r>
            <a:endParaRPr lang="fr-BE" sz="1600" dirty="0" smtClean="0"/>
          </a:p>
        </p:txBody>
      </p:sp>
      <p:sp>
        <p:nvSpPr>
          <p:cNvPr id="4" name="Slide Number Placeholder 3"/>
          <p:cNvSpPr>
            <a:spLocks noGrp="1"/>
          </p:cNvSpPr>
          <p:nvPr>
            <p:ph type="sldNum" sz="quarter" idx="12"/>
          </p:nvPr>
        </p:nvSpPr>
        <p:spPr/>
        <p:txBody>
          <a:bodyPr/>
          <a:lstStyle/>
          <a:p>
            <a:pPr>
              <a:defRPr/>
            </a:pPr>
            <a:fld id="{08A35E9C-4FA4-4049-BDFB-4CA78DDBA5EF}" type="slidenum">
              <a:rPr lang="fr-BE" smtClean="0"/>
              <a:pPr>
                <a:defRPr/>
              </a:pPr>
              <a:t>54</a:t>
            </a:fld>
            <a:endParaRPr lang="fr-BE" dirty="0"/>
          </a:p>
        </p:txBody>
      </p:sp>
      <p:sp>
        <p:nvSpPr>
          <p:cNvPr id="5" name="Rechteck 4"/>
          <p:cNvSpPr/>
          <p:nvPr/>
        </p:nvSpPr>
        <p:spPr>
          <a:xfrm>
            <a:off x="472455" y="5517232"/>
            <a:ext cx="8199089" cy="461665"/>
          </a:xfrm>
          <a:prstGeom prst="rect">
            <a:avLst/>
          </a:prstGeom>
        </p:spPr>
        <p:txBody>
          <a:bodyPr wrap="square">
            <a:spAutoFit/>
          </a:bodyPr>
          <a:lstStyle/>
          <a:p>
            <a:endParaRPr lang="en-US" sz="1000" dirty="0" smtClean="0">
              <a:cs typeface="Times New Roman" pitchFamily="18" charset="0"/>
            </a:endParaRPr>
          </a:p>
          <a:p>
            <a:endParaRPr lang="de-DE" sz="1400" i="1" dirty="0" smtClean="0">
              <a:latin typeface="Times New Roman" pitchFamily="18" charset="0"/>
              <a:cs typeface="Times New Roman" pitchFamily="18" charset="0"/>
            </a:endParaRPr>
          </a:p>
        </p:txBody>
      </p:sp>
      <p:pic>
        <p:nvPicPr>
          <p:cNvPr id="8" name="Grafik 7" descr="Bild10.png"/>
          <p:cNvPicPr>
            <a:picLocks noChangeAspect="1"/>
          </p:cNvPicPr>
          <p:nvPr/>
        </p:nvPicPr>
        <p:blipFill>
          <a:blip r:embed="rId3" cstate="print"/>
          <a:stretch>
            <a:fillRect/>
          </a:stretch>
        </p:blipFill>
        <p:spPr>
          <a:xfrm>
            <a:off x="6156176" y="3861072"/>
            <a:ext cx="2462890" cy="2808288"/>
          </a:xfrm>
          <a:prstGeom prst="rect">
            <a:avLst/>
          </a:prstGeom>
        </p:spPr>
      </p:pic>
      <p:pic>
        <p:nvPicPr>
          <p:cNvPr id="9" name="Grafik 8" descr="Bild11.png"/>
          <p:cNvPicPr>
            <a:picLocks noChangeAspect="1"/>
          </p:cNvPicPr>
          <p:nvPr/>
        </p:nvPicPr>
        <p:blipFill>
          <a:blip r:embed="rId4" cstate="print"/>
          <a:stretch>
            <a:fillRect/>
          </a:stretch>
        </p:blipFill>
        <p:spPr>
          <a:xfrm>
            <a:off x="3275856" y="3861320"/>
            <a:ext cx="2461483" cy="2808040"/>
          </a:xfrm>
          <a:prstGeom prst="rect">
            <a:avLst/>
          </a:prstGeom>
        </p:spPr>
      </p:pic>
      <p:sp>
        <p:nvSpPr>
          <p:cNvPr id="11" name="Content Placeholder 2"/>
          <p:cNvSpPr txBox="1">
            <a:spLocks/>
          </p:cNvSpPr>
          <p:nvPr/>
        </p:nvSpPr>
        <p:spPr>
          <a:xfrm>
            <a:off x="3419872" y="3464909"/>
            <a:ext cx="2775793" cy="4500595"/>
          </a:xfrm>
          <a:prstGeom prst="rect">
            <a:avLst/>
          </a:prstGeom>
        </p:spPr>
        <p:txBody>
          <a:bodyPr/>
          <a:lstStyle/>
          <a:p>
            <a:pPr marL="182563" marR="0" lvl="0" indent="-182563" algn="l" defTabSz="914400" rtl="0" eaLnBrk="0" fontAlgn="base" latinLnBrk="0" hangingPunct="0">
              <a:lnSpc>
                <a:spcPct val="100000"/>
              </a:lnSpc>
              <a:spcBef>
                <a:spcPct val="20000"/>
              </a:spcBef>
              <a:spcAft>
                <a:spcPct val="0"/>
              </a:spcAft>
              <a:buClrTx/>
              <a:buSzTx/>
              <a:tabLst/>
              <a:defRPr/>
            </a:pPr>
            <a:r>
              <a:rPr kumimoji="0" lang="en-US" b="1" i="0" u="none" strike="noStrike" kern="1200" cap="none" spc="0" normalizeH="0" baseline="0" noProof="0" dirty="0" smtClean="0">
                <a:ln>
                  <a:noFill/>
                </a:ln>
                <a:solidFill>
                  <a:schemeClr val="tx1"/>
                </a:solidFill>
                <a:effectLst/>
                <a:uLnTx/>
                <a:uFillTx/>
                <a:latin typeface="+mn-lt"/>
                <a:ea typeface="ＭＳ Ｐゴシック"/>
                <a:cs typeface="Times New Roman" pitchFamily="18" charset="0"/>
              </a:rPr>
              <a:t>Maximum default rule </a:t>
            </a:r>
            <a:endParaRPr kumimoji="0" lang="fr-BE" sz="1600" b="0" i="0" u="none" strike="noStrike" kern="1200" cap="none" spc="0" normalizeH="0" baseline="0" noProof="0" dirty="0" smtClean="0">
              <a:ln>
                <a:noFill/>
              </a:ln>
              <a:solidFill>
                <a:schemeClr val="tx1"/>
              </a:solidFill>
              <a:effectLst/>
              <a:uLnTx/>
              <a:uFillTx/>
              <a:latin typeface="+mn-lt"/>
              <a:ea typeface="ＭＳ Ｐゴシック"/>
              <a:cs typeface="ＭＳ Ｐゴシック"/>
            </a:endParaRPr>
          </a:p>
        </p:txBody>
      </p:sp>
      <p:sp>
        <p:nvSpPr>
          <p:cNvPr id="12" name="Content Placeholder 2"/>
          <p:cNvSpPr txBox="1">
            <a:spLocks/>
          </p:cNvSpPr>
          <p:nvPr/>
        </p:nvSpPr>
        <p:spPr>
          <a:xfrm>
            <a:off x="6084168" y="3464909"/>
            <a:ext cx="3312368" cy="4500595"/>
          </a:xfrm>
          <a:prstGeom prst="rect">
            <a:avLst/>
          </a:prstGeom>
        </p:spPr>
        <p:txBody>
          <a:bodyPr/>
          <a:lstStyle/>
          <a:p>
            <a:pPr marL="182563" marR="0" lvl="0" indent="-182563" algn="l" defTabSz="914400" rtl="0" eaLnBrk="0" fontAlgn="base" latinLnBrk="0" hangingPunct="0">
              <a:lnSpc>
                <a:spcPct val="100000"/>
              </a:lnSpc>
              <a:spcBef>
                <a:spcPct val="20000"/>
              </a:spcBef>
              <a:spcAft>
                <a:spcPct val="0"/>
              </a:spcAft>
              <a:buClrTx/>
              <a:buSzTx/>
              <a:tabLst/>
              <a:defRPr/>
            </a:pPr>
            <a:r>
              <a:rPr kumimoji="0" lang="en-US" b="1" i="0" u="none" strike="noStrike" kern="1200" cap="none" spc="0" normalizeH="0" baseline="0" noProof="0" dirty="0" smtClean="0">
                <a:ln>
                  <a:noFill/>
                </a:ln>
                <a:solidFill>
                  <a:schemeClr val="tx1"/>
                </a:solidFill>
                <a:effectLst/>
                <a:uLnTx/>
                <a:uFillTx/>
                <a:latin typeface="+mn-lt"/>
                <a:ea typeface="ＭＳ Ｐゴシック"/>
                <a:cs typeface="Times New Roman" pitchFamily="18" charset="0"/>
              </a:rPr>
              <a:t>Partially unbundled</a:t>
            </a:r>
            <a:r>
              <a:rPr kumimoji="0" lang="en-US" b="1" i="0" u="none" strike="noStrike" kern="1200" cap="none" spc="0" normalizeH="0" noProof="0" dirty="0" smtClean="0">
                <a:ln>
                  <a:noFill/>
                </a:ln>
                <a:solidFill>
                  <a:schemeClr val="tx1"/>
                </a:solidFill>
                <a:effectLst/>
                <a:uLnTx/>
                <a:uFillTx/>
                <a:latin typeface="+mn-lt"/>
                <a:ea typeface="ＭＳ Ｐゴシック"/>
                <a:cs typeface="Times New Roman" pitchFamily="18" charset="0"/>
              </a:rPr>
              <a:t> def. rule</a:t>
            </a:r>
            <a:endParaRPr kumimoji="0" lang="fr-BE" sz="1600" b="0" i="0" u="none" strike="noStrike" kern="1200" cap="none" spc="0" normalizeH="0" baseline="0" noProof="0" dirty="0" smtClean="0">
              <a:ln>
                <a:noFill/>
              </a:ln>
              <a:solidFill>
                <a:schemeClr val="tx1"/>
              </a:solidFill>
              <a:effectLst/>
              <a:uLnTx/>
              <a:uFillTx/>
              <a:latin typeface="+mn-lt"/>
              <a:ea typeface="ＭＳ Ｐゴシック"/>
              <a:cs typeface="ＭＳ Ｐゴシック"/>
            </a:endParaRPr>
          </a:p>
        </p:txBody>
      </p:sp>
      <p:cxnSp>
        <p:nvCxnSpPr>
          <p:cNvPr id="14" name="Gerade Verbindung 13"/>
          <p:cNvCxnSpPr/>
          <p:nvPr/>
        </p:nvCxnSpPr>
        <p:spPr>
          <a:xfrm rot="5400000">
            <a:off x="1691680" y="4869160"/>
            <a:ext cx="288032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5" name="Gerade Verbindung 14"/>
          <p:cNvCxnSpPr/>
          <p:nvPr/>
        </p:nvCxnSpPr>
        <p:spPr>
          <a:xfrm rot="5400000">
            <a:off x="4644008" y="4869160"/>
            <a:ext cx="2880320" cy="0"/>
          </a:xfrm>
          <a:prstGeom prst="line">
            <a:avLst/>
          </a:prstGeom>
          <a:ln w="28575"/>
        </p:spPr>
        <p:style>
          <a:lnRef idx="1">
            <a:schemeClr val="accent1"/>
          </a:lnRef>
          <a:fillRef idx="0">
            <a:schemeClr val="accent1"/>
          </a:fillRef>
          <a:effectRef idx="0">
            <a:schemeClr val="accent1"/>
          </a:effectRef>
          <a:fontRef idx="minor">
            <a:schemeClr val="tx1"/>
          </a:fontRef>
        </p:style>
      </p:cxnSp>
      <p:pic>
        <p:nvPicPr>
          <p:cNvPr id="16" name="Grafik 15" descr="Bild12.png"/>
          <p:cNvPicPr>
            <a:picLocks noChangeAspect="1"/>
          </p:cNvPicPr>
          <p:nvPr/>
        </p:nvPicPr>
        <p:blipFill>
          <a:blip r:embed="rId5" cstate="print"/>
          <a:stretch>
            <a:fillRect/>
          </a:stretch>
        </p:blipFill>
        <p:spPr>
          <a:xfrm>
            <a:off x="130628" y="3861072"/>
            <a:ext cx="2486787" cy="2808288"/>
          </a:xfrm>
          <a:prstGeom prst="rect">
            <a:avLst/>
          </a:prstGeom>
        </p:spPr>
      </p:pic>
      <p:sp>
        <p:nvSpPr>
          <p:cNvPr id="18" name="Rechteck 17"/>
          <p:cNvSpPr/>
          <p:nvPr/>
        </p:nvSpPr>
        <p:spPr>
          <a:xfrm>
            <a:off x="323528" y="1125538"/>
            <a:ext cx="1008112" cy="791294"/>
          </a:xfrm>
          <a:prstGeom prst="rect">
            <a:avLst/>
          </a:prstGeom>
          <a:solidFill>
            <a:srgbClr val="FFC000"/>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b="1" dirty="0" err="1" smtClean="0">
                <a:solidFill>
                  <a:schemeClr val="tx1"/>
                </a:solidFill>
                <a:latin typeface="+mj-lt"/>
              </a:rPr>
              <a:t>Step</a:t>
            </a:r>
            <a:r>
              <a:rPr lang="de-DE" sz="1600" b="1" dirty="0" smtClean="0">
                <a:solidFill>
                  <a:schemeClr val="tx1"/>
                </a:solidFill>
                <a:latin typeface="+mj-lt"/>
              </a:rPr>
              <a:t> 1</a:t>
            </a:r>
          </a:p>
        </p:txBody>
      </p:sp>
      <p:sp>
        <p:nvSpPr>
          <p:cNvPr id="19" name="Rechteck 18"/>
          <p:cNvSpPr/>
          <p:nvPr/>
        </p:nvSpPr>
        <p:spPr>
          <a:xfrm>
            <a:off x="323850" y="1988840"/>
            <a:ext cx="1008112" cy="792088"/>
          </a:xfrm>
          <a:prstGeom prst="rect">
            <a:avLst/>
          </a:prstGeom>
          <a:solidFill>
            <a:srgbClr val="FFC000"/>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b="1" dirty="0" err="1" smtClean="0">
                <a:solidFill>
                  <a:schemeClr val="tx1"/>
                </a:solidFill>
                <a:latin typeface="+mj-lt"/>
              </a:rPr>
              <a:t>Step</a:t>
            </a:r>
            <a:r>
              <a:rPr lang="de-DE" sz="1600" b="1" dirty="0" smtClean="0">
                <a:solidFill>
                  <a:schemeClr val="tx1"/>
                </a:solidFill>
                <a:latin typeface="+mj-lt"/>
              </a:rPr>
              <a:t> 2</a:t>
            </a:r>
          </a:p>
        </p:txBody>
      </p:sp>
      <p:sp>
        <p:nvSpPr>
          <p:cNvPr id="20" name="Rechteck 19"/>
          <p:cNvSpPr/>
          <p:nvPr/>
        </p:nvSpPr>
        <p:spPr>
          <a:xfrm>
            <a:off x="1403648" y="1125538"/>
            <a:ext cx="2448272" cy="791294"/>
          </a:xfrm>
          <a:prstGeom prst="rect">
            <a:avLst/>
          </a:prstGeom>
          <a:solidFill>
            <a:srgbClr val="00B0F0"/>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latin typeface="+mj-lt"/>
              </a:rPr>
              <a:t>What capacity is </a:t>
            </a:r>
            <a:br>
              <a:rPr lang="en-US" sz="1600" b="1" dirty="0" smtClean="0">
                <a:solidFill>
                  <a:schemeClr val="tx1"/>
                </a:solidFill>
                <a:latin typeface="+mj-lt"/>
              </a:rPr>
            </a:br>
            <a:r>
              <a:rPr lang="en-US" sz="1600" b="1" dirty="0" smtClean="0">
                <a:solidFill>
                  <a:schemeClr val="tx1"/>
                </a:solidFill>
                <a:latin typeface="+mj-lt"/>
              </a:rPr>
              <a:t>to be bundled?</a:t>
            </a:r>
          </a:p>
        </p:txBody>
      </p:sp>
      <p:sp>
        <p:nvSpPr>
          <p:cNvPr id="21" name="Rechteck 20"/>
          <p:cNvSpPr/>
          <p:nvPr/>
        </p:nvSpPr>
        <p:spPr>
          <a:xfrm>
            <a:off x="1403648" y="1988840"/>
            <a:ext cx="2448272" cy="792088"/>
          </a:xfrm>
          <a:prstGeom prst="rect">
            <a:avLst/>
          </a:prstGeom>
          <a:solidFill>
            <a:srgbClr val="00B0F0"/>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latin typeface="+mj-lt"/>
              </a:rPr>
              <a:t>How is not matching capacity treated?</a:t>
            </a:r>
          </a:p>
        </p:txBody>
      </p:sp>
      <p:sp>
        <p:nvSpPr>
          <p:cNvPr id="23" name="Rechteck 22"/>
          <p:cNvSpPr/>
          <p:nvPr/>
        </p:nvSpPr>
        <p:spPr>
          <a:xfrm>
            <a:off x="3959424" y="1125538"/>
            <a:ext cx="4896544" cy="791294"/>
          </a:xfrm>
          <a:prstGeom prst="rect">
            <a:avLst/>
          </a:prstGeom>
          <a:solidFill>
            <a:srgbClr val="92D050"/>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4625" indent="-174625">
              <a:buFont typeface="Arial" pitchFamily="34" charset="0"/>
              <a:buChar char="•"/>
            </a:pPr>
            <a:r>
              <a:rPr lang="en-US" sz="1600" dirty="0" smtClean="0">
                <a:solidFill>
                  <a:schemeClr val="tx1"/>
                </a:solidFill>
                <a:latin typeface="+mj-lt"/>
              </a:rPr>
              <a:t>Minimum of aggregated bookings on either side of IP?</a:t>
            </a:r>
          </a:p>
          <a:p>
            <a:pPr marL="174625" indent="-174625">
              <a:buFont typeface="Arial" pitchFamily="34" charset="0"/>
              <a:buChar char="•"/>
            </a:pPr>
            <a:r>
              <a:rPr lang="en-US" sz="1600" dirty="0" smtClean="0">
                <a:solidFill>
                  <a:schemeClr val="tx1"/>
                </a:solidFill>
              </a:rPr>
              <a:t>Maximum of aggregated bookings on either side of IP?</a:t>
            </a:r>
            <a:endParaRPr lang="en-US" sz="1600" dirty="0" smtClean="0">
              <a:solidFill>
                <a:schemeClr val="tx1"/>
              </a:solidFill>
              <a:latin typeface="+mj-lt"/>
            </a:endParaRPr>
          </a:p>
        </p:txBody>
      </p:sp>
      <p:sp>
        <p:nvSpPr>
          <p:cNvPr id="25" name="Rechteck 24"/>
          <p:cNvSpPr/>
          <p:nvPr/>
        </p:nvSpPr>
        <p:spPr>
          <a:xfrm>
            <a:off x="3923928" y="1988840"/>
            <a:ext cx="4933056" cy="792088"/>
          </a:xfrm>
          <a:prstGeom prst="rect">
            <a:avLst/>
          </a:prstGeom>
          <a:solidFill>
            <a:srgbClr val="92D050"/>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4625" indent="-174625">
              <a:buFont typeface="Arial" pitchFamily="34" charset="0"/>
              <a:buChar char="•"/>
            </a:pPr>
            <a:r>
              <a:rPr lang="en-US" sz="1600" dirty="0" smtClean="0">
                <a:solidFill>
                  <a:schemeClr val="tx1"/>
                </a:solidFill>
                <a:latin typeface="+mj-lt"/>
              </a:rPr>
              <a:t>Cancelled?</a:t>
            </a:r>
          </a:p>
          <a:p>
            <a:pPr marL="174625" indent="-174625">
              <a:buFont typeface="Arial" pitchFamily="34" charset="0"/>
              <a:buChar char="•"/>
            </a:pPr>
            <a:r>
              <a:rPr lang="en-US" sz="1600" dirty="0" smtClean="0">
                <a:solidFill>
                  <a:schemeClr val="tx1"/>
                </a:solidFill>
              </a:rPr>
              <a:t>Filled up with additional capacity?</a:t>
            </a:r>
          </a:p>
          <a:p>
            <a:pPr marL="174625" indent="-174625">
              <a:buFont typeface="Arial" pitchFamily="34" charset="0"/>
              <a:buChar char="•"/>
            </a:pPr>
            <a:r>
              <a:rPr lang="en-US" sz="1600" dirty="0" smtClean="0">
                <a:solidFill>
                  <a:schemeClr val="tx1"/>
                </a:solidFill>
              </a:rPr>
              <a:t>Remains unbundled?</a:t>
            </a:r>
            <a:endParaRPr lang="en-US" sz="1600" dirty="0" smtClean="0">
              <a:solidFill>
                <a:schemeClr val="tx1"/>
              </a:solidFill>
              <a:latin typeface="+mj-lt"/>
            </a:endParaRPr>
          </a:p>
        </p:txBody>
      </p:sp>
    </p:spTree>
    <p:extLst>
      <p:ext uri="{BB962C8B-B14F-4D97-AF65-F5344CB8AC3E}">
        <p14:creationId xmlns:p14="http://schemas.microsoft.com/office/powerpoint/2010/main" xmlns="" val="427908961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Default rule – Step 3</a:t>
            </a:r>
            <a:endParaRPr lang="fr-BE" dirty="0"/>
          </a:p>
        </p:txBody>
      </p:sp>
      <p:sp>
        <p:nvSpPr>
          <p:cNvPr id="4" name="Slide Number Placeholder 3"/>
          <p:cNvSpPr>
            <a:spLocks noGrp="1"/>
          </p:cNvSpPr>
          <p:nvPr>
            <p:ph type="sldNum" sz="quarter" idx="12"/>
          </p:nvPr>
        </p:nvSpPr>
        <p:spPr/>
        <p:txBody>
          <a:bodyPr/>
          <a:lstStyle/>
          <a:p>
            <a:pPr>
              <a:defRPr/>
            </a:pPr>
            <a:fld id="{08A35E9C-4FA4-4049-BDFB-4CA78DDBA5EF}" type="slidenum">
              <a:rPr lang="fr-BE" smtClean="0"/>
              <a:pPr>
                <a:defRPr/>
              </a:pPr>
              <a:t>55</a:t>
            </a:fld>
            <a:endParaRPr lang="fr-BE" dirty="0"/>
          </a:p>
        </p:txBody>
      </p:sp>
      <p:sp>
        <p:nvSpPr>
          <p:cNvPr id="5" name="Rechteck 4"/>
          <p:cNvSpPr/>
          <p:nvPr/>
        </p:nvSpPr>
        <p:spPr>
          <a:xfrm>
            <a:off x="472455" y="5517232"/>
            <a:ext cx="8199089" cy="461665"/>
          </a:xfrm>
          <a:prstGeom prst="rect">
            <a:avLst/>
          </a:prstGeom>
        </p:spPr>
        <p:txBody>
          <a:bodyPr wrap="square">
            <a:spAutoFit/>
          </a:bodyPr>
          <a:lstStyle/>
          <a:p>
            <a:endParaRPr lang="en-US" sz="1000" dirty="0" smtClean="0">
              <a:cs typeface="Times New Roman" pitchFamily="18" charset="0"/>
            </a:endParaRPr>
          </a:p>
          <a:p>
            <a:endParaRPr lang="de-DE" sz="1400" i="1" dirty="0" smtClean="0">
              <a:latin typeface="Times New Roman" pitchFamily="18" charset="0"/>
              <a:cs typeface="Times New Roman" pitchFamily="18" charset="0"/>
            </a:endParaRPr>
          </a:p>
        </p:txBody>
      </p:sp>
      <p:sp>
        <p:nvSpPr>
          <p:cNvPr id="9" name="Content Placeholder 2"/>
          <p:cNvSpPr txBox="1">
            <a:spLocks/>
          </p:cNvSpPr>
          <p:nvPr/>
        </p:nvSpPr>
        <p:spPr>
          <a:xfrm>
            <a:off x="500063" y="2672821"/>
            <a:ext cx="8104385" cy="4500595"/>
          </a:xfrm>
          <a:prstGeom prst="rect">
            <a:avLst/>
          </a:prstGeom>
        </p:spPr>
        <p:txBody>
          <a:bodyPr/>
          <a:lstStyle/>
          <a:p>
            <a:pPr marL="182563" marR="0" lvl="0" indent="-182563" algn="l" defTabSz="914400" rtl="0" eaLnBrk="0" fontAlgn="base" latinLnBrk="0" hangingPunct="0">
              <a:lnSpc>
                <a:spcPct val="100000"/>
              </a:lnSpc>
              <a:spcBef>
                <a:spcPct val="20000"/>
              </a:spcBef>
              <a:spcAft>
                <a:spcPct val="0"/>
              </a:spcAft>
              <a:buClrTx/>
              <a:buSzTx/>
              <a:buFont typeface="Arial" pitchFamily="34" charset="0"/>
              <a:buChar char="•"/>
              <a:tabLst/>
              <a:defRPr/>
            </a:pPr>
            <a:endParaRPr kumimoji="0" lang="en-US" sz="2400" b="0" i="0" u="none" strike="noStrike" kern="1200" cap="none" spc="0" normalizeH="0" baseline="0" noProof="0" dirty="0" smtClean="0">
              <a:ln>
                <a:noFill/>
              </a:ln>
              <a:solidFill>
                <a:schemeClr val="tx1"/>
              </a:solidFill>
              <a:effectLst/>
              <a:uLnTx/>
              <a:uFillTx/>
              <a:latin typeface="+mn-lt"/>
              <a:ea typeface="ＭＳ Ｐゴシック"/>
              <a:cs typeface="Times New Roman" pitchFamily="18" charset="0"/>
            </a:endParaRPr>
          </a:p>
        </p:txBody>
      </p:sp>
      <p:sp>
        <p:nvSpPr>
          <p:cNvPr id="8" name="Rechteck 7"/>
          <p:cNvSpPr/>
          <p:nvPr/>
        </p:nvSpPr>
        <p:spPr>
          <a:xfrm>
            <a:off x="323528" y="1126332"/>
            <a:ext cx="1008112" cy="936104"/>
          </a:xfrm>
          <a:prstGeom prst="rect">
            <a:avLst/>
          </a:prstGeom>
          <a:solidFill>
            <a:srgbClr val="FFC000"/>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b="1" dirty="0" err="1" smtClean="0">
                <a:solidFill>
                  <a:schemeClr val="tx1"/>
                </a:solidFill>
                <a:latin typeface="+mj-lt"/>
              </a:rPr>
              <a:t>Step</a:t>
            </a:r>
            <a:r>
              <a:rPr lang="de-DE" sz="1600" b="1" dirty="0" smtClean="0">
                <a:solidFill>
                  <a:schemeClr val="tx1"/>
                </a:solidFill>
                <a:latin typeface="+mj-lt"/>
              </a:rPr>
              <a:t> 3</a:t>
            </a:r>
          </a:p>
        </p:txBody>
      </p:sp>
      <p:sp>
        <p:nvSpPr>
          <p:cNvPr id="11" name="Rechteck 10"/>
          <p:cNvSpPr/>
          <p:nvPr/>
        </p:nvSpPr>
        <p:spPr>
          <a:xfrm>
            <a:off x="1403648" y="1125538"/>
            <a:ext cx="2448272" cy="936104"/>
          </a:xfrm>
          <a:prstGeom prst="rect">
            <a:avLst/>
          </a:prstGeom>
          <a:solidFill>
            <a:srgbClr val="00B0F0"/>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latin typeface="+mj-lt"/>
              </a:rPr>
              <a:t>What does </a:t>
            </a:r>
            <a:br>
              <a:rPr lang="en-US" sz="1600" b="1" dirty="0" smtClean="0">
                <a:solidFill>
                  <a:schemeClr val="tx1"/>
                </a:solidFill>
                <a:latin typeface="+mj-lt"/>
              </a:rPr>
            </a:br>
            <a:r>
              <a:rPr lang="en-US" sz="1600" b="1" dirty="0" smtClean="0">
                <a:solidFill>
                  <a:schemeClr val="tx1"/>
                </a:solidFill>
                <a:latin typeface="+mj-lt"/>
              </a:rPr>
              <a:t>proportionally mean?</a:t>
            </a:r>
          </a:p>
        </p:txBody>
      </p:sp>
      <p:sp>
        <p:nvSpPr>
          <p:cNvPr id="13" name="Rechteck 12"/>
          <p:cNvSpPr/>
          <p:nvPr/>
        </p:nvSpPr>
        <p:spPr>
          <a:xfrm>
            <a:off x="3959424" y="1125538"/>
            <a:ext cx="4896544" cy="935310"/>
          </a:xfrm>
          <a:prstGeom prst="rect">
            <a:avLst/>
          </a:prstGeom>
          <a:solidFill>
            <a:srgbClr val="92D050"/>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2563" lvl="0" indent="-182563" eaLnBrk="0" hangingPunct="0">
              <a:spcBef>
                <a:spcPct val="20000"/>
              </a:spcBef>
              <a:defRPr/>
            </a:pPr>
            <a:r>
              <a:rPr lang="en-US" sz="1600" dirty="0" smtClean="0">
                <a:solidFill>
                  <a:schemeClr val="tx1"/>
                </a:solidFill>
                <a:ea typeface="ＭＳ Ｐゴシック"/>
                <a:cs typeface="Times New Roman" pitchFamily="18" charset="0"/>
              </a:rPr>
              <a:t>	ENTSOG’s proposal is a pure mathematical formula in order to ensure a proportional split and to eliminate any room for interpretation at the same time</a:t>
            </a:r>
          </a:p>
        </p:txBody>
      </p:sp>
      <p:pic>
        <p:nvPicPr>
          <p:cNvPr id="1027" name="Picture 3"/>
          <p:cNvPicPr>
            <a:picLocks noChangeAspect="1" noChangeArrowheads="1"/>
          </p:cNvPicPr>
          <p:nvPr/>
        </p:nvPicPr>
        <p:blipFill>
          <a:blip r:embed="rId3" cstate="print"/>
          <a:srcRect/>
          <a:stretch>
            <a:fillRect/>
          </a:stretch>
        </p:blipFill>
        <p:spPr bwMode="auto">
          <a:xfrm>
            <a:off x="251520" y="3460690"/>
            <a:ext cx="8568952" cy="976422"/>
          </a:xfrm>
          <a:prstGeom prst="rect">
            <a:avLst/>
          </a:prstGeom>
          <a:noFill/>
          <a:ln w="9525">
            <a:noFill/>
            <a:miter lim="800000"/>
            <a:headEnd/>
            <a:tailEnd/>
          </a:ln>
        </p:spPr>
      </p:pic>
      <p:sp>
        <p:nvSpPr>
          <p:cNvPr id="15" name="Content Placeholder 2"/>
          <p:cNvSpPr>
            <a:spLocks noGrp="1"/>
          </p:cNvSpPr>
          <p:nvPr>
            <p:ph sz="quarter" idx="11"/>
          </p:nvPr>
        </p:nvSpPr>
        <p:spPr>
          <a:xfrm>
            <a:off x="967607" y="2708920"/>
            <a:ext cx="8176393" cy="4500595"/>
          </a:xfrm>
        </p:spPr>
        <p:txBody>
          <a:bodyPr/>
          <a:lstStyle/>
          <a:p>
            <a:pPr marL="182563" indent="-182563"/>
            <a:r>
              <a:rPr lang="en-US" sz="2000" dirty="0" smtClean="0">
                <a:cs typeface="Times New Roman" pitchFamily="18" charset="0"/>
              </a:rPr>
              <a:t>Bundled capacity holdings </a:t>
            </a:r>
            <a:r>
              <a:rPr lang="en-US" sz="2000" dirty="0" err="1" smtClean="0">
                <a:cs typeface="Times New Roman" pitchFamily="18" charset="0"/>
              </a:rPr>
              <a:t>shipper</a:t>
            </a:r>
            <a:r>
              <a:rPr lang="en-US" sz="2000" baseline="-25000" dirty="0" err="1" smtClean="0">
                <a:cs typeface="Times New Roman" pitchFamily="18" charset="0"/>
              </a:rPr>
              <a:t>i</a:t>
            </a:r>
            <a:r>
              <a:rPr lang="en-US" sz="2000" dirty="0" smtClean="0">
                <a:cs typeface="Times New Roman" pitchFamily="18" charset="0"/>
              </a:rPr>
              <a:t> after default rule application = </a:t>
            </a:r>
            <a:r>
              <a:rPr lang="en-US" sz="2000" baseline="-25000" dirty="0" smtClean="0">
                <a:cs typeface="Times New Roman" pitchFamily="18" charset="0"/>
              </a:rPr>
              <a:t> </a:t>
            </a:r>
          </a:p>
        </p:txBody>
      </p:sp>
    </p:spTree>
    <p:extLst>
      <p:ext uri="{BB962C8B-B14F-4D97-AF65-F5344CB8AC3E}">
        <p14:creationId xmlns:p14="http://schemas.microsoft.com/office/powerpoint/2010/main" xmlns="" val="81968754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Default rule - Analysis</a:t>
            </a:r>
            <a:endParaRPr lang="fr-BE" dirty="0"/>
          </a:p>
        </p:txBody>
      </p:sp>
      <p:sp>
        <p:nvSpPr>
          <p:cNvPr id="4" name="Slide Number Placeholder 3"/>
          <p:cNvSpPr>
            <a:spLocks noGrp="1"/>
          </p:cNvSpPr>
          <p:nvPr>
            <p:ph type="sldNum" sz="quarter" idx="12"/>
          </p:nvPr>
        </p:nvSpPr>
        <p:spPr/>
        <p:txBody>
          <a:bodyPr/>
          <a:lstStyle/>
          <a:p>
            <a:pPr>
              <a:defRPr/>
            </a:pPr>
            <a:fld id="{08A35E9C-4FA4-4049-BDFB-4CA78DDBA5EF}" type="slidenum">
              <a:rPr lang="fr-BE" smtClean="0"/>
              <a:pPr>
                <a:defRPr/>
              </a:pPr>
              <a:t>56</a:t>
            </a:fld>
            <a:endParaRPr lang="fr-BE" dirty="0"/>
          </a:p>
        </p:txBody>
      </p:sp>
      <p:sp>
        <p:nvSpPr>
          <p:cNvPr id="5" name="Rechteck 4"/>
          <p:cNvSpPr/>
          <p:nvPr/>
        </p:nvSpPr>
        <p:spPr>
          <a:xfrm>
            <a:off x="472455" y="5517232"/>
            <a:ext cx="8199089" cy="461665"/>
          </a:xfrm>
          <a:prstGeom prst="rect">
            <a:avLst/>
          </a:prstGeom>
        </p:spPr>
        <p:txBody>
          <a:bodyPr wrap="square">
            <a:spAutoFit/>
          </a:bodyPr>
          <a:lstStyle/>
          <a:p>
            <a:endParaRPr lang="en-US" sz="1000" dirty="0" smtClean="0">
              <a:cs typeface="Times New Roman" pitchFamily="18" charset="0"/>
            </a:endParaRPr>
          </a:p>
          <a:p>
            <a:endParaRPr lang="de-DE" sz="1400" i="1" dirty="0" smtClean="0">
              <a:latin typeface="Times New Roman" pitchFamily="18" charset="0"/>
              <a:cs typeface="Times New Roman" pitchFamily="18" charset="0"/>
            </a:endParaRPr>
          </a:p>
        </p:txBody>
      </p:sp>
      <p:sp>
        <p:nvSpPr>
          <p:cNvPr id="9" name="Content Placeholder 2"/>
          <p:cNvSpPr txBox="1">
            <a:spLocks/>
          </p:cNvSpPr>
          <p:nvPr/>
        </p:nvSpPr>
        <p:spPr>
          <a:xfrm>
            <a:off x="500063" y="1124744"/>
            <a:ext cx="7888361" cy="4500595"/>
          </a:xfrm>
          <a:prstGeom prst="rect">
            <a:avLst/>
          </a:prstGeom>
        </p:spPr>
        <p:txBody>
          <a:bodyPr/>
          <a:lstStyle/>
          <a:p>
            <a:pPr marL="182563" marR="0" lvl="0" indent="-182563" algn="l" defTabSz="914400" rtl="0" eaLnBrk="0" fontAlgn="base" latinLnBrk="0" hangingPunct="0">
              <a:spcBef>
                <a:spcPct val="20000"/>
              </a:spcBef>
              <a:spcAft>
                <a:spcPct val="0"/>
              </a:spcAft>
              <a:buClrTx/>
              <a:buSzTx/>
              <a:tabLst/>
              <a:defRPr/>
            </a:pPr>
            <a:r>
              <a:rPr kumimoji="0" lang="en-US" sz="2000" b="1" i="0" u="none" strike="noStrike" kern="1200" cap="none" spc="0" normalizeH="0" baseline="0" noProof="0" dirty="0" smtClean="0">
                <a:ln>
                  <a:noFill/>
                </a:ln>
                <a:solidFill>
                  <a:schemeClr val="tx1"/>
                </a:solidFill>
                <a:effectLst/>
                <a:uLnTx/>
                <a:uFillTx/>
                <a:latin typeface="+mn-lt"/>
                <a:ea typeface="ＭＳ Ｐゴシック"/>
                <a:cs typeface="Times New Roman" pitchFamily="18" charset="0"/>
              </a:rPr>
              <a:t>Minimum default rule approach</a:t>
            </a:r>
          </a:p>
          <a:p>
            <a:pPr marL="182563" indent="-182563" eaLnBrk="0" hangingPunct="0">
              <a:spcBef>
                <a:spcPct val="20000"/>
              </a:spcBef>
              <a:defRPr/>
            </a:pPr>
            <a:endParaRPr kumimoji="0" lang="en-US" b="1" i="0" u="none" strike="noStrike" kern="1200" cap="none" spc="0" normalizeH="0" baseline="0" noProof="0" dirty="0" smtClean="0">
              <a:ln>
                <a:noFill/>
              </a:ln>
              <a:solidFill>
                <a:schemeClr val="tx1"/>
              </a:solidFill>
              <a:effectLst/>
              <a:uLnTx/>
              <a:uFillTx/>
              <a:latin typeface="+mn-lt"/>
              <a:ea typeface="ＭＳ Ｐゴシック"/>
              <a:cs typeface="Times New Roman" pitchFamily="18" charset="0"/>
            </a:endParaRPr>
          </a:p>
          <a:p>
            <a:pPr marL="182563" indent="-182563" eaLnBrk="0" hangingPunct="0">
              <a:spcBef>
                <a:spcPct val="20000"/>
              </a:spcBef>
              <a:defRPr/>
            </a:pPr>
            <a:endParaRPr lang="en-US" b="1" dirty="0" smtClean="0">
              <a:latin typeface="+mn-lt"/>
              <a:ea typeface="ＭＳ Ｐゴシック"/>
              <a:cs typeface="Times New Roman" pitchFamily="18" charset="0"/>
            </a:endParaRPr>
          </a:p>
          <a:p>
            <a:pPr marL="182563" indent="-182563" eaLnBrk="0" hangingPunct="0">
              <a:spcBef>
                <a:spcPct val="20000"/>
              </a:spcBef>
              <a:defRPr/>
            </a:pPr>
            <a:endParaRPr kumimoji="0" lang="en-US" b="1" i="0" u="none" strike="noStrike" kern="1200" cap="none" spc="0" normalizeH="0" baseline="0" noProof="0" dirty="0" smtClean="0">
              <a:ln>
                <a:noFill/>
              </a:ln>
              <a:solidFill>
                <a:schemeClr val="tx1"/>
              </a:solidFill>
              <a:effectLst/>
              <a:uLnTx/>
              <a:uFillTx/>
              <a:latin typeface="+mn-lt"/>
              <a:ea typeface="ＭＳ Ｐゴシック"/>
              <a:cs typeface="Times New Roman" pitchFamily="18" charset="0"/>
            </a:endParaRPr>
          </a:p>
          <a:p>
            <a:pPr marL="182563" indent="-182563" eaLnBrk="0" hangingPunct="0">
              <a:spcBef>
                <a:spcPct val="20000"/>
              </a:spcBef>
              <a:defRPr/>
            </a:pPr>
            <a:endParaRPr lang="en-US" b="1" dirty="0" smtClean="0">
              <a:latin typeface="+mn-lt"/>
              <a:ea typeface="ＭＳ Ｐゴシック"/>
              <a:cs typeface="Times New Roman" pitchFamily="18" charset="0"/>
            </a:endParaRPr>
          </a:p>
          <a:p>
            <a:pPr marL="182563" indent="-182563" eaLnBrk="0" hangingPunct="0">
              <a:spcBef>
                <a:spcPct val="20000"/>
              </a:spcBef>
              <a:defRPr/>
            </a:pPr>
            <a:endParaRPr kumimoji="0" lang="en-US" b="1" i="0" u="none" strike="noStrike" kern="1200" cap="none" spc="0" normalizeH="0" baseline="0" noProof="0" dirty="0" smtClean="0">
              <a:ln>
                <a:noFill/>
              </a:ln>
              <a:solidFill>
                <a:schemeClr val="tx1"/>
              </a:solidFill>
              <a:effectLst/>
              <a:uLnTx/>
              <a:uFillTx/>
              <a:latin typeface="+mn-lt"/>
              <a:ea typeface="ＭＳ Ｐゴシック"/>
              <a:cs typeface="Times New Roman" pitchFamily="18" charset="0"/>
            </a:endParaRPr>
          </a:p>
          <a:p>
            <a:pPr marL="182563" indent="-182563" eaLnBrk="0" hangingPunct="0">
              <a:lnSpc>
                <a:spcPts val="1800"/>
              </a:lnSpc>
              <a:spcBef>
                <a:spcPct val="20000"/>
              </a:spcBef>
              <a:buFont typeface="Arial" pitchFamily="34" charset="0"/>
              <a:buChar char="•"/>
              <a:defRPr/>
            </a:pPr>
            <a:endParaRPr lang="en-GB" dirty="0" smtClean="0">
              <a:latin typeface="+mj-lt"/>
            </a:endParaRPr>
          </a:p>
          <a:p>
            <a:pPr marL="182563" indent="-182563" eaLnBrk="0" hangingPunct="0">
              <a:lnSpc>
                <a:spcPts val="1800"/>
              </a:lnSpc>
              <a:spcBef>
                <a:spcPct val="20000"/>
              </a:spcBef>
              <a:buFont typeface="Arial" pitchFamily="34" charset="0"/>
              <a:buChar char="•"/>
              <a:defRPr/>
            </a:pPr>
            <a:r>
              <a:rPr lang="en-GB" dirty="0" smtClean="0">
                <a:latin typeface="+mj-lt"/>
              </a:rPr>
              <a:t>Consequences</a:t>
            </a:r>
            <a:endParaRPr lang="de-DE" dirty="0" smtClean="0">
              <a:latin typeface="+mj-lt"/>
              <a:ea typeface="Calibri"/>
              <a:cs typeface="Times New Roman"/>
            </a:endParaRPr>
          </a:p>
          <a:p>
            <a:pPr marL="800100" lvl="1" indent="-342900" algn="just">
              <a:lnSpc>
                <a:spcPts val="1800"/>
              </a:lnSpc>
              <a:spcAft>
                <a:spcPts val="0"/>
              </a:spcAft>
              <a:buFont typeface="Times New Roman"/>
              <a:buChar char="•"/>
              <a:tabLst>
                <a:tab pos="228600" algn="l"/>
              </a:tabLst>
            </a:pPr>
            <a:r>
              <a:rPr lang="en-GB" dirty="0" smtClean="0">
                <a:latin typeface="+mj-lt"/>
              </a:rPr>
              <a:t>Booking levels not maintained</a:t>
            </a:r>
          </a:p>
          <a:p>
            <a:pPr marL="800100" lvl="1" indent="-342900" algn="just">
              <a:lnSpc>
                <a:spcPts val="1800"/>
              </a:lnSpc>
              <a:spcAft>
                <a:spcPts val="0"/>
              </a:spcAft>
              <a:buFont typeface="Times New Roman"/>
              <a:buChar char="•"/>
              <a:tabLst>
                <a:tab pos="228600" algn="l"/>
              </a:tabLst>
            </a:pPr>
            <a:r>
              <a:rPr lang="en-GB" dirty="0" smtClean="0">
                <a:latin typeface="+mj-lt"/>
              </a:rPr>
              <a:t>Risk of under-recovery which would need to be recovered from remaining users</a:t>
            </a:r>
          </a:p>
          <a:p>
            <a:pPr marL="800100" lvl="1" indent="-342900" algn="just">
              <a:lnSpc>
                <a:spcPts val="1800"/>
              </a:lnSpc>
              <a:spcAft>
                <a:spcPts val="0"/>
              </a:spcAft>
              <a:buFont typeface="Times New Roman"/>
              <a:buChar char="•"/>
              <a:tabLst>
                <a:tab pos="228600" algn="l"/>
              </a:tabLst>
            </a:pPr>
            <a:r>
              <a:rPr lang="en-GB" dirty="0">
                <a:latin typeface="+mj-lt"/>
              </a:rPr>
              <a:t>Capacity booked before will be freed up and </a:t>
            </a:r>
            <a:r>
              <a:rPr lang="en-GB" dirty="0" smtClean="0">
                <a:latin typeface="+mj-lt"/>
              </a:rPr>
              <a:t>might subsequently be offered bundled – though demand is not guaranteed</a:t>
            </a:r>
            <a:endParaRPr lang="en-GB" dirty="0">
              <a:latin typeface="+mj-lt"/>
            </a:endParaRPr>
          </a:p>
          <a:p>
            <a:pPr marL="800100" lvl="1" indent="-342900" algn="just">
              <a:lnSpc>
                <a:spcPts val="1800"/>
              </a:lnSpc>
              <a:spcAft>
                <a:spcPts val="0"/>
              </a:spcAft>
              <a:buFont typeface="Times New Roman"/>
              <a:buChar char="•"/>
              <a:tabLst>
                <a:tab pos="228600" algn="l"/>
              </a:tabLst>
            </a:pPr>
            <a:endParaRPr lang="de-DE" dirty="0" smtClean="0">
              <a:latin typeface="+mj-lt"/>
              <a:ea typeface="Calibri"/>
              <a:cs typeface="Times New Roman"/>
            </a:endParaRPr>
          </a:p>
          <a:p>
            <a:pPr marL="182563" indent="-182563" eaLnBrk="0" hangingPunct="0">
              <a:lnSpc>
                <a:spcPts val="1800"/>
              </a:lnSpc>
              <a:spcBef>
                <a:spcPct val="20000"/>
              </a:spcBef>
              <a:defRPr/>
            </a:pPr>
            <a:endParaRPr kumimoji="0" lang="en-US" b="1" i="0" u="none" strike="noStrike" kern="1200" cap="none" spc="0" normalizeH="0" baseline="0" noProof="0" dirty="0" smtClean="0">
              <a:ln>
                <a:noFill/>
              </a:ln>
              <a:solidFill>
                <a:schemeClr val="tx1"/>
              </a:solidFill>
              <a:effectLst/>
              <a:uLnTx/>
              <a:uFillTx/>
              <a:latin typeface="+mj-lt"/>
              <a:ea typeface="ＭＳ Ｐゴシック"/>
              <a:cs typeface="Times New Roman" pitchFamily="18" charset="0"/>
            </a:endParaRPr>
          </a:p>
          <a:p>
            <a:pPr marL="182563" indent="-182563" eaLnBrk="0" hangingPunct="0">
              <a:lnSpc>
                <a:spcPts val="1800"/>
              </a:lnSpc>
              <a:spcBef>
                <a:spcPct val="20000"/>
              </a:spcBef>
              <a:buFont typeface="Arial" pitchFamily="34" charset="0"/>
              <a:buChar char="•"/>
              <a:defRPr/>
            </a:pPr>
            <a:r>
              <a:rPr lang="en-US" dirty="0" smtClean="0">
                <a:latin typeface="+mj-lt"/>
              </a:rPr>
              <a:t>Conclusion</a:t>
            </a:r>
          </a:p>
          <a:p>
            <a:pPr marL="639763" lvl="1" indent="-182563" eaLnBrk="0" hangingPunct="0">
              <a:lnSpc>
                <a:spcPts val="1800"/>
              </a:lnSpc>
              <a:spcBef>
                <a:spcPct val="20000"/>
              </a:spcBef>
              <a:buFont typeface="Arial" pitchFamily="34" charset="0"/>
              <a:buChar char="•"/>
              <a:defRPr/>
            </a:pPr>
            <a:r>
              <a:rPr lang="en-US" dirty="0" smtClean="0">
                <a:latin typeface="+mj-lt"/>
              </a:rPr>
              <a:t>Not acceptable either for majority of workshop participants or for TSOs</a:t>
            </a:r>
          </a:p>
          <a:p>
            <a:pPr marL="182563" marR="0" lvl="0" indent="-182563" algn="l" defTabSz="914400" rtl="0" eaLnBrk="0" fontAlgn="base" latinLnBrk="0" hangingPunct="0">
              <a:lnSpc>
                <a:spcPct val="100000"/>
              </a:lnSpc>
              <a:spcBef>
                <a:spcPct val="20000"/>
              </a:spcBef>
              <a:spcAft>
                <a:spcPct val="0"/>
              </a:spcAft>
              <a:buClrTx/>
              <a:buSzTx/>
              <a:tabLst/>
              <a:defRPr/>
            </a:pPr>
            <a:endParaRPr kumimoji="0" lang="en-US" sz="2400" b="1" i="0" u="none" strike="noStrike" kern="1200" cap="none" spc="0" normalizeH="0" baseline="0" noProof="0" dirty="0" smtClean="0">
              <a:ln>
                <a:noFill/>
              </a:ln>
              <a:solidFill>
                <a:schemeClr val="tx1"/>
              </a:solidFill>
              <a:effectLst/>
              <a:uLnTx/>
              <a:uFillTx/>
              <a:latin typeface="+mn-lt"/>
              <a:ea typeface="ＭＳ Ｐゴシック"/>
              <a:cs typeface="Times New Roman" pitchFamily="18" charset="0"/>
            </a:endParaRPr>
          </a:p>
          <a:p>
            <a:pPr marL="182563" marR="0" lvl="0" indent="-182563" algn="l" defTabSz="914400" rtl="0" eaLnBrk="0" fontAlgn="base" latinLnBrk="0" hangingPunct="0">
              <a:lnSpc>
                <a:spcPct val="100000"/>
              </a:lnSpc>
              <a:spcBef>
                <a:spcPct val="20000"/>
              </a:spcBef>
              <a:spcAft>
                <a:spcPct val="0"/>
              </a:spcAft>
              <a:buClrTx/>
              <a:buSzTx/>
              <a:tabLst/>
              <a:defRPr/>
            </a:pPr>
            <a:endParaRPr kumimoji="0" lang="en-US" sz="2400" b="1" i="0" u="none" strike="noStrike" kern="1200" cap="none" spc="0" normalizeH="0" baseline="0" noProof="0" dirty="0" smtClean="0">
              <a:ln>
                <a:noFill/>
              </a:ln>
              <a:solidFill>
                <a:schemeClr val="tx1"/>
              </a:solidFill>
              <a:effectLst/>
              <a:uLnTx/>
              <a:uFillTx/>
              <a:latin typeface="+mn-lt"/>
              <a:ea typeface="ＭＳ Ｐゴシック"/>
              <a:cs typeface="Times New Roman" pitchFamily="18" charset="0"/>
            </a:endParaRPr>
          </a:p>
          <a:p>
            <a:pPr marL="182563" indent="-182563"/>
            <a:r>
              <a:rPr lang="en-US" sz="1400" dirty="0" smtClean="0">
                <a:cs typeface="Times New Roman" pitchFamily="18" charset="0"/>
                <a:sym typeface="Wingdings" pitchFamily="2" charset="2"/>
              </a:rPr>
              <a:t>	</a:t>
            </a:r>
          </a:p>
          <a:p>
            <a:pPr marL="182563" indent="-182563"/>
            <a:endParaRPr lang="en-US" sz="1400" dirty="0" smtClean="0">
              <a:cs typeface="Times New Roman" pitchFamily="18" charset="0"/>
              <a:sym typeface="Wingdings" pitchFamily="2" charset="2"/>
            </a:endParaRPr>
          </a:p>
          <a:p>
            <a:pPr marL="182563" indent="-182563"/>
            <a:endParaRPr lang="en-US" sz="1400" dirty="0" smtClean="0">
              <a:cs typeface="Times New Roman" pitchFamily="18" charset="0"/>
              <a:sym typeface="Wingdings" pitchFamily="2" charset="2"/>
            </a:endParaRPr>
          </a:p>
          <a:p>
            <a:pPr marL="182563" indent="-182563"/>
            <a:r>
              <a:rPr lang="en-US" sz="1400" dirty="0" smtClean="0">
                <a:cs typeface="Times New Roman" pitchFamily="18" charset="0"/>
                <a:sym typeface="Wingdings" pitchFamily="2" charset="2"/>
              </a:rPr>
              <a:t>		</a:t>
            </a:r>
          </a:p>
        </p:txBody>
      </p:sp>
      <p:pic>
        <p:nvPicPr>
          <p:cNvPr id="16" name="Grafik 15" descr="Bild1.png"/>
          <p:cNvPicPr>
            <a:picLocks noChangeAspect="1"/>
          </p:cNvPicPr>
          <p:nvPr/>
        </p:nvPicPr>
        <p:blipFill>
          <a:blip r:embed="rId3" cstate="print"/>
          <a:stretch>
            <a:fillRect/>
          </a:stretch>
        </p:blipFill>
        <p:spPr>
          <a:xfrm>
            <a:off x="4171224" y="1125538"/>
            <a:ext cx="4757266" cy="2303462"/>
          </a:xfrm>
          <a:prstGeom prst="rect">
            <a:avLst/>
          </a:prstGeom>
        </p:spPr>
      </p:pic>
    </p:spTree>
    <p:extLst>
      <p:ext uri="{BB962C8B-B14F-4D97-AF65-F5344CB8AC3E}">
        <p14:creationId xmlns:p14="http://schemas.microsoft.com/office/powerpoint/2010/main" xmlns="" val="238695010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hteck 10"/>
          <p:cNvSpPr/>
          <p:nvPr/>
        </p:nvSpPr>
        <p:spPr>
          <a:xfrm>
            <a:off x="3419872" y="5805264"/>
            <a:ext cx="1656184" cy="10527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le 1"/>
          <p:cNvSpPr>
            <a:spLocks noGrp="1"/>
          </p:cNvSpPr>
          <p:nvPr>
            <p:ph type="title"/>
          </p:nvPr>
        </p:nvSpPr>
        <p:spPr>
          <a:xfrm>
            <a:off x="437455" y="306220"/>
            <a:ext cx="8229600" cy="868346"/>
          </a:xfrm>
        </p:spPr>
        <p:txBody>
          <a:bodyPr/>
          <a:lstStyle/>
          <a:p>
            <a:r>
              <a:rPr lang="en-US" dirty="0" smtClean="0"/>
              <a:t>Default rule - Analysis</a:t>
            </a:r>
            <a:endParaRPr lang="fr-BE" dirty="0"/>
          </a:p>
        </p:txBody>
      </p:sp>
      <p:sp>
        <p:nvSpPr>
          <p:cNvPr id="4" name="Slide Number Placeholder 3"/>
          <p:cNvSpPr>
            <a:spLocks noGrp="1"/>
          </p:cNvSpPr>
          <p:nvPr>
            <p:ph type="sldNum" sz="quarter" idx="12"/>
          </p:nvPr>
        </p:nvSpPr>
        <p:spPr/>
        <p:txBody>
          <a:bodyPr/>
          <a:lstStyle/>
          <a:p>
            <a:pPr>
              <a:defRPr/>
            </a:pPr>
            <a:fld id="{08A35E9C-4FA4-4049-BDFB-4CA78DDBA5EF}" type="slidenum">
              <a:rPr lang="fr-BE" smtClean="0"/>
              <a:pPr>
                <a:defRPr/>
              </a:pPr>
              <a:t>57</a:t>
            </a:fld>
            <a:endParaRPr lang="fr-BE" dirty="0"/>
          </a:p>
        </p:txBody>
      </p:sp>
      <p:sp>
        <p:nvSpPr>
          <p:cNvPr id="5" name="Rechteck 4"/>
          <p:cNvSpPr/>
          <p:nvPr/>
        </p:nvSpPr>
        <p:spPr>
          <a:xfrm>
            <a:off x="472455" y="5517232"/>
            <a:ext cx="8199089" cy="461665"/>
          </a:xfrm>
          <a:prstGeom prst="rect">
            <a:avLst/>
          </a:prstGeom>
        </p:spPr>
        <p:txBody>
          <a:bodyPr wrap="square">
            <a:spAutoFit/>
          </a:bodyPr>
          <a:lstStyle/>
          <a:p>
            <a:endParaRPr lang="en-US" sz="1000" dirty="0" smtClean="0">
              <a:cs typeface="Times New Roman" pitchFamily="18" charset="0"/>
            </a:endParaRPr>
          </a:p>
          <a:p>
            <a:endParaRPr lang="de-DE" sz="1400" i="1" dirty="0" smtClean="0">
              <a:latin typeface="Times New Roman" pitchFamily="18" charset="0"/>
              <a:cs typeface="Times New Roman" pitchFamily="18" charset="0"/>
            </a:endParaRPr>
          </a:p>
        </p:txBody>
      </p:sp>
      <p:sp>
        <p:nvSpPr>
          <p:cNvPr id="9" name="Content Placeholder 2"/>
          <p:cNvSpPr txBox="1">
            <a:spLocks/>
          </p:cNvSpPr>
          <p:nvPr/>
        </p:nvSpPr>
        <p:spPr>
          <a:xfrm>
            <a:off x="500063" y="1026034"/>
            <a:ext cx="8104385" cy="4500595"/>
          </a:xfrm>
          <a:prstGeom prst="rect">
            <a:avLst/>
          </a:prstGeom>
        </p:spPr>
        <p:txBody>
          <a:bodyPr/>
          <a:lstStyle/>
          <a:p>
            <a:pPr marL="182563" marR="0" lvl="0" indent="-182563" algn="l" defTabSz="914400" rtl="0" eaLnBrk="0" fontAlgn="base" latinLnBrk="0" hangingPunct="0">
              <a:lnSpc>
                <a:spcPts val="2000"/>
              </a:lnSpc>
              <a:spcBef>
                <a:spcPts val="600"/>
              </a:spcBef>
              <a:spcAft>
                <a:spcPct val="0"/>
              </a:spcAft>
              <a:buClrTx/>
              <a:buSzTx/>
              <a:tabLst/>
              <a:defRPr/>
            </a:pPr>
            <a:r>
              <a:rPr kumimoji="0" lang="en-US" sz="2000" b="1" i="0" u="none" strike="noStrike" kern="1200" cap="none" spc="0" normalizeH="0" baseline="0" noProof="0" dirty="0" smtClean="0">
                <a:ln>
                  <a:noFill/>
                </a:ln>
                <a:solidFill>
                  <a:schemeClr val="tx1"/>
                </a:solidFill>
                <a:effectLst/>
                <a:uLnTx/>
                <a:uFillTx/>
                <a:latin typeface="+mn-lt"/>
                <a:ea typeface="ＭＳ Ｐゴシック"/>
                <a:cs typeface="Times New Roman" pitchFamily="18" charset="0"/>
              </a:rPr>
              <a:t>Maximum default rule approach</a:t>
            </a:r>
          </a:p>
          <a:p>
            <a:pPr marL="182563" marR="0" lvl="0" indent="-182563" algn="l" defTabSz="914400" rtl="0" eaLnBrk="0" fontAlgn="base" latinLnBrk="0" hangingPunct="0">
              <a:lnSpc>
                <a:spcPts val="2000"/>
              </a:lnSpc>
              <a:spcBef>
                <a:spcPts val="600"/>
              </a:spcBef>
              <a:spcAft>
                <a:spcPct val="0"/>
              </a:spcAft>
              <a:buClrTx/>
              <a:buSzTx/>
              <a:tabLst/>
              <a:defRPr/>
            </a:pPr>
            <a:endParaRPr lang="en-US" dirty="0" smtClean="0"/>
          </a:p>
          <a:p>
            <a:pPr marL="182563" marR="0" lvl="0" indent="-182563" algn="l" defTabSz="914400" rtl="0" eaLnBrk="0" fontAlgn="base" latinLnBrk="0" hangingPunct="0">
              <a:lnSpc>
                <a:spcPts val="2000"/>
              </a:lnSpc>
              <a:spcBef>
                <a:spcPts val="600"/>
              </a:spcBef>
              <a:spcAft>
                <a:spcPct val="0"/>
              </a:spcAft>
              <a:buClrTx/>
              <a:buSzTx/>
              <a:tabLst/>
              <a:defRPr/>
            </a:pPr>
            <a:endParaRPr lang="en-US" dirty="0" smtClean="0"/>
          </a:p>
          <a:p>
            <a:pPr marL="182563" marR="0" lvl="0" indent="-182563" algn="l" defTabSz="914400" rtl="0" eaLnBrk="0" fontAlgn="base" latinLnBrk="0" hangingPunct="0">
              <a:lnSpc>
                <a:spcPts val="2500"/>
              </a:lnSpc>
              <a:spcBef>
                <a:spcPts val="600"/>
              </a:spcBef>
              <a:spcAft>
                <a:spcPct val="0"/>
              </a:spcAft>
              <a:buClrTx/>
              <a:buSzTx/>
              <a:tabLst/>
              <a:defRPr/>
            </a:pPr>
            <a:endParaRPr lang="en-US" dirty="0" smtClean="0"/>
          </a:p>
          <a:p>
            <a:pPr marL="182563" marR="0" lvl="0" indent="-182563" algn="l" defTabSz="914400" rtl="0" eaLnBrk="0" fontAlgn="base" latinLnBrk="0" hangingPunct="0">
              <a:lnSpc>
                <a:spcPts val="2500"/>
              </a:lnSpc>
              <a:spcBef>
                <a:spcPts val="600"/>
              </a:spcBef>
              <a:spcAft>
                <a:spcPct val="0"/>
              </a:spcAft>
              <a:buClrTx/>
              <a:buSzTx/>
              <a:tabLst/>
              <a:defRPr/>
            </a:pPr>
            <a:r>
              <a:rPr lang="en-US" dirty="0" smtClean="0"/>
              <a:t/>
            </a:r>
            <a:br>
              <a:rPr lang="en-US" dirty="0" smtClean="0"/>
            </a:br>
            <a:endParaRPr lang="en-GB" dirty="0" smtClean="0"/>
          </a:p>
          <a:p>
            <a:pPr marL="182563" indent="-182563" eaLnBrk="0" hangingPunct="0">
              <a:lnSpc>
                <a:spcPts val="1800"/>
              </a:lnSpc>
              <a:spcBef>
                <a:spcPts val="600"/>
              </a:spcBef>
              <a:buFont typeface="Arial" pitchFamily="34" charset="0"/>
              <a:buChar char="•"/>
              <a:defRPr/>
            </a:pPr>
            <a:r>
              <a:rPr lang="en-GB" sz="2000" dirty="0" smtClean="0">
                <a:latin typeface="+mj-lt"/>
              </a:rPr>
              <a:t>Consequences</a:t>
            </a:r>
            <a:endParaRPr lang="de-DE" sz="2000" dirty="0" smtClean="0">
              <a:latin typeface="+mj-lt"/>
              <a:ea typeface="Calibri"/>
              <a:cs typeface="Times New Roman"/>
            </a:endParaRPr>
          </a:p>
          <a:p>
            <a:pPr marL="800100" lvl="1" indent="-342900" algn="just">
              <a:lnSpc>
                <a:spcPts val="1800"/>
              </a:lnSpc>
              <a:spcBef>
                <a:spcPts val="600"/>
              </a:spcBef>
              <a:spcAft>
                <a:spcPts val="0"/>
              </a:spcAft>
              <a:buFont typeface="Times New Roman"/>
              <a:buChar char="•"/>
              <a:tabLst>
                <a:tab pos="228600" algn="l"/>
              </a:tabLst>
            </a:pPr>
            <a:r>
              <a:rPr lang="en-US" dirty="0" smtClean="0">
                <a:latin typeface="+mj-lt"/>
              </a:rPr>
              <a:t>Booking level is maintained; some users would be forced to take on additional units of capacity</a:t>
            </a:r>
          </a:p>
          <a:p>
            <a:pPr marL="800100" lvl="1" indent="-342900" algn="just">
              <a:lnSpc>
                <a:spcPts val="1800"/>
              </a:lnSpc>
              <a:spcBef>
                <a:spcPts val="600"/>
              </a:spcBef>
              <a:spcAft>
                <a:spcPts val="0"/>
              </a:spcAft>
              <a:buFont typeface="Times New Roman"/>
              <a:buChar char="•"/>
              <a:tabLst>
                <a:tab pos="228600" algn="l"/>
              </a:tabLst>
            </a:pPr>
            <a:r>
              <a:rPr lang="en-US" dirty="0" smtClean="0">
                <a:latin typeface="+mj-lt"/>
              </a:rPr>
              <a:t>No under-recovery issue</a:t>
            </a:r>
          </a:p>
          <a:p>
            <a:pPr marL="800100" lvl="1" indent="-342900" algn="just">
              <a:lnSpc>
                <a:spcPts val="1800"/>
              </a:lnSpc>
              <a:spcBef>
                <a:spcPts val="600"/>
              </a:spcBef>
              <a:spcAft>
                <a:spcPts val="0"/>
              </a:spcAft>
              <a:buFont typeface="Times New Roman"/>
              <a:buChar char="•"/>
              <a:tabLst>
                <a:tab pos="228600" algn="l"/>
              </a:tabLst>
            </a:pPr>
            <a:r>
              <a:rPr lang="en-US" dirty="0" smtClean="0">
                <a:latin typeface="+mj-lt"/>
              </a:rPr>
              <a:t>Capacity would be allocated outside the auction process in a potentially discriminatory manner</a:t>
            </a:r>
          </a:p>
          <a:p>
            <a:pPr marL="800100" lvl="1" indent="-342900" algn="just">
              <a:lnSpc>
                <a:spcPts val="1800"/>
              </a:lnSpc>
              <a:spcBef>
                <a:spcPts val="600"/>
              </a:spcBef>
              <a:spcAft>
                <a:spcPts val="0"/>
              </a:spcAft>
              <a:buFont typeface="Times New Roman"/>
              <a:buChar char="•"/>
              <a:tabLst>
                <a:tab pos="228600" algn="l"/>
              </a:tabLst>
            </a:pPr>
            <a:r>
              <a:rPr lang="en-US" dirty="0" smtClean="0">
                <a:latin typeface="+mj-lt"/>
              </a:rPr>
              <a:t>In case of technical constraint (restricting maximum capacity to be bundled), alternative approach would be needed</a:t>
            </a:r>
          </a:p>
          <a:p>
            <a:pPr marL="182563" indent="-182563" eaLnBrk="0" hangingPunct="0">
              <a:lnSpc>
                <a:spcPts val="1800"/>
              </a:lnSpc>
              <a:spcBef>
                <a:spcPts val="600"/>
              </a:spcBef>
              <a:defRPr/>
            </a:pPr>
            <a:endParaRPr kumimoji="0" lang="en-US" b="1" i="0" u="none" strike="noStrike" kern="1200" cap="none" spc="0" normalizeH="0" baseline="0" noProof="0" dirty="0" smtClean="0">
              <a:ln>
                <a:noFill/>
              </a:ln>
              <a:solidFill>
                <a:schemeClr val="tx1"/>
              </a:solidFill>
              <a:effectLst/>
              <a:uLnTx/>
              <a:uFillTx/>
              <a:latin typeface="+mn-lt"/>
              <a:ea typeface="ＭＳ Ｐゴシック"/>
              <a:cs typeface="Times New Roman" pitchFamily="18" charset="0"/>
            </a:endParaRPr>
          </a:p>
          <a:p>
            <a:pPr marL="182563" indent="-182563" eaLnBrk="0" hangingPunct="0">
              <a:lnSpc>
                <a:spcPts val="1800"/>
              </a:lnSpc>
              <a:spcBef>
                <a:spcPts val="600"/>
              </a:spcBef>
              <a:buFont typeface="Arial" pitchFamily="34" charset="0"/>
              <a:buChar char="•"/>
              <a:defRPr/>
            </a:pPr>
            <a:r>
              <a:rPr lang="en-US" sz="2000" dirty="0" smtClean="0">
                <a:latin typeface="+mj-lt"/>
              </a:rPr>
              <a:t>Conclusion</a:t>
            </a:r>
          </a:p>
          <a:p>
            <a:pPr marL="639763" lvl="1" indent="-182563" eaLnBrk="0" hangingPunct="0">
              <a:lnSpc>
                <a:spcPts val="1800"/>
              </a:lnSpc>
              <a:spcBef>
                <a:spcPts val="600"/>
              </a:spcBef>
              <a:buFont typeface="Arial" pitchFamily="34" charset="0"/>
              <a:buChar char="•"/>
              <a:defRPr/>
            </a:pPr>
            <a:r>
              <a:rPr lang="en-US" dirty="0" smtClean="0">
                <a:latin typeface="+mj-lt"/>
              </a:rPr>
              <a:t>ENTSOG won´t recommend this approach to the market due to general rejection of sunset clause/default rule</a:t>
            </a:r>
          </a:p>
          <a:p>
            <a:pPr marL="639763" lvl="1" indent="-182563" eaLnBrk="0" hangingPunct="0">
              <a:lnSpc>
                <a:spcPts val="1800"/>
              </a:lnSpc>
              <a:spcBef>
                <a:spcPts val="600"/>
              </a:spcBef>
              <a:buFont typeface="Arial" pitchFamily="34" charset="0"/>
              <a:buChar char="•"/>
              <a:defRPr/>
            </a:pPr>
            <a:r>
              <a:rPr lang="en-US" dirty="0" smtClean="0">
                <a:latin typeface="+mj-lt"/>
              </a:rPr>
              <a:t>However, </a:t>
            </a:r>
            <a:r>
              <a:rPr lang="en-US" dirty="0" smtClean="0">
                <a:solidFill>
                  <a:srgbClr val="FF0000"/>
                </a:solidFill>
                <a:latin typeface="+mj-lt"/>
              </a:rPr>
              <a:t>ENTSOG willing to further elaborate on this approach</a:t>
            </a:r>
            <a:endParaRPr lang="en-US" sz="1400" dirty="0" smtClean="0">
              <a:solidFill>
                <a:srgbClr val="FF0000"/>
              </a:solidFill>
              <a:latin typeface="+mj-lt"/>
              <a:cs typeface="Times New Roman" pitchFamily="18" charset="0"/>
              <a:sym typeface="Wingdings" pitchFamily="2" charset="2"/>
            </a:endParaRPr>
          </a:p>
        </p:txBody>
      </p:sp>
      <p:pic>
        <p:nvPicPr>
          <p:cNvPr id="10" name="Grafik 9" descr="Bild2.png"/>
          <p:cNvPicPr>
            <a:picLocks noChangeAspect="1"/>
          </p:cNvPicPr>
          <p:nvPr/>
        </p:nvPicPr>
        <p:blipFill>
          <a:blip r:embed="rId3" cstate="print"/>
          <a:stretch>
            <a:fillRect/>
          </a:stretch>
        </p:blipFill>
        <p:spPr>
          <a:xfrm>
            <a:off x="4139952" y="1124744"/>
            <a:ext cx="4758906" cy="2304256"/>
          </a:xfrm>
          <a:prstGeom prst="rect">
            <a:avLst/>
          </a:prstGeom>
        </p:spPr>
      </p:pic>
    </p:spTree>
    <p:extLst>
      <p:ext uri="{BB962C8B-B14F-4D97-AF65-F5344CB8AC3E}">
        <p14:creationId xmlns:p14="http://schemas.microsoft.com/office/powerpoint/2010/main" xmlns="" val="387606004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hteck 10"/>
          <p:cNvSpPr/>
          <p:nvPr/>
        </p:nvSpPr>
        <p:spPr>
          <a:xfrm>
            <a:off x="3419872" y="5805264"/>
            <a:ext cx="1656184" cy="10527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le 1"/>
          <p:cNvSpPr>
            <a:spLocks noGrp="1"/>
          </p:cNvSpPr>
          <p:nvPr>
            <p:ph type="title"/>
          </p:nvPr>
        </p:nvSpPr>
        <p:spPr>
          <a:xfrm>
            <a:off x="457199" y="256398"/>
            <a:ext cx="8229600" cy="868346"/>
          </a:xfrm>
        </p:spPr>
        <p:txBody>
          <a:bodyPr/>
          <a:lstStyle/>
          <a:p>
            <a:r>
              <a:rPr lang="en-US" dirty="0" smtClean="0"/>
              <a:t>Default rule - Analysis</a:t>
            </a:r>
            <a:endParaRPr lang="fr-BE" dirty="0"/>
          </a:p>
        </p:txBody>
      </p:sp>
      <p:sp>
        <p:nvSpPr>
          <p:cNvPr id="4" name="Slide Number Placeholder 3"/>
          <p:cNvSpPr>
            <a:spLocks noGrp="1"/>
          </p:cNvSpPr>
          <p:nvPr>
            <p:ph type="sldNum" sz="quarter" idx="12"/>
          </p:nvPr>
        </p:nvSpPr>
        <p:spPr/>
        <p:txBody>
          <a:bodyPr/>
          <a:lstStyle/>
          <a:p>
            <a:pPr>
              <a:defRPr/>
            </a:pPr>
            <a:fld id="{08A35E9C-4FA4-4049-BDFB-4CA78DDBA5EF}" type="slidenum">
              <a:rPr lang="fr-BE" smtClean="0"/>
              <a:pPr>
                <a:defRPr/>
              </a:pPr>
              <a:t>58</a:t>
            </a:fld>
            <a:endParaRPr lang="fr-BE" dirty="0"/>
          </a:p>
        </p:txBody>
      </p:sp>
      <p:sp>
        <p:nvSpPr>
          <p:cNvPr id="5" name="Rechteck 4"/>
          <p:cNvSpPr/>
          <p:nvPr/>
        </p:nvSpPr>
        <p:spPr>
          <a:xfrm>
            <a:off x="472455" y="5517232"/>
            <a:ext cx="8199089" cy="461665"/>
          </a:xfrm>
          <a:prstGeom prst="rect">
            <a:avLst/>
          </a:prstGeom>
        </p:spPr>
        <p:txBody>
          <a:bodyPr wrap="square">
            <a:spAutoFit/>
          </a:bodyPr>
          <a:lstStyle/>
          <a:p>
            <a:endParaRPr lang="en-US" sz="1000" dirty="0" smtClean="0">
              <a:cs typeface="Times New Roman" pitchFamily="18" charset="0"/>
            </a:endParaRPr>
          </a:p>
          <a:p>
            <a:endParaRPr lang="de-DE" sz="1400" i="1" dirty="0" smtClean="0">
              <a:latin typeface="Times New Roman" pitchFamily="18" charset="0"/>
              <a:cs typeface="Times New Roman" pitchFamily="18" charset="0"/>
            </a:endParaRPr>
          </a:p>
        </p:txBody>
      </p:sp>
      <p:sp>
        <p:nvSpPr>
          <p:cNvPr id="9" name="Content Placeholder 2"/>
          <p:cNvSpPr txBox="1">
            <a:spLocks/>
          </p:cNvSpPr>
          <p:nvPr/>
        </p:nvSpPr>
        <p:spPr>
          <a:xfrm>
            <a:off x="267901" y="836712"/>
            <a:ext cx="8641655" cy="3024336"/>
          </a:xfrm>
          <a:prstGeom prst="rect">
            <a:avLst/>
          </a:prstGeom>
        </p:spPr>
        <p:txBody>
          <a:bodyPr/>
          <a:lstStyle/>
          <a:p>
            <a:pPr marL="182563" marR="0" lvl="0" indent="-182563" algn="l" defTabSz="914400" rtl="0" eaLnBrk="0" fontAlgn="base" latinLnBrk="0" hangingPunct="0">
              <a:lnSpc>
                <a:spcPts val="1800"/>
              </a:lnSpc>
              <a:spcBef>
                <a:spcPct val="20000"/>
              </a:spcBef>
              <a:spcAft>
                <a:spcPct val="0"/>
              </a:spcAft>
              <a:buClrTx/>
              <a:buSzTx/>
              <a:tabLst/>
              <a:defRPr/>
            </a:pPr>
            <a:r>
              <a:rPr kumimoji="0" lang="en-US" sz="2000" b="1" i="0" u="none" strike="noStrike" kern="1200" cap="none" spc="0" normalizeH="0" baseline="0" noProof="0" dirty="0" smtClean="0">
                <a:ln>
                  <a:noFill/>
                </a:ln>
                <a:solidFill>
                  <a:schemeClr val="tx1"/>
                </a:solidFill>
                <a:effectLst/>
                <a:uLnTx/>
                <a:uFillTx/>
                <a:latin typeface="+mn-lt"/>
                <a:ea typeface="ＭＳ Ｐゴシック"/>
                <a:cs typeface="Times New Roman" pitchFamily="18" charset="0"/>
              </a:rPr>
              <a:t>Partially unbundled default rule </a:t>
            </a:r>
            <a:br>
              <a:rPr kumimoji="0" lang="en-US" sz="2000" b="1" i="0" u="none" strike="noStrike" kern="1200" cap="none" spc="0" normalizeH="0" baseline="0" noProof="0" dirty="0" smtClean="0">
                <a:ln>
                  <a:noFill/>
                </a:ln>
                <a:solidFill>
                  <a:schemeClr val="tx1"/>
                </a:solidFill>
                <a:effectLst/>
                <a:uLnTx/>
                <a:uFillTx/>
                <a:latin typeface="+mn-lt"/>
                <a:ea typeface="ＭＳ Ｐゴシック"/>
                <a:cs typeface="Times New Roman" pitchFamily="18" charset="0"/>
              </a:rPr>
            </a:br>
            <a:r>
              <a:rPr kumimoji="0" lang="en-US" sz="2000" b="1" i="0" u="none" strike="noStrike" kern="1200" cap="none" spc="0" normalizeH="0" baseline="0" noProof="0" dirty="0" smtClean="0">
                <a:ln>
                  <a:noFill/>
                </a:ln>
                <a:solidFill>
                  <a:schemeClr val="tx1"/>
                </a:solidFill>
                <a:effectLst/>
                <a:uLnTx/>
                <a:uFillTx/>
                <a:latin typeface="+mn-lt"/>
                <a:ea typeface="ＭＳ Ｐゴシック"/>
                <a:cs typeface="Times New Roman" pitchFamily="18" charset="0"/>
              </a:rPr>
              <a:t>approach</a:t>
            </a:r>
          </a:p>
          <a:p>
            <a:pPr marL="182563" marR="0" lvl="0" indent="-182563" algn="l" defTabSz="914400" rtl="0" eaLnBrk="0" fontAlgn="base" latinLnBrk="0" hangingPunct="0">
              <a:lnSpc>
                <a:spcPts val="1800"/>
              </a:lnSpc>
              <a:spcBef>
                <a:spcPct val="20000"/>
              </a:spcBef>
              <a:spcAft>
                <a:spcPct val="0"/>
              </a:spcAft>
              <a:buClrTx/>
              <a:buSzTx/>
              <a:tabLst/>
              <a:defRPr/>
            </a:pPr>
            <a:endParaRPr kumimoji="0" lang="en-US" sz="2000" b="1" i="0" u="none" strike="noStrike" kern="1200" cap="none" spc="0" normalizeH="0" baseline="0" noProof="0" dirty="0" smtClean="0">
              <a:ln>
                <a:noFill/>
              </a:ln>
              <a:solidFill>
                <a:schemeClr val="tx1"/>
              </a:solidFill>
              <a:effectLst/>
              <a:uLnTx/>
              <a:uFillTx/>
              <a:latin typeface="+mn-lt"/>
              <a:ea typeface="ＭＳ Ｐゴシック"/>
              <a:cs typeface="Times New Roman" pitchFamily="18" charset="0"/>
            </a:endParaRPr>
          </a:p>
          <a:p>
            <a:pPr marL="182563" marR="0" lvl="0" indent="-182563" algn="l" defTabSz="914400" rtl="0" eaLnBrk="0" fontAlgn="base" latinLnBrk="0" hangingPunct="0">
              <a:lnSpc>
                <a:spcPts val="2100"/>
              </a:lnSpc>
              <a:spcBef>
                <a:spcPct val="20000"/>
              </a:spcBef>
              <a:spcAft>
                <a:spcPct val="0"/>
              </a:spcAft>
              <a:buClrTx/>
              <a:buSzTx/>
              <a:tabLst/>
              <a:defRPr/>
            </a:pPr>
            <a:r>
              <a:rPr lang="en-US" dirty="0" smtClean="0"/>
              <a:t/>
            </a:r>
            <a:br>
              <a:rPr lang="en-US" dirty="0" smtClean="0"/>
            </a:br>
            <a:endParaRPr lang="en-GB" dirty="0" smtClean="0"/>
          </a:p>
          <a:p>
            <a:pPr marL="182563" indent="-182563" eaLnBrk="0" hangingPunct="0">
              <a:lnSpc>
                <a:spcPts val="2100"/>
              </a:lnSpc>
              <a:spcBef>
                <a:spcPct val="20000"/>
              </a:spcBef>
              <a:buFont typeface="Arial" pitchFamily="34" charset="0"/>
              <a:buChar char="•"/>
              <a:defRPr/>
            </a:pPr>
            <a:endParaRPr lang="en-GB" dirty="0" smtClean="0"/>
          </a:p>
          <a:p>
            <a:pPr marL="182563" indent="-182563" eaLnBrk="0" hangingPunct="0">
              <a:lnSpc>
                <a:spcPts val="1800"/>
              </a:lnSpc>
              <a:spcBef>
                <a:spcPct val="20000"/>
              </a:spcBef>
              <a:buFont typeface="Arial" pitchFamily="34" charset="0"/>
              <a:buChar char="•"/>
              <a:defRPr/>
            </a:pPr>
            <a:endParaRPr lang="en-GB" dirty="0" smtClean="0"/>
          </a:p>
          <a:p>
            <a:pPr marL="182563" indent="-182563" eaLnBrk="0" hangingPunct="0">
              <a:lnSpc>
                <a:spcPts val="1600"/>
              </a:lnSpc>
              <a:spcBef>
                <a:spcPct val="20000"/>
              </a:spcBef>
              <a:buFont typeface="Arial" pitchFamily="34" charset="0"/>
              <a:buChar char="•"/>
              <a:defRPr/>
            </a:pPr>
            <a:r>
              <a:rPr lang="en-GB" sz="2000" dirty="0" smtClean="0">
                <a:latin typeface="+mj-lt"/>
              </a:rPr>
              <a:t>Consequences</a:t>
            </a:r>
            <a:endParaRPr lang="de-DE" sz="2000" dirty="0" smtClean="0">
              <a:latin typeface="+mj-lt"/>
              <a:ea typeface="Calibri"/>
              <a:cs typeface="Times New Roman"/>
            </a:endParaRPr>
          </a:p>
          <a:p>
            <a:pPr marL="800100" lvl="1" indent="-342900" algn="just">
              <a:lnSpc>
                <a:spcPts val="1800"/>
              </a:lnSpc>
              <a:spcBef>
                <a:spcPts val="600"/>
              </a:spcBef>
              <a:spcAft>
                <a:spcPts val="0"/>
              </a:spcAft>
              <a:buFont typeface="Times New Roman"/>
              <a:buChar char="•"/>
              <a:tabLst>
                <a:tab pos="228600" algn="l"/>
              </a:tabLst>
            </a:pPr>
            <a:r>
              <a:rPr lang="en-US" dirty="0">
                <a:latin typeface="+mj-lt"/>
              </a:rPr>
              <a:t>Booking </a:t>
            </a:r>
            <a:r>
              <a:rPr lang="en-US" dirty="0" smtClean="0">
                <a:latin typeface="+mj-lt"/>
              </a:rPr>
              <a:t>levels are maintained</a:t>
            </a:r>
            <a:r>
              <a:rPr lang="en-US" dirty="0">
                <a:latin typeface="+mj-lt"/>
              </a:rPr>
              <a:t>; </a:t>
            </a:r>
            <a:r>
              <a:rPr lang="en-US" dirty="0" smtClean="0">
                <a:latin typeface="+mj-lt"/>
              </a:rPr>
              <a:t>no user is </a:t>
            </a:r>
            <a:r>
              <a:rPr lang="en-US" dirty="0">
                <a:latin typeface="+mj-lt"/>
              </a:rPr>
              <a:t>would be forced to take on additional units of capacity</a:t>
            </a:r>
          </a:p>
          <a:p>
            <a:pPr marL="800100" lvl="1" indent="-342900" algn="just">
              <a:lnSpc>
                <a:spcPts val="1800"/>
              </a:lnSpc>
              <a:spcBef>
                <a:spcPts val="600"/>
              </a:spcBef>
              <a:spcAft>
                <a:spcPts val="0"/>
              </a:spcAft>
              <a:buFont typeface="Times New Roman"/>
              <a:buChar char="•"/>
              <a:tabLst>
                <a:tab pos="228600" algn="l"/>
              </a:tabLst>
            </a:pPr>
            <a:r>
              <a:rPr lang="en-US" dirty="0">
                <a:latin typeface="+mj-lt"/>
              </a:rPr>
              <a:t>No under-recovery </a:t>
            </a:r>
            <a:r>
              <a:rPr lang="en-US" dirty="0" smtClean="0">
                <a:latin typeface="+mj-lt"/>
              </a:rPr>
              <a:t>issue</a:t>
            </a:r>
          </a:p>
          <a:p>
            <a:pPr marL="800100" lvl="1" indent="-342900" algn="just">
              <a:lnSpc>
                <a:spcPts val="1600"/>
              </a:lnSpc>
              <a:spcAft>
                <a:spcPts val="0"/>
              </a:spcAft>
              <a:buFont typeface="Times New Roman"/>
              <a:buChar char="•"/>
              <a:tabLst>
                <a:tab pos="228600" algn="l"/>
              </a:tabLst>
            </a:pPr>
            <a:r>
              <a:rPr lang="en-US" dirty="0" smtClean="0">
                <a:latin typeface="+mj-lt"/>
              </a:rPr>
              <a:t>Usefulness of remaining unbundled capacity questionable </a:t>
            </a:r>
          </a:p>
          <a:p>
            <a:pPr marL="800100" lvl="1" indent="-342900" algn="just">
              <a:lnSpc>
                <a:spcPts val="1600"/>
              </a:lnSpc>
              <a:spcAft>
                <a:spcPts val="0"/>
              </a:spcAft>
              <a:buFont typeface="Times New Roman"/>
              <a:buChar char="•"/>
              <a:tabLst>
                <a:tab pos="228600" algn="l"/>
              </a:tabLst>
            </a:pPr>
            <a:r>
              <a:rPr lang="en-US" dirty="0" smtClean="0">
                <a:latin typeface="+mj-lt"/>
              </a:rPr>
              <a:t>Flange trading may be possible</a:t>
            </a:r>
          </a:p>
          <a:p>
            <a:pPr marL="800100" lvl="1" indent="-342900" algn="just">
              <a:lnSpc>
                <a:spcPts val="1600"/>
              </a:lnSpc>
              <a:spcAft>
                <a:spcPts val="0"/>
              </a:spcAft>
              <a:buFont typeface="Times New Roman"/>
              <a:buChar char="•"/>
              <a:tabLst>
                <a:tab pos="228600" algn="l"/>
              </a:tabLst>
            </a:pPr>
            <a:endParaRPr kumimoji="0" lang="en-US" b="1" i="0" u="none" strike="noStrike" kern="1200" cap="none" spc="0" normalizeH="0" baseline="0" noProof="0" dirty="0" smtClean="0">
              <a:ln>
                <a:noFill/>
              </a:ln>
              <a:solidFill>
                <a:schemeClr val="tx1"/>
              </a:solidFill>
              <a:effectLst/>
              <a:uLnTx/>
              <a:uFillTx/>
              <a:latin typeface="+mj-lt"/>
              <a:ea typeface="ＭＳ Ｐゴシック"/>
              <a:cs typeface="Times New Roman" pitchFamily="18" charset="0"/>
            </a:endParaRPr>
          </a:p>
          <a:p>
            <a:pPr marL="182563" indent="-182563" eaLnBrk="0" hangingPunct="0">
              <a:lnSpc>
                <a:spcPts val="1600"/>
              </a:lnSpc>
              <a:spcBef>
                <a:spcPct val="20000"/>
              </a:spcBef>
              <a:buFont typeface="Arial" pitchFamily="34" charset="0"/>
              <a:buChar char="•"/>
              <a:defRPr/>
            </a:pPr>
            <a:r>
              <a:rPr lang="en-US" sz="2000" dirty="0" smtClean="0">
                <a:latin typeface="+mj-lt"/>
              </a:rPr>
              <a:t>Conclusion</a:t>
            </a:r>
          </a:p>
          <a:p>
            <a:pPr marL="639763" lvl="1" indent="-182563" eaLnBrk="0" hangingPunct="0">
              <a:lnSpc>
                <a:spcPts val="1600"/>
              </a:lnSpc>
              <a:spcBef>
                <a:spcPct val="20000"/>
              </a:spcBef>
              <a:buFont typeface="Arial" pitchFamily="34" charset="0"/>
              <a:buChar char="•"/>
              <a:defRPr/>
            </a:pPr>
            <a:r>
              <a:rPr lang="en-US" dirty="0" smtClean="0">
                <a:latin typeface="+mj-lt"/>
              </a:rPr>
              <a:t>Applicability depends on legal feasibility, i.e. if unbundled capacity can exists according to FG or not</a:t>
            </a:r>
          </a:p>
          <a:p>
            <a:pPr marL="1096963" lvl="2" indent="-182563" eaLnBrk="0" hangingPunct="0">
              <a:lnSpc>
                <a:spcPts val="1600"/>
              </a:lnSpc>
              <a:spcBef>
                <a:spcPct val="20000"/>
              </a:spcBef>
              <a:buFont typeface="Arial" pitchFamily="34" charset="0"/>
              <a:buChar char="•"/>
              <a:defRPr/>
            </a:pPr>
            <a:r>
              <a:rPr lang="en-US" dirty="0" smtClean="0">
                <a:latin typeface="+mj-lt"/>
              </a:rPr>
              <a:t>If yes, approach is possible</a:t>
            </a:r>
          </a:p>
          <a:p>
            <a:pPr marL="1096963" lvl="2" indent="-182563" eaLnBrk="0" hangingPunct="0">
              <a:lnSpc>
                <a:spcPts val="1600"/>
              </a:lnSpc>
              <a:spcBef>
                <a:spcPct val="20000"/>
              </a:spcBef>
              <a:buFont typeface="Arial" pitchFamily="34" charset="0"/>
              <a:buChar char="•"/>
              <a:defRPr/>
            </a:pPr>
            <a:r>
              <a:rPr lang="en-US" dirty="0" smtClean="0">
                <a:latin typeface="+mj-lt"/>
              </a:rPr>
              <a:t>If not, remaining capacity needs to be filled up </a:t>
            </a:r>
          </a:p>
          <a:p>
            <a:pPr marL="639763" lvl="1" indent="-182563" eaLnBrk="0" hangingPunct="0">
              <a:lnSpc>
                <a:spcPts val="1600"/>
              </a:lnSpc>
              <a:spcBef>
                <a:spcPct val="20000"/>
              </a:spcBef>
              <a:buFont typeface="Arial" pitchFamily="34" charset="0"/>
              <a:buChar char="•"/>
              <a:defRPr/>
            </a:pPr>
            <a:r>
              <a:rPr lang="en-US" dirty="0" smtClean="0">
                <a:latin typeface="+mj-lt"/>
              </a:rPr>
              <a:t>ENTSOG won´t recommend this approach to the market due to general rejection of sunset clause/default rule</a:t>
            </a:r>
          </a:p>
          <a:p>
            <a:pPr marL="639763" lvl="1" indent="-182563" eaLnBrk="0" hangingPunct="0">
              <a:lnSpc>
                <a:spcPts val="1600"/>
              </a:lnSpc>
              <a:spcBef>
                <a:spcPts val="600"/>
              </a:spcBef>
              <a:buFont typeface="Arial" pitchFamily="34" charset="0"/>
              <a:buChar char="•"/>
              <a:defRPr/>
            </a:pPr>
            <a:r>
              <a:rPr lang="en-US" dirty="0" smtClean="0">
                <a:latin typeface="+mj-lt"/>
              </a:rPr>
              <a:t>However, </a:t>
            </a:r>
            <a:r>
              <a:rPr lang="en-US" dirty="0" smtClean="0">
                <a:solidFill>
                  <a:srgbClr val="FF0000"/>
                </a:solidFill>
                <a:latin typeface="+mj-lt"/>
              </a:rPr>
              <a:t>ENTSOG willing to further elaborate on this approach</a:t>
            </a:r>
            <a:endParaRPr lang="en-US" sz="1400" dirty="0" smtClean="0">
              <a:solidFill>
                <a:srgbClr val="FF0000"/>
              </a:solidFill>
              <a:latin typeface="+mj-lt"/>
              <a:cs typeface="Times New Roman" pitchFamily="18" charset="0"/>
              <a:sym typeface="Wingdings" pitchFamily="2" charset="2"/>
            </a:endParaRPr>
          </a:p>
        </p:txBody>
      </p:sp>
      <p:pic>
        <p:nvPicPr>
          <p:cNvPr id="10" name="Grafik 9" descr="Bild3.png"/>
          <p:cNvPicPr>
            <a:picLocks noChangeAspect="1"/>
          </p:cNvPicPr>
          <p:nvPr/>
        </p:nvPicPr>
        <p:blipFill>
          <a:blip r:embed="rId3" cstate="print"/>
          <a:stretch>
            <a:fillRect/>
          </a:stretch>
        </p:blipFill>
        <p:spPr>
          <a:xfrm>
            <a:off x="4211638" y="836712"/>
            <a:ext cx="4752850" cy="2240629"/>
          </a:xfrm>
          <a:prstGeom prst="rect">
            <a:avLst/>
          </a:prstGeom>
        </p:spPr>
      </p:pic>
    </p:spTree>
    <p:extLst>
      <p:ext uri="{BB962C8B-B14F-4D97-AF65-F5344CB8AC3E}">
        <p14:creationId xmlns:p14="http://schemas.microsoft.com/office/powerpoint/2010/main" xmlns="" val="87721268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Default rule – Open questions</a:t>
            </a:r>
            <a:endParaRPr lang="fr-BE" dirty="0"/>
          </a:p>
        </p:txBody>
      </p:sp>
      <p:sp>
        <p:nvSpPr>
          <p:cNvPr id="4" name="Slide Number Placeholder 3"/>
          <p:cNvSpPr>
            <a:spLocks noGrp="1"/>
          </p:cNvSpPr>
          <p:nvPr>
            <p:ph type="sldNum" sz="quarter" idx="12"/>
          </p:nvPr>
        </p:nvSpPr>
        <p:spPr/>
        <p:txBody>
          <a:bodyPr/>
          <a:lstStyle/>
          <a:p>
            <a:pPr>
              <a:defRPr/>
            </a:pPr>
            <a:fld id="{08A35E9C-4FA4-4049-BDFB-4CA78DDBA5EF}" type="slidenum">
              <a:rPr lang="fr-BE" smtClean="0"/>
              <a:pPr>
                <a:defRPr/>
              </a:pPr>
              <a:t>59</a:t>
            </a:fld>
            <a:endParaRPr lang="fr-BE" dirty="0"/>
          </a:p>
        </p:txBody>
      </p:sp>
      <p:sp>
        <p:nvSpPr>
          <p:cNvPr id="5" name="Rechteck 4"/>
          <p:cNvSpPr/>
          <p:nvPr/>
        </p:nvSpPr>
        <p:spPr>
          <a:xfrm>
            <a:off x="472455" y="5517232"/>
            <a:ext cx="8199089" cy="461665"/>
          </a:xfrm>
          <a:prstGeom prst="rect">
            <a:avLst/>
          </a:prstGeom>
        </p:spPr>
        <p:txBody>
          <a:bodyPr wrap="square">
            <a:spAutoFit/>
          </a:bodyPr>
          <a:lstStyle/>
          <a:p>
            <a:endParaRPr lang="en-US" sz="1000" dirty="0" smtClean="0">
              <a:cs typeface="Times New Roman" pitchFamily="18" charset="0"/>
            </a:endParaRPr>
          </a:p>
          <a:p>
            <a:endParaRPr lang="de-DE" sz="1400" i="1" dirty="0" smtClean="0">
              <a:latin typeface="Times New Roman" pitchFamily="18" charset="0"/>
              <a:cs typeface="Times New Roman" pitchFamily="18" charset="0"/>
            </a:endParaRPr>
          </a:p>
        </p:txBody>
      </p:sp>
      <p:sp>
        <p:nvSpPr>
          <p:cNvPr id="6" name="Content Placeholder 2"/>
          <p:cNvSpPr>
            <a:spLocks noGrp="1"/>
          </p:cNvSpPr>
          <p:nvPr>
            <p:ph sz="quarter" idx="11"/>
          </p:nvPr>
        </p:nvSpPr>
        <p:spPr>
          <a:xfrm>
            <a:off x="500063" y="1340768"/>
            <a:ext cx="8176393" cy="4500595"/>
          </a:xfrm>
        </p:spPr>
        <p:txBody>
          <a:bodyPr/>
          <a:lstStyle/>
          <a:p>
            <a:pPr marL="182563" indent="-182563">
              <a:buFont typeface="Arial" pitchFamily="34" charset="0"/>
              <a:buChar char="•"/>
            </a:pPr>
            <a:r>
              <a:rPr lang="en-US" sz="2400" dirty="0" smtClean="0">
                <a:cs typeface="Times New Roman" pitchFamily="18" charset="0"/>
              </a:rPr>
              <a:t>How are more complex issues handled?</a:t>
            </a:r>
          </a:p>
          <a:p>
            <a:pPr marL="582613" lvl="1" indent="-182563">
              <a:buFont typeface="Arial" pitchFamily="34" charset="0"/>
              <a:buChar char="•"/>
            </a:pPr>
            <a:r>
              <a:rPr lang="en-US" dirty="0">
                <a:cs typeface="Times New Roman" pitchFamily="18" charset="0"/>
              </a:rPr>
              <a:t>More shippers involved</a:t>
            </a:r>
          </a:p>
          <a:p>
            <a:pPr marL="582613" lvl="1" indent="-182563">
              <a:buFont typeface="Arial" pitchFamily="34" charset="0"/>
              <a:buChar char="•"/>
            </a:pPr>
            <a:r>
              <a:rPr lang="en-US" dirty="0">
                <a:cs typeface="Times New Roman" pitchFamily="18" charset="0"/>
              </a:rPr>
              <a:t>Different number of TSOs involved on both sides of the IP</a:t>
            </a:r>
          </a:p>
          <a:p>
            <a:pPr marL="582613" lvl="1" indent="-182563">
              <a:buFont typeface="Arial" pitchFamily="34" charset="0"/>
              <a:buChar char="•"/>
            </a:pPr>
            <a:r>
              <a:rPr lang="en-US" dirty="0">
                <a:cs typeface="Times New Roman" pitchFamily="18" charset="0"/>
              </a:rPr>
              <a:t>Same </a:t>
            </a:r>
            <a:r>
              <a:rPr lang="en-US" dirty="0" smtClean="0">
                <a:cs typeface="Times New Roman" pitchFamily="18" charset="0"/>
              </a:rPr>
              <a:t>shipper </a:t>
            </a:r>
            <a:r>
              <a:rPr lang="en-US" dirty="0">
                <a:cs typeface="Times New Roman" pitchFamily="18" charset="0"/>
              </a:rPr>
              <a:t>holds capacity on both </a:t>
            </a:r>
            <a:r>
              <a:rPr lang="en-US" dirty="0" smtClean="0">
                <a:cs typeface="Times New Roman" pitchFamily="18" charset="0"/>
              </a:rPr>
              <a:t>sides</a:t>
            </a:r>
          </a:p>
          <a:p>
            <a:pPr marL="182563" indent="-182563">
              <a:buFont typeface="Arial" pitchFamily="34" charset="0"/>
              <a:buChar char="•"/>
            </a:pPr>
            <a:r>
              <a:rPr lang="en-US" dirty="0" smtClean="0">
                <a:cs typeface="Times New Roman" pitchFamily="18" charset="0"/>
              </a:rPr>
              <a:t>Are partial agreements possible during negotiations ahead of default rule application?</a:t>
            </a:r>
          </a:p>
          <a:p>
            <a:pPr marL="182563" indent="-182563">
              <a:buFont typeface="Arial" pitchFamily="34" charset="0"/>
              <a:buChar char="•"/>
            </a:pPr>
            <a:r>
              <a:rPr lang="en-US" dirty="0">
                <a:cs typeface="Times New Roman" pitchFamily="18" charset="0"/>
              </a:rPr>
              <a:t>Can not matching capacity remain unbundled after the application of the default rule</a:t>
            </a:r>
            <a:r>
              <a:rPr lang="en-US" dirty="0" smtClean="0">
                <a:cs typeface="Times New Roman" pitchFamily="18" charset="0"/>
              </a:rPr>
              <a:t>?</a:t>
            </a:r>
          </a:p>
          <a:p>
            <a:pPr marL="182563" indent="-182563">
              <a:buFont typeface="Arial" pitchFamily="34" charset="0"/>
              <a:buChar char="•"/>
            </a:pPr>
            <a:r>
              <a:rPr lang="en-US" dirty="0">
                <a:cs typeface="Times New Roman" pitchFamily="18" charset="0"/>
              </a:rPr>
              <a:t>Will a bundle of firm and </a:t>
            </a:r>
            <a:r>
              <a:rPr lang="en-US" dirty="0" smtClean="0">
                <a:cs typeface="Times New Roman" pitchFamily="18" charset="0"/>
              </a:rPr>
              <a:t>interruptible </a:t>
            </a:r>
            <a:r>
              <a:rPr lang="en-US" dirty="0">
                <a:cs typeface="Times New Roman" pitchFamily="18" charset="0"/>
              </a:rPr>
              <a:t>capacity be considered as bundled capacity?</a:t>
            </a:r>
          </a:p>
          <a:p>
            <a:pPr marL="182563" indent="-182563">
              <a:buFont typeface="Arial" pitchFamily="34" charset="0"/>
              <a:buChar char="•"/>
            </a:pPr>
            <a:endParaRPr lang="en-US" dirty="0">
              <a:cs typeface="Times New Roman" pitchFamily="18" charset="0"/>
            </a:endParaRPr>
          </a:p>
        </p:txBody>
      </p:sp>
    </p:spTree>
    <p:extLst>
      <p:ext uri="{BB962C8B-B14F-4D97-AF65-F5344CB8AC3E}">
        <p14:creationId xmlns:p14="http://schemas.microsoft.com/office/powerpoint/2010/main" xmlns="" val="34393493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bwMode="auto">
          <a:xfrm>
            <a:off x="457200" y="417513"/>
            <a:ext cx="8229600" cy="868362"/>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dirty="0" smtClean="0">
                <a:ea typeface="ＭＳ Ｐゴシック" pitchFamily="34" charset="-128"/>
                <a:cs typeface="Times New Roman" pitchFamily="18" charset="0"/>
              </a:rPr>
              <a:t>New consultation – </a:t>
            </a:r>
            <a:r>
              <a:rPr lang="en-GB" dirty="0" err="1" smtClean="0">
                <a:ea typeface="ＭＳ Ｐゴシック" pitchFamily="34" charset="-128"/>
                <a:cs typeface="Times New Roman" pitchFamily="18" charset="0"/>
              </a:rPr>
              <a:t>after market</a:t>
            </a:r>
            <a:r>
              <a:rPr lang="en-GB" dirty="0" smtClean="0">
                <a:ea typeface="ＭＳ Ｐゴシック" pitchFamily="34" charset="-128"/>
                <a:cs typeface="Times New Roman" pitchFamily="18" charset="0"/>
              </a:rPr>
              <a:t> feedback</a:t>
            </a:r>
            <a:endParaRPr lang="en-GB" dirty="0" smtClean="0">
              <a:ea typeface="ＭＳ Ｐゴシック" pitchFamily="34" charset="-128"/>
            </a:endParaRPr>
          </a:p>
        </p:txBody>
      </p:sp>
      <p:sp>
        <p:nvSpPr>
          <p:cNvPr id="10243" name="Slide Number Placeholder 3"/>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400">
                <a:solidFill>
                  <a:schemeClr val="tx1"/>
                </a:solidFill>
                <a:latin typeface="Arial" pitchFamily="34" charset="0"/>
                <a:cs typeface="Arial" pitchFamily="34" charset="0"/>
              </a:defRPr>
            </a:lvl1pPr>
            <a:lvl2pPr marL="742950" indent="-285750" eaLnBrk="0" hangingPunct="0">
              <a:defRPr sz="1400">
                <a:solidFill>
                  <a:schemeClr val="tx1"/>
                </a:solidFill>
                <a:latin typeface="Arial" pitchFamily="34" charset="0"/>
                <a:cs typeface="Arial" pitchFamily="34" charset="0"/>
              </a:defRPr>
            </a:lvl2pPr>
            <a:lvl3pPr marL="1143000" indent="-228600" eaLnBrk="0" hangingPunct="0">
              <a:defRPr sz="1400">
                <a:solidFill>
                  <a:schemeClr val="tx1"/>
                </a:solidFill>
                <a:latin typeface="Arial" pitchFamily="34" charset="0"/>
                <a:cs typeface="Arial" pitchFamily="34" charset="0"/>
              </a:defRPr>
            </a:lvl3pPr>
            <a:lvl4pPr marL="1600200" indent="-228600" eaLnBrk="0" hangingPunct="0">
              <a:defRPr sz="1400">
                <a:solidFill>
                  <a:schemeClr val="tx1"/>
                </a:solidFill>
                <a:latin typeface="Arial" pitchFamily="34" charset="0"/>
                <a:cs typeface="Arial" pitchFamily="34" charset="0"/>
              </a:defRPr>
            </a:lvl4pPr>
            <a:lvl5pPr marL="2057400" indent="-228600" eaLnBrk="0" hangingPunct="0">
              <a:defRPr sz="1400">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sz="1400">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sz="1400">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sz="1400">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sz="1400">
                <a:solidFill>
                  <a:schemeClr val="tx1"/>
                </a:solidFill>
                <a:latin typeface="Arial" pitchFamily="34" charset="0"/>
                <a:cs typeface="Arial" pitchFamily="34" charset="0"/>
              </a:defRPr>
            </a:lvl9pPr>
          </a:lstStyle>
          <a:p>
            <a:pPr eaLnBrk="1" hangingPunct="1"/>
            <a:fld id="{CF8F0769-3794-4F75-9B69-A5A3B5E8465B}" type="slidenum">
              <a:rPr lang="fr-BE" sz="1200" smtClean="0">
                <a:solidFill>
                  <a:srgbClr val="666666"/>
                </a:solidFill>
                <a:latin typeface="Calibri" pitchFamily="34" charset="0"/>
              </a:rPr>
              <a:pPr eaLnBrk="1" hangingPunct="1"/>
              <a:t>6</a:t>
            </a:fld>
            <a:endParaRPr lang="fr-BE" sz="1200" smtClean="0">
              <a:solidFill>
                <a:srgbClr val="666666"/>
              </a:solidFill>
              <a:latin typeface="Calibri" pitchFamily="34" charset="0"/>
            </a:endParaRPr>
          </a:p>
        </p:txBody>
      </p:sp>
      <p:pic>
        <p:nvPicPr>
          <p:cNvPr id="7"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419873" y="3297721"/>
            <a:ext cx="5498702" cy="348581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8" name="TextBox 7"/>
          <p:cNvSpPr txBox="1"/>
          <p:nvPr/>
        </p:nvSpPr>
        <p:spPr>
          <a:xfrm>
            <a:off x="1676400" y="990600"/>
            <a:ext cx="2133600" cy="461963"/>
          </a:xfrm>
          <a:prstGeom prst="rect">
            <a:avLst/>
          </a:prstGeom>
          <a:noFill/>
        </p:spPr>
        <p:txBody>
          <a:bodyPr>
            <a:spAutoFit/>
          </a:bodyPr>
          <a:lstStyle/>
          <a:p>
            <a:pPr>
              <a:defRPr/>
            </a:pPr>
            <a:r>
              <a:rPr lang="de-DE" sz="2400" b="1" dirty="0">
                <a:latin typeface="+mn-lt"/>
              </a:rPr>
              <a:t>Products</a:t>
            </a:r>
            <a:endParaRPr lang="en-US" sz="2400" b="1" dirty="0">
              <a:latin typeface="+mn-lt"/>
            </a:endParaRPr>
          </a:p>
        </p:txBody>
      </p:sp>
      <p:sp>
        <p:nvSpPr>
          <p:cNvPr id="9" name="TextBox 8"/>
          <p:cNvSpPr txBox="1"/>
          <p:nvPr/>
        </p:nvSpPr>
        <p:spPr>
          <a:xfrm>
            <a:off x="5638800" y="2852936"/>
            <a:ext cx="2895600" cy="460375"/>
          </a:xfrm>
          <a:prstGeom prst="rect">
            <a:avLst/>
          </a:prstGeom>
          <a:noFill/>
        </p:spPr>
        <p:txBody>
          <a:bodyPr>
            <a:spAutoFit/>
          </a:bodyPr>
          <a:lstStyle/>
          <a:p>
            <a:pPr>
              <a:defRPr/>
            </a:pPr>
            <a:r>
              <a:rPr lang="de-DE" sz="2400" b="1" dirty="0">
                <a:latin typeface="+mn-lt"/>
              </a:rPr>
              <a:t>Auction Design</a:t>
            </a:r>
            <a:endParaRPr lang="en-US" sz="2400" b="1" dirty="0">
              <a:latin typeface="+mn-lt"/>
            </a:endParaRPr>
          </a:p>
        </p:txBody>
      </p:sp>
      <p:sp>
        <p:nvSpPr>
          <p:cNvPr id="4" name="Rectangle 3"/>
          <p:cNvSpPr/>
          <p:nvPr/>
        </p:nvSpPr>
        <p:spPr>
          <a:xfrm>
            <a:off x="3707904" y="2852936"/>
            <a:ext cx="1584176" cy="6903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6588224" y="5877272"/>
            <a:ext cx="1584176" cy="7920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39552" y="1454645"/>
            <a:ext cx="3600995" cy="2359273"/>
          </a:xfrm>
          <a:prstGeom prst="rect">
            <a:avLst/>
          </a:prstGeom>
          <a:noFill/>
          <a:ln>
            <a:noFill/>
          </a:ln>
          <a:effectLst/>
        </p:spPr>
      </p:pic>
    </p:spTree>
    <p:extLst>
      <p:ext uri="{BB962C8B-B14F-4D97-AF65-F5344CB8AC3E}">
        <p14:creationId xmlns:p14="http://schemas.microsoft.com/office/powerpoint/2010/main" xmlns="" val="79893642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395536" y="5070220"/>
            <a:ext cx="8352928" cy="504056"/>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2290" name="Title 1"/>
          <p:cNvSpPr>
            <a:spLocks noGrp="1"/>
          </p:cNvSpPr>
          <p:nvPr>
            <p:ph type="title"/>
          </p:nvPr>
        </p:nvSpPr>
        <p:spPr bwMode="auto">
          <a:xfrm>
            <a:off x="457200" y="417513"/>
            <a:ext cx="8229600" cy="868362"/>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dirty="0" smtClean="0">
                <a:ea typeface="ＭＳ Ｐゴシック"/>
                <a:cs typeface="Times New Roman" pitchFamily="18" charset="0"/>
              </a:rPr>
              <a:t>Sunset Clause workshop on 6</a:t>
            </a:r>
            <a:r>
              <a:rPr lang="en-GB" baseline="30000" dirty="0" smtClean="0">
                <a:ea typeface="ＭＳ Ｐゴシック"/>
                <a:cs typeface="Times New Roman" pitchFamily="18" charset="0"/>
              </a:rPr>
              <a:t>th</a:t>
            </a:r>
            <a:r>
              <a:rPr lang="en-GB" dirty="0" smtClean="0">
                <a:ea typeface="ＭＳ Ｐゴシック"/>
                <a:cs typeface="Times New Roman" pitchFamily="18" charset="0"/>
              </a:rPr>
              <a:t> October - Conclusions</a:t>
            </a:r>
            <a:endParaRPr lang="en-GB" dirty="0" smtClean="0">
              <a:ea typeface="ＭＳ Ｐゴシック"/>
            </a:endParaRPr>
          </a:p>
        </p:txBody>
      </p:sp>
      <p:sp>
        <p:nvSpPr>
          <p:cNvPr id="12291" name="Slide Number Placeholder 3"/>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9025B9FE-F855-45E0-8A72-F68749150961}" type="slidenum">
              <a:rPr lang="fr-BE" smtClean="0">
                <a:solidFill>
                  <a:srgbClr val="666666"/>
                </a:solidFill>
                <a:latin typeface="Calibri" pitchFamily="34" charset="0"/>
              </a:rPr>
              <a:pPr eaLnBrk="1" hangingPunct="1"/>
              <a:t>60</a:t>
            </a:fld>
            <a:endParaRPr lang="fr-BE" smtClean="0">
              <a:solidFill>
                <a:srgbClr val="666666"/>
              </a:solidFill>
              <a:latin typeface="Calibri" pitchFamily="34" charset="0"/>
            </a:endParaRPr>
          </a:p>
        </p:txBody>
      </p:sp>
      <p:sp>
        <p:nvSpPr>
          <p:cNvPr id="11268" name="Content Placeholder 23"/>
          <p:cNvSpPr>
            <a:spLocks noGrp="1"/>
          </p:cNvSpPr>
          <p:nvPr>
            <p:ph sz="quarter" idx="11"/>
          </p:nvPr>
        </p:nvSpPr>
        <p:spPr bwMode="auto">
          <a:xfrm>
            <a:off x="542925" y="1470943"/>
            <a:ext cx="8296275" cy="4478337"/>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spcBef>
                <a:spcPts val="1200"/>
              </a:spcBef>
              <a:buFont typeface="Calibri" pitchFamily="34" charset="0"/>
              <a:buChar char="•"/>
              <a:defRPr/>
            </a:pPr>
            <a:r>
              <a:rPr lang="en-US" dirty="0" smtClean="0"/>
              <a:t>Most </a:t>
            </a:r>
            <a:r>
              <a:rPr lang="en-US" dirty="0"/>
              <a:t>are </a:t>
            </a:r>
            <a:r>
              <a:rPr lang="en-US" dirty="0" smtClean="0"/>
              <a:t>against the application of the Sunset Clause</a:t>
            </a:r>
          </a:p>
          <a:p>
            <a:pPr>
              <a:spcBef>
                <a:spcPts val="1200"/>
              </a:spcBef>
              <a:buFont typeface="Calibri" pitchFamily="34" charset="0"/>
              <a:buChar char="•"/>
              <a:defRPr/>
            </a:pPr>
            <a:r>
              <a:rPr lang="en-US" dirty="0" smtClean="0"/>
              <a:t>No </a:t>
            </a:r>
            <a:r>
              <a:rPr lang="en-US" dirty="0"/>
              <a:t>negotiation (already with the simplified scenarios) was successful – the Default Rule </a:t>
            </a:r>
            <a:r>
              <a:rPr lang="en-US" dirty="0" smtClean="0"/>
              <a:t>would </a:t>
            </a:r>
            <a:r>
              <a:rPr lang="en-US" dirty="0"/>
              <a:t>have always been </a:t>
            </a:r>
            <a:r>
              <a:rPr lang="en-US" dirty="0" smtClean="0"/>
              <a:t>applied</a:t>
            </a:r>
          </a:p>
          <a:p>
            <a:pPr>
              <a:spcBef>
                <a:spcPts val="1200"/>
              </a:spcBef>
              <a:buFont typeface="Calibri" pitchFamily="34" charset="0"/>
              <a:buChar char="•"/>
              <a:defRPr/>
            </a:pPr>
            <a:r>
              <a:rPr lang="en-US" dirty="0" smtClean="0"/>
              <a:t>With </a:t>
            </a:r>
            <a:r>
              <a:rPr lang="en-US" dirty="0"/>
              <a:t>all Default Rule </a:t>
            </a:r>
            <a:r>
              <a:rPr lang="en-US" dirty="0" smtClean="0"/>
              <a:t>options </a:t>
            </a:r>
            <a:r>
              <a:rPr lang="en-US" dirty="0"/>
              <a:t>it remains unclear if </a:t>
            </a:r>
            <a:r>
              <a:rPr lang="en-US" dirty="0" smtClean="0"/>
              <a:t>users </a:t>
            </a:r>
            <a:r>
              <a:rPr lang="en-US" dirty="0"/>
              <a:t>would not consider legal measures – they may always state to be in a disadvantaged situation compared to the capacity contract they had initially </a:t>
            </a:r>
            <a:r>
              <a:rPr lang="en-US" dirty="0" smtClean="0"/>
              <a:t>booked</a:t>
            </a:r>
          </a:p>
          <a:p>
            <a:pPr>
              <a:spcBef>
                <a:spcPts val="1200"/>
              </a:spcBef>
              <a:buFont typeface="Calibri" pitchFamily="34" charset="0"/>
              <a:buChar char="•"/>
              <a:defRPr/>
            </a:pPr>
            <a:r>
              <a:rPr lang="de-DE" dirty="0" smtClean="0"/>
              <a:t>The meeting could not identify an appropriate </a:t>
            </a:r>
            <a:r>
              <a:rPr lang="en-US" dirty="0" smtClean="0"/>
              <a:t>Default </a:t>
            </a:r>
            <a:r>
              <a:rPr lang="en-US" dirty="0"/>
              <a:t>Rule </a:t>
            </a:r>
            <a:r>
              <a:rPr lang="en-US" dirty="0" smtClean="0"/>
              <a:t>(solutions seem always un-sufficient </a:t>
            </a:r>
            <a:r>
              <a:rPr lang="en-US" dirty="0"/>
              <a:t>for </a:t>
            </a:r>
            <a:r>
              <a:rPr lang="en-US" dirty="0" smtClean="0"/>
              <a:t>some users) </a:t>
            </a:r>
            <a:endParaRPr lang="en-US" dirty="0"/>
          </a:p>
          <a:p>
            <a:pPr>
              <a:spcBef>
                <a:spcPts val="1200"/>
              </a:spcBef>
              <a:buFont typeface="Wingdings" pitchFamily="2" charset="2"/>
              <a:buChar char="à"/>
            </a:pPr>
            <a:r>
              <a:rPr lang="en-US" b="1" dirty="0" smtClean="0"/>
              <a:t>Neither, the negotiations nor </a:t>
            </a:r>
            <a:r>
              <a:rPr lang="en-US" b="1" dirty="0"/>
              <a:t>any default rule </a:t>
            </a:r>
            <a:r>
              <a:rPr lang="en-US" b="1" dirty="0" smtClean="0"/>
              <a:t>satisfied the users</a:t>
            </a:r>
          </a:p>
          <a:p>
            <a:pPr>
              <a:spcBef>
                <a:spcPts val="1200"/>
              </a:spcBef>
              <a:buFont typeface="Calibri" pitchFamily="34" charset="0"/>
              <a:buChar char="•"/>
              <a:defRPr/>
            </a:pPr>
            <a:r>
              <a:rPr lang="en-US" dirty="0"/>
              <a:t>“Partially Unbundled Rule” to be further elaborated</a:t>
            </a:r>
            <a:endParaRPr lang="en-GB" dirty="0"/>
          </a:p>
        </p:txBody>
      </p:sp>
    </p:spTree>
    <p:extLst>
      <p:ext uri="{BB962C8B-B14F-4D97-AF65-F5344CB8AC3E}">
        <p14:creationId xmlns:p14="http://schemas.microsoft.com/office/powerpoint/2010/main" xmlns="" val="3738243309"/>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ubtitle 5"/>
          <p:cNvSpPr>
            <a:spLocks noGrp="1"/>
          </p:cNvSpPr>
          <p:nvPr>
            <p:ph type="subTitle" idx="1"/>
          </p:nvPr>
        </p:nvSpPr>
        <p:spPr bwMode="auto">
          <a:xfrm>
            <a:off x="302295" y="3717032"/>
            <a:ext cx="8356600" cy="67627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GB" sz="2800" b="1" dirty="0" smtClean="0">
                <a:solidFill>
                  <a:srgbClr val="B4D13B"/>
                </a:solidFill>
                <a:ea typeface="ＭＳ Ｐゴシック" pitchFamily="34" charset="-128"/>
              </a:rPr>
              <a:t>Interruptible Capacity</a:t>
            </a:r>
            <a:endParaRPr lang="en-GB" sz="2800" b="1" dirty="0" smtClean="0">
              <a:solidFill>
                <a:schemeClr val="tx1"/>
              </a:solidFill>
              <a:ea typeface="ＭＳ Ｐゴシック" pitchFamily="34" charset="-128"/>
            </a:endParaRPr>
          </a:p>
        </p:txBody>
      </p:sp>
      <p:sp>
        <p:nvSpPr>
          <p:cNvPr id="6" name="Sous-titre 2"/>
          <p:cNvSpPr txBox="1">
            <a:spLocks/>
          </p:cNvSpPr>
          <p:nvPr/>
        </p:nvSpPr>
        <p:spPr bwMode="auto">
          <a:xfrm>
            <a:off x="1404938" y="5793482"/>
            <a:ext cx="6400800" cy="323850"/>
          </a:xfrm>
          <a:prstGeom prst="rect">
            <a:avLst/>
          </a:prstGeom>
          <a:noFill/>
          <a:ln w="9525">
            <a:noFill/>
            <a:miter lim="800000"/>
            <a:headEnd/>
            <a:tailEnd/>
          </a:ln>
        </p:spPr>
        <p:txBody>
          <a:bodyPr/>
          <a:lstStyle/>
          <a:p>
            <a:pPr algn="ctr" eaLnBrk="0" hangingPunct="0">
              <a:spcBef>
                <a:spcPct val="20000"/>
              </a:spcBef>
              <a:buFont typeface="Arial" charset="0"/>
              <a:buNone/>
              <a:defRPr/>
            </a:pPr>
            <a:r>
              <a:rPr lang="en-GB" b="1" dirty="0" smtClean="0">
                <a:solidFill>
                  <a:srgbClr val="666666"/>
                </a:solidFill>
                <a:latin typeface="+mn-lt"/>
              </a:rPr>
              <a:t>20</a:t>
            </a:r>
            <a:r>
              <a:rPr lang="en-GB" sz="1800" b="1" baseline="30000" dirty="0" smtClean="0">
                <a:solidFill>
                  <a:srgbClr val="666666"/>
                </a:solidFill>
                <a:latin typeface="+mn-lt"/>
              </a:rPr>
              <a:t>th</a:t>
            </a:r>
            <a:r>
              <a:rPr lang="en-GB" sz="1800" b="1" dirty="0" smtClean="0">
                <a:solidFill>
                  <a:srgbClr val="666666"/>
                </a:solidFill>
                <a:latin typeface="+mn-lt"/>
              </a:rPr>
              <a:t> </a:t>
            </a:r>
            <a:r>
              <a:rPr lang="en-GB" sz="1800" b="1" dirty="0">
                <a:solidFill>
                  <a:srgbClr val="666666"/>
                </a:solidFill>
                <a:latin typeface="+mn-lt"/>
              </a:rPr>
              <a:t>October 2011</a:t>
            </a:r>
          </a:p>
        </p:txBody>
      </p:sp>
      <p:sp>
        <p:nvSpPr>
          <p:cNvPr id="8" name="Title 4"/>
          <p:cNvSpPr txBox="1">
            <a:spLocks noGrp="1"/>
          </p:cNvSpPr>
          <p:nvPr>
            <p:ph type="ctrTitle" idx="4294967295"/>
          </p:nvPr>
        </p:nvSpPr>
        <p:spPr bwMode="auto">
          <a:xfrm>
            <a:off x="611188" y="2492375"/>
            <a:ext cx="7929562" cy="85725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a:r>
              <a:rPr lang="en-GB" sz="4000" b="1" dirty="0" smtClean="0">
                <a:solidFill>
                  <a:srgbClr val="2A3F82"/>
                </a:solidFill>
                <a:ea typeface="ＭＳ Ｐゴシック" pitchFamily="34" charset="-128"/>
              </a:rPr>
              <a:t>ENTSOG Capacity Workshop</a:t>
            </a:r>
          </a:p>
        </p:txBody>
      </p:sp>
    </p:spTree>
    <p:extLst>
      <p:ext uri="{BB962C8B-B14F-4D97-AF65-F5344CB8AC3E}">
        <p14:creationId xmlns:p14="http://schemas.microsoft.com/office/powerpoint/2010/main" xmlns="" val="2453648347"/>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AutoShape 22"/>
          <p:cNvSpPr>
            <a:spLocks noChangeAspect="1" noChangeArrowheads="1"/>
          </p:cNvSpPr>
          <p:nvPr/>
        </p:nvSpPr>
        <p:spPr bwMode="auto">
          <a:xfrm>
            <a:off x="539750" y="2057400"/>
            <a:ext cx="1425575" cy="582613"/>
          </a:xfrm>
          <a:prstGeom prst="rightArrow">
            <a:avLst>
              <a:gd name="adj1" fmla="val 50000"/>
              <a:gd name="adj2" fmla="val 61172"/>
            </a:avLst>
          </a:prstGeom>
          <a:solidFill>
            <a:schemeClr val="accent1"/>
          </a:solidFill>
          <a:ln w="9525">
            <a:solidFill>
              <a:schemeClr val="tx1"/>
            </a:solidFill>
            <a:miter lim="800000"/>
            <a:headEnd/>
            <a:tailEnd/>
          </a:ln>
        </p:spPr>
        <p:txBody>
          <a:bodyPr wrap="none" anchor="ctr"/>
          <a:lstStyle/>
          <a:p>
            <a:pPr algn="ctr"/>
            <a:endParaRPr lang="en-GB" sz="2000">
              <a:solidFill>
                <a:schemeClr val="bg1"/>
              </a:solidFill>
              <a:latin typeface="Calibri" pitchFamily="34" charset="0"/>
            </a:endParaRPr>
          </a:p>
        </p:txBody>
      </p:sp>
      <p:sp>
        <p:nvSpPr>
          <p:cNvPr id="10242" name="Titre 1"/>
          <p:cNvSpPr>
            <a:spLocks noGrp="1"/>
          </p:cNvSpPr>
          <p:nvPr>
            <p:ph type="title" idx="4294967295"/>
          </p:nvPr>
        </p:nvSpPr>
        <p:spPr bwMode="auto">
          <a:xfrm>
            <a:off x="457200" y="417513"/>
            <a:ext cx="8229600" cy="868362"/>
          </a:xfrm>
          <a:prstGeom prst="rect">
            <a:avLst/>
          </a:prstGeom>
          <a:solidFill>
            <a:srgbClr val="FFFFFF"/>
          </a:solidFill>
          <a:ln>
            <a:miter lim="800000"/>
            <a:headEnd/>
            <a:tailEnd/>
          </a:ln>
        </p:spPr>
        <p:txBody>
          <a:bodyPr anchor="ctr"/>
          <a:lstStyle/>
          <a:p>
            <a:pPr eaLnBrk="1" hangingPunct="1"/>
            <a:r>
              <a:rPr lang="en-GB" sz="3200" b="1" smtClean="0">
                <a:solidFill>
                  <a:srgbClr val="2A3F82"/>
                </a:solidFill>
                <a:ea typeface="ＭＳ Ｐゴシック"/>
                <a:cs typeface="Arial" charset="0"/>
              </a:rPr>
              <a:t>Interruptible Products</a:t>
            </a:r>
          </a:p>
        </p:txBody>
      </p:sp>
      <p:sp>
        <p:nvSpPr>
          <p:cNvPr id="10243" name="Espace réservé du numéro de diapositive 3"/>
          <p:cNvSpPr txBox="1">
            <a:spLocks noGrp="1"/>
          </p:cNvSpPr>
          <p:nvPr/>
        </p:nvSpPr>
        <p:spPr bwMode="auto">
          <a:xfrm>
            <a:off x="6553200" y="6356350"/>
            <a:ext cx="2133600" cy="365125"/>
          </a:xfrm>
          <a:prstGeom prst="rect">
            <a:avLst/>
          </a:prstGeom>
          <a:noFill/>
          <a:ln w="9525">
            <a:noFill/>
            <a:miter lim="800000"/>
            <a:headEnd/>
            <a:tailEnd/>
          </a:ln>
        </p:spPr>
        <p:txBody>
          <a:bodyPr/>
          <a:lstStyle/>
          <a:p>
            <a:pPr algn="r"/>
            <a:fld id="{0461361C-F7E3-4F8D-938B-CAC3E6345EA9}" type="slidenum">
              <a:rPr lang="en-GB">
                <a:solidFill>
                  <a:srgbClr val="666666"/>
                </a:solidFill>
                <a:latin typeface="Calibri" pitchFamily="34" charset="0"/>
              </a:rPr>
              <a:pPr algn="r"/>
              <a:t>62</a:t>
            </a:fld>
            <a:endParaRPr lang="en-GB">
              <a:solidFill>
                <a:srgbClr val="666666"/>
              </a:solidFill>
              <a:latin typeface="Calibri" pitchFamily="34" charset="0"/>
            </a:endParaRPr>
          </a:p>
        </p:txBody>
      </p:sp>
      <p:sp>
        <p:nvSpPr>
          <p:cNvPr id="10244" name="Subtitle 5"/>
          <p:cNvSpPr>
            <a:spLocks/>
          </p:cNvSpPr>
          <p:nvPr/>
        </p:nvSpPr>
        <p:spPr bwMode="auto">
          <a:xfrm>
            <a:off x="468313" y="1431925"/>
            <a:ext cx="5329237" cy="431800"/>
          </a:xfrm>
          <a:prstGeom prst="rect">
            <a:avLst/>
          </a:prstGeom>
          <a:noFill/>
          <a:ln w="9525">
            <a:noFill/>
            <a:miter lim="800000"/>
            <a:headEnd/>
            <a:tailEnd/>
          </a:ln>
        </p:spPr>
        <p:txBody>
          <a:bodyPr/>
          <a:lstStyle/>
          <a:p>
            <a:pPr eaLnBrk="0" hangingPunct="0">
              <a:lnSpc>
                <a:spcPct val="90000"/>
              </a:lnSpc>
              <a:spcBef>
                <a:spcPct val="20000"/>
              </a:spcBef>
              <a:buFont typeface="Arial" charset="0"/>
              <a:buNone/>
            </a:pPr>
            <a:r>
              <a:rPr lang="en-GB" sz="2600" b="1">
                <a:solidFill>
                  <a:srgbClr val="B4D13B"/>
                </a:solidFill>
                <a:latin typeface="Calibri" pitchFamily="34" charset="0"/>
                <a:ea typeface="ＭＳ Ｐゴシック"/>
                <a:cs typeface="ＭＳ Ｐゴシック"/>
              </a:rPr>
              <a:t>Regulation 715/2009:</a:t>
            </a:r>
            <a:endParaRPr lang="en-GB" sz="2600" b="1">
              <a:latin typeface="Calibri" pitchFamily="34" charset="0"/>
              <a:ea typeface="ＭＳ Ｐゴシック"/>
              <a:cs typeface="ＭＳ Ｐゴシック"/>
            </a:endParaRPr>
          </a:p>
        </p:txBody>
      </p:sp>
      <p:sp>
        <p:nvSpPr>
          <p:cNvPr id="10245" name="Rectangle 11"/>
          <p:cNvSpPr>
            <a:spLocks noChangeArrowheads="1"/>
          </p:cNvSpPr>
          <p:nvPr/>
        </p:nvSpPr>
        <p:spPr bwMode="auto">
          <a:xfrm>
            <a:off x="2195513" y="2066925"/>
            <a:ext cx="6624637" cy="641350"/>
          </a:xfrm>
          <a:prstGeom prst="rect">
            <a:avLst/>
          </a:prstGeom>
          <a:solidFill>
            <a:schemeClr val="bg2"/>
          </a:solidFill>
          <a:ln w="9525">
            <a:noFill/>
            <a:miter lim="800000"/>
            <a:headEnd/>
            <a:tailEnd/>
          </a:ln>
        </p:spPr>
        <p:txBody>
          <a:bodyPr>
            <a:spAutoFit/>
          </a:bodyPr>
          <a:lstStyle/>
          <a:p>
            <a:r>
              <a:rPr lang="en-GB">
                <a:latin typeface="Calibri" pitchFamily="34" charset="0"/>
              </a:rPr>
              <a:t>Art. 16.3a: TSOs shall offer a day-ahead interruptible at IPs where firm capacity is sold out</a:t>
            </a:r>
            <a:endParaRPr lang="en-GB" b="1">
              <a:latin typeface="Calibri" pitchFamily="34" charset="0"/>
            </a:endParaRPr>
          </a:p>
        </p:txBody>
      </p:sp>
      <p:sp>
        <p:nvSpPr>
          <p:cNvPr id="10246" name="Subtitle 5"/>
          <p:cNvSpPr>
            <a:spLocks/>
          </p:cNvSpPr>
          <p:nvPr/>
        </p:nvSpPr>
        <p:spPr bwMode="auto">
          <a:xfrm>
            <a:off x="468313" y="2997200"/>
            <a:ext cx="5329237" cy="431800"/>
          </a:xfrm>
          <a:prstGeom prst="rect">
            <a:avLst/>
          </a:prstGeom>
          <a:noFill/>
          <a:ln w="9525">
            <a:noFill/>
            <a:miter lim="800000"/>
            <a:headEnd/>
            <a:tailEnd/>
          </a:ln>
        </p:spPr>
        <p:txBody>
          <a:bodyPr/>
          <a:lstStyle/>
          <a:p>
            <a:pPr eaLnBrk="0" hangingPunct="0">
              <a:lnSpc>
                <a:spcPct val="90000"/>
              </a:lnSpc>
              <a:spcBef>
                <a:spcPct val="20000"/>
              </a:spcBef>
              <a:buFont typeface="Arial" charset="0"/>
              <a:buNone/>
            </a:pPr>
            <a:r>
              <a:rPr lang="en-GB" sz="2600" b="1">
                <a:solidFill>
                  <a:srgbClr val="B4D13B"/>
                </a:solidFill>
                <a:latin typeface="Calibri" pitchFamily="34" charset="0"/>
                <a:ea typeface="ＭＳ Ｐゴシック"/>
                <a:cs typeface="ＭＳ Ｐゴシック"/>
              </a:rPr>
              <a:t>Framework Guideline:</a:t>
            </a:r>
            <a:endParaRPr lang="en-GB" sz="2600" b="1">
              <a:latin typeface="Calibri" pitchFamily="34" charset="0"/>
              <a:ea typeface="ＭＳ Ｐゴシック"/>
              <a:cs typeface="ＭＳ Ｐゴシック"/>
            </a:endParaRPr>
          </a:p>
        </p:txBody>
      </p:sp>
      <p:sp>
        <p:nvSpPr>
          <p:cNvPr id="10247" name="Rectangle 13"/>
          <p:cNvSpPr>
            <a:spLocks noChangeArrowheads="1"/>
          </p:cNvSpPr>
          <p:nvPr/>
        </p:nvSpPr>
        <p:spPr bwMode="auto">
          <a:xfrm>
            <a:off x="468313" y="3363913"/>
            <a:ext cx="7921625" cy="641350"/>
          </a:xfrm>
          <a:prstGeom prst="rect">
            <a:avLst/>
          </a:prstGeom>
          <a:noFill/>
          <a:ln w="9525">
            <a:noFill/>
            <a:miter lim="800000"/>
            <a:headEnd/>
            <a:tailEnd/>
          </a:ln>
        </p:spPr>
        <p:txBody>
          <a:bodyPr>
            <a:spAutoFit/>
          </a:bodyPr>
          <a:lstStyle/>
          <a:p>
            <a:r>
              <a:rPr lang="en-GB">
                <a:latin typeface="Calibri" pitchFamily="34" charset="0"/>
              </a:rPr>
              <a:t>Alignment, not full harmonisation</a:t>
            </a:r>
          </a:p>
          <a:p>
            <a:r>
              <a:rPr lang="en-GB">
                <a:latin typeface="Calibri" pitchFamily="34" charset="0"/>
              </a:rPr>
              <a:t>The NC includes:</a:t>
            </a:r>
          </a:p>
        </p:txBody>
      </p:sp>
      <p:sp>
        <p:nvSpPr>
          <p:cNvPr id="10248" name="Rectangle 18"/>
          <p:cNvSpPr>
            <a:spLocks noChangeArrowheads="1"/>
          </p:cNvSpPr>
          <p:nvPr/>
        </p:nvSpPr>
        <p:spPr bwMode="auto">
          <a:xfrm>
            <a:off x="2195513" y="3933825"/>
            <a:ext cx="6624637" cy="366713"/>
          </a:xfrm>
          <a:prstGeom prst="rect">
            <a:avLst/>
          </a:prstGeom>
          <a:solidFill>
            <a:schemeClr val="bg2"/>
          </a:solidFill>
          <a:ln w="9525">
            <a:noFill/>
            <a:miter lim="800000"/>
            <a:headEnd/>
            <a:tailEnd/>
          </a:ln>
        </p:spPr>
        <p:txBody>
          <a:bodyPr>
            <a:spAutoFit/>
          </a:bodyPr>
          <a:lstStyle/>
          <a:p>
            <a:r>
              <a:rPr lang="en-GB">
                <a:latin typeface="Calibri" pitchFamily="34" charset="0"/>
              </a:rPr>
              <a:t>Joint sales process through auctions</a:t>
            </a:r>
          </a:p>
        </p:txBody>
      </p:sp>
      <p:sp>
        <p:nvSpPr>
          <p:cNvPr id="10249" name="Rectangle 19"/>
          <p:cNvSpPr>
            <a:spLocks noChangeArrowheads="1"/>
          </p:cNvSpPr>
          <p:nvPr/>
        </p:nvSpPr>
        <p:spPr bwMode="auto">
          <a:xfrm>
            <a:off x="2195513" y="4430713"/>
            <a:ext cx="6624637" cy="366712"/>
          </a:xfrm>
          <a:prstGeom prst="rect">
            <a:avLst/>
          </a:prstGeom>
          <a:solidFill>
            <a:schemeClr val="bg2"/>
          </a:solidFill>
          <a:ln w="9525">
            <a:noFill/>
            <a:miter lim="800000"/>
            <a:headEnd/>
            <a:tailEnd/>
          </a:ln>
        </p:spPr>
        <p:txBody>
          <a:bodyPr>
            <a:spAutoFit/>
          </a:bodyPr>
          <a:lstStyle/>
          <a:p>
            <a:r>
              <a:rPr lang="en-GB">
                <a:latin typeface="Calibri" pitchFamily="34" charset="0"/>
              </a:rPr>
              <a:t>Standardised lead time</a:t>
            </a:r>
          </a:p>
        </p:txBody>
      </p:sp>
      <p:sp>
        <p:nvSpPr>
          <p:cNvPr id="10252" name="Rectangle 19"/>
          <p:cNvSpPr>
            <a:spLocks noChangeArrowheads="1"/>
          </p:cNvSpPr>
          <p:nvPr/>
        </p:nvSpPr>
        <p:spPr bwMode="auto">
          <a:xfrm>
            <a:off x="2195513" y="4935538"/>
            <a:ext cx="6624637" cy="366712"/>
          </a:xfrm>
          <a:prstGeom prst="rect">
            <a:avLst/>
          </a:prstGeom>
          <a:solidFill>
            <a:schemeClr val="bg2"/>
          </a:solidFill>
          <a:ln w="9525">
            <a:noFill/>
            <a:miter lim="800000"/>
            <a:headEnd/>
            <a:tailEnd/>
          </a:ln>
        </p:spPr>
        <p:txBody>
          <a:bodyPr>
            <a:spAutoFit/>
          </a:bodyPr>
          <a:lstStyle/>
          <a:p>
            <a:r>
              <a:rPr lang="en-GB">
                <a:latin typeface="Calibri" pitchFamily="34" charset="0"/>
              </a:rPr>
              <a:t>Coordination of interruption processes</a:t>
            </a:r>
          </a:p>
        </p:txBody>
      </p:sp>
      <p:sp>
        <p:nvSpPr>
          <p:cNvPr id="10253" name="Rectangle 19"/>
          <p:cNvSpPr>
            <a:spLocks noChangeArrowheads="1"/>
          </p:cNvSpPr>
          <p:nvPr/>
        </p:nvSpPr>
        <p:spPr bwMode="auto">
          <a:xfrm>
            <a:off x="2195513" y="5440363"/>
            <a:ext cx="6624637" cy="366712"/>
          </a:xfrm>
          <a:prstGeom prst="rect">
            <a:avLst/>
          </a:prstGeom>
          <a:solidFill>
            <a:schemeClr val="bg2"/>
          </a:solidFill>
          <a:ln w="9525">
            <a:noFill/>
            <a:miter lim="800000"/>
            <a:headEnd/>
            <a:tailEnd/>
          </a:ln>
        </p:spPr>
        <p:txBody>
          <a:bodyPr>
            <a:spAutoFit/>
          </a:bodyPr>
          <a:lstStyle/>
          <a:p>
            <a:r>
              <a:rPr lang="en-GB">
                <a:latin typeface="Calibri" pitchFamily="34" charset="0"/>
              </a:rPr>
              <a:t>Defined sequence of interruptions</a:t>
            </a:r>
          </a:p>
        </p:txBody>
      </p:sp>
    </p:spTree>
    <p:extLst>
      <p:ext uri="{BB962C8B-B14F-4D97-AF65-F5344CB8AC3E}">
        <p14:creationId xmlns:p14="http://schemas.microsoft.com/office/powerpoint/2010/main" xmlns="" val="2246883181"/>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title"/>
          </p:nvPr>
        </p:nvSpPr>
        <p:spPr bwMode="auto">
          <a:xfrm>
            <a:off x="457200" y="417513"/>
            <a:ext cx="8229600" cy="868362"/>
          </a:xfrm>
          <a:noFill/>
          <a:ln>
            <a:miter lim="800000"/>
            <a:headEnd/>
            <a:tailEnd/>
          </a:ln>
        </p:spPr>
        <p:txBody>
          <a:bodyPr vert="horz" wrap="square" lIns="91440" tIns="45720" rIns="91440" bIns="45720" numCol="1" anchor="t" anchorCtr="0" compatLnSpc="1">
            <a:prstTxWarp prst="textNoShape">
              <a:avLst/>
            </a:prstTxWarp>
          </a:bodyPr>
          <a:lstStyle/>
          <a:p>
            <a:r>
              <a:rPr lang="en-GB" smtClean="0">
                <a:ea typeface="ＭＳ Ｐゴシック"/>
                <a:cs typeface="Arial" charset="0"/>
              </a:rPr>
              <a:t>Interruptible and Within Day</a:t>
            </a:r>
          </a:p>
        </p:txBody>
      </p:sp>
      <p:sp>
        <p:nvSpPr>
          <p:cNvPr id="13314" name="Content Placeholder 2"/>
          <p:cNvSpPr>
            <a:spLocks noGrp="1"/>
          </p:cNvSpPr>
          <p:nvPr>
            <p:ph sz="quarter" idx="11"/>
          </p:nvPr>
        </p:nvSpPr>
        <p:spPr bwMode="auto">
          <a:xfrm>
            <a:off x="539750" y="1484313"/>
            <a:ext cx="8280400" cy="2232025"/>
          </a:xfrm>
          <a:noFill/>
          <a:ln>
            <a:miter lim="800000"/>
            <a:headEnd/>
            <a:tailEnd/>
          </a:ln>
        </p:spPr>
        <p:txBody>
          <a:bodyPr vert="horz" wrap="square" lIns="91440" tIns="45720" rIns="91440" bIns="45720" numCol="1" anchor="t" anchorCtr="0" compatLnSpc="1">
            <a:prstTxWarp prst="textNoShape">
              <a:avLst/>
            </a:prstTxWarp>
          </a:bodyPr>
          <a:lstStyle/>
          <a:p>
            <a:r>
              <a:rPr lang="en-GB" sz="2600" b="1">
                <a:solidFill>
                  <a:srgbClr val="B4D13B"/>
                </a:solidFill>
                <a:cs typeface="ＭＳ Ｐゴシック"/>
              </a:rPr>
              <a:t>Market Feedback:</a:t>
            </a:r>
          </a:p>
          <a:p>
            <a:pPr>
              <a:buFont typeface="Arial" charset="0"/>
              <a:buChar char="•"/>
            </a:pPr>
            <a:r>
              <a:rPr lang="en-GB" sz="1800">
                <a:cs typeface="ＭＳ Ｐゴシック"/>
              </a:rPr>
              <a:t>Majority questions the proposed interruption sequence. Respondents believe time stamp approach is complex and discriminatory.  </a:t>
            </a:r>
          </a:p>
          <a:p>
            <a:pPr>
              <a:buFont typeface="Arial" charset="0"/>
              <a:buChar char="•"/>
            </a:pPr>
            <a:r>
              <a:rPr lang="en-GB" sz="1800">
                <a:cs typeface="ＭＳ Ｐゴシック"/>
                <a:sym typeface="Wingdings" pitchFamily="2" charset="2"/>
              </a:rPr>
              <a:t> </a:t>
            </a:r>
            <a:r>
              <a:rPr lang="en-GB" sz="1800">
                <a:cs typeface="ＭＳ Ｐゴシック"/>
              </a:rPr>
              <a:t>Pro rata meets both support and resistance.</a:t>
            </a:r>
          </a:p>
          <a:p>
            <a:pPr>
              <a:buFont typeface="Arial" charset="0"/>
              <a:buChar char="•"/>
            </a:pPr>
            <a:r>
              <a:rPr lang="en-GB" sz="1800">
                <a:cs typeface="ＭＳ Ｐゴシック"/>
              </a:rPr>
              <a:t>No clear preference on how interruptible should be allocated</a:t>
            </a:r>
          </a:p>
          <a:p>
            <a:pPr>
              <a:buFont typeface="Arial" charset="0"/>
              <a:buChar char="•"/>
            </a:pPr>
            <a:r>
              <a:rPr lang="en-GB" sz="1800">
                <a:cs typeface="ＭＳ Ｐゴシック"/>
              </a:rPr>
              <a:t>NC should be clearer on interruptible products</a:t>
            </a:r>
          </a:p>
        </p:txBody>
      </p:sp>
      <p:sp>
        <p:nvSpPr>
          <p:cNvPr id="13315" name="Slide Number Placeholder 3"/>
          <p:cNvSpPr>
            <a:spLocks noGrp="1"/>
          </p:cNvSpPr>
          <p:nvPr>
            <p:ph type="sldNum" sz="quarter" idx="12"/>
          </p:nvPr>
        </p:nvSpPr>
        <p:spPr bwMode="auto">
          <a:noFill/>
          <a:ln>
            <a:miter lim="800000"/>
            <a:headEnd/>
            <a:tailEnd/>
          </a:ln>
        </p:spPr>
        <p:txBody>
          <a:bodyPr/>
          <a:lstStyle/>
          <a:p>
            <a:fld id="{52BA3933-2D3C-4F0D-A04C-DD971B3AA707}" type="slidenum">
              <a:rPr lang="fr-BE" smtClean="0">
                <a:cs typeface="Arial" charset="0"/>
              </a:rPr>
              <a:pPr/>
              <a:t>63</a:t>
            </a:fld>
            <a:endParaRPr lang="fr-BE" smtClean="0">
              <a:cs typeface="Arial" charset="0"/>
            </a:endParaRPr>
          </a:p>
        </p:txBody>
      </p:sp>
      <p:sp>
        <p:nvSpPr>
          <p:cNvPr id="13316" name="Rounded Rectangle 5"/>
          <p:cNvSpPr>
            <a:spLocks noChangeArrowheads="1"/>
          </p:cNvSpPr>
          <p:nvPr/>
        </p:nvSpPr>
        <p:spPr bwMode="auto">
          <a:xfrm>
            <a:off x="323850" y="3716338"/>
            <a:ext cx="8351838" cy="2305050"/>
          </a:xfrm>
          <a:prstGeom prst="roundRect">
            <a:avLst>
              <a:gd name="adj" fmla="val 40514"/>
            </a:avLst>
          </a:prstGeom>
          <a:noFill/>
          <a:ln w="25400" algn="ctr">
            <a:noFill/>
            <a:round/>
            <a:headEnd/>
            <a:tailEnd/>
          </a:ln>
        </p:spPr>
        <p:txBody>
          <a:bodyPr anchor="ctr"/>
          <a:lstStyle/>
          <a:p>
            <a:pPr marL="361950" indent="-361950" algn="ctr"/>
            <a:endParaRPr lang="en-GB">
              <a:latin typeface="Calibri" pitchFamily="34" charset="0"/>
            </a:endParaRPr>
          </a:p>
        </p:txBody>
      </p:sp>
      <p:sp>
        <p:nvSpPr>
          <p:cNvPr id="13317" name="Content Placeholder 2"/>
          <p:cNvSpPr>
            <a:spLocks/>
          </p:cNvSpPr>
          <p:nvPr/>
        </p:nvSpPr>
        <p:spPr bwMode="auto">
          <a:xfrm>
            <a:off x="539750" y="3716338"/>
            <a:ext cx="8280400" cy="2232025"/>
          </a:xfrm>
          <a:prstGeom prst="rect">
            <a:avLst/>
          </a:prstGeom>
          <a:noFill/>
          <a:ln w="9525">
            <a:noFill/>
            <a:miter lim="800000"/>
            <a:headEnd/>
            <a:tailEnd/>
          </a:ln>
        </p:spPr>
        <p:txBody>
          <a:bodyPr/>
          <a:lstStyle/>
          <a:p>
            <a:pPr marL="342900" indent="-342900" eaLnBrk="0" hangingPunct="0">
              <a:spcBef>
                <a:spcPct val="20000"/>
              </a:spcBef>
              <a:buFont typeface="Arial" charset="0"/>
              <a:buNone/>
            </a:pPr>
            <a:r>
              <a:rPr lang="en-GB" sz="2600" b="1">
                <a:solidFill>
                  <a:srgbClr val="B4D13B"/>
                </a:solidFill>
                <a:latin typeface="Calibri" pitchFamily="34" charset="0"/>
                <a:ea typeface="ＭＳ Ｐゴシック"/>
                <a:cs typeface="ＭＳ Ｐゴシック"/>
              </a:rPr>
              <a:t>KG actions:</a:t>
            </a:r>
          </a:p>
          <a:p>
            <a:pPr marL="342900" indent="-342900" eaLnBrk="0" hangingPunct="0">
              <a:spcBef>
                <a:spcPct val="20000"/>
              </a:spcBef>
              <a:buFont typeface="Arial" charset="0"/>
              <a:buChar char="•"/>
            </a:pPr>
            <a:r>
              <a:rPr lang="en-GB">
                <a:latin typeface="Calibri" pitchFamily="34" charset="0"/>
                <a:ea typeface="ＭＳ Ｐゴシック"/>
                <a:cs typeface="ＭＳ Ｐゴシック"/>
              </a:rPr>
              <a:t>Within Day interruptible: FCFS vs Auctions</a:t>
            </a:r>
          </a:p>
          <a:p>
            <a:pPr marL="342900" indent="-342900" eaLnBrk="0" hangingPunct="0">
              <a:spcBef>
                <a:spcPct val="20000"/>
              </a:spcBef>
              <a:buFont typeface="Arial" charset="0"/>
              <a:buChar char="•"/>
            </a:pPr>
            <a:r>
              <a:rPr lang="en-GB">
                <a:latin typeface="Calibri" pitchFamily="34" charset="0"/>
                <a:ea typeface="ＭＳ Ｐゴシック"/>
                <a:cs typeface="ＭＳ Ｐゴシック"/>
              </a:rPr>
              <a:t>Better explain the timestamp approach</a:t>
            </a:r>
          </a:p>
          <a:p>
            <a:pPr marL="342900" indent="-342900" eaLnBrk="0" hangingPunct="0">
              <a:spcBef>
                <a:spcPct val="20000"/>
              </a:spcBef>
              <a:buFont typeface="Arial" charset="0"/>
              <a:buChar char="•"/>
            </a:pPr>
            <a:r>
              <a:rPr lang="en-GB">
                <a:latin typeface="Calibri" pitchFamily="34" charset="0"/>
                <a:ea typeface="ＭＳ Ｐゴシック"/>
                <a:cs typeface="ＭＳ Ｐゴシック"/>
              </a:rPr>
              <a:t>Include reasons for interruptions</a:t>
            </a:r>
          </a:p>
        </p:txBody>
      </p:sp>
      <p:sp>
        <p:nvSpPr>
          <p:cNvPr id="13319" name="AutoShape 22"/>
          <p:cNvSpPr>
            <a:spLocks noChangeAspect="1" noChangeArrowheads="1"/>
          </p:cNvSpPr>
          <p:nvPr/>
        </p:nvSpPr>
        <p:spPr bwMode="auto">
          <a:xfrm>
            <a:off x="539750" y="5427663"/>
            <a:ext cx="1295400" cy="528637"/>
          </a:xfrm>
          <a:prstGeom prst="rightArrow">
            <a:avLst>
              <a:gd name="adj1" fmla="val 50000"/>
              <a:gd name="adj2" fmla="val 61261"/>
            </a:avLst>
          </a:prstGeom>
          <a:solidFill>
            <a:schemeClr val="accent1"/>
          </a:solidFill>
          <a:ln w="9525">
            <a:solidFill>
              <a:schemeClr val="tx1"/>
            </a:solidFill>
            <a:miter lim="800000"/>
            <a:headEnd/>
            <a:tailEnd/>
          </a:ln>
        </p:spPr>
        <p:txBody>
          <a:bodyPr wrap="none" anchor="ctr"/>
          <a:lstStyle/>
          <a:p>
            <a:pPr algn="ctr"/>
            <a:endParaRPr lang="en-GB" sz="1600">
              <a:solidFill>
                <a:schemeClr val="bg1"/>
              </a:solidFill>
              <a:latin typeface="Calibri" pitchFamily="34" charset="0"/>
            </a:endParaRPr>
          </a:p>
        </p:txBody>
      </p:sp>
      <p:sp>
        <p:nvSpPr>
          <p:cNvPr id="13320" name="Rectangle 19"/>
          <p:cNvSpPr>
            <a:spLocks noChangeArrowheads="1"/>
          </p:cNvSpPr>
          <p:nvPr/>
        </p:nvSpPr>
        <p:spPr bwMode="auto">
          <a:xfrm>
            <a:off x="1979613" y="5451475"/>
            <a:ext cx="6624637" cy="641350"/>
          </a:xfrm>
          <a:prstGeom prst="rect">
            <a:avLst/>
          </a:prstGeom>
          <a:solidFill>
            <a:schemeClr val="bg2"/>
          </a:solidFill>
          <a:ln w="9525">
            <a:noFill/>
            <a:miter lim="800000"/>
            <a:headEnd/>
            <a:tailEnd/>
          </a:ln>
        </p:spPr>
        <p:txBody>
          <a:bodyPr>
            <a:spAutoFit/>
          </a:bodyPr>
          <a:lstStyle/>
          <a:p>
            <a:r>
              <a:rPr lang="en-GB" i="1">
                <a:latin typeface="Calibri" pitchFamily="34" charset="0"/>
              </a:rPr>
              <a:t>Future role of interruptible uncertain because of impact CMP Guideline</a:t>
            </a:r>
          </a:p>
        </p:txBody>
      </p:sp>
    </p:spTree>
    <p:extLst>
      <p:ext uri="{BB962C8B-B14F-4D97-AF65-F5344CB8AC3E}">
        <p14:creationId xmlns:p14="http://schemas.microsoft.com/office/powerpoint/2010/main" xmlns="" val="3471705580"/>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Titel 1"/>
          <p:cNvSpPr>
            <a:spLocks noGrp="1"/>
          </p:cNvSpPr>
          <p:nvPr>
            <p:ph type="title" idx="4294967295"/>
          </p:nvPr>
        </p:nvSpPr>
        <p:spPr bwMode="auto">
          <a:xfrm>
            <a:off x="457200" y="417513"/>
            <a:ext cx="8229600" cy="868362"/>
          </a:xfrm>
          <a:prstGeom prst="rect">
            <a:avLst/>
          </a:prstGeom>
          <a:solidFill>
            <a:srgbClr val="FFFFFF"/>
          </a:solidFill>
          <a:ln>
            <a:miter lim="800000"/>
            <a:headEnd/>
            <a:tailEnd/>
          </a:ln>
        </p:spPr>
        <p:txBody>
          <a:bodyPr anchor="ctr"/>
          <a:lstStyle/>
          <a:p>
            <a:pPr eaLnBrk="1" hangingPunct="1"/>
            <a:r>
              <a:rPr lang="en-GB" sz="3200" b="1" smtClean="0">
                <a:solidFill>
                  <a:srgbClr val="2A3F82"/>
                </a:solidFill>
                <a:ea typeface="ＭＳ Ｐゴシック"/>
                <a:cs typeface="Arial" charset="0"/>
              </a:rPr>
              <a:t>General c</a:t>
            </a:r>
            <a:r>
              <a:rPr lang="en-GB" sz="3200" b="1" smtClean="0">
                <a:solidFill>
                  <a:srgbClr val="2A3F82"/>
                </a:solidFill>
                <a:ea typeface="ＭＳ Ｐゴシック"/>
                <a:cs typeface="ＭＳ Ｐゴシック"/>
              </a:rPr>
              <a:t>haracteristics</a:t>
            </a:r>
            <a:endParaRPr lang="nl-NL" sz="3200" b="1" smtClean="0">
              <a:ea typeface="ＭＳ Ｐゴシック"/>
              <a:cs typeface="ＭＳ Ｐゴシック"/>
            </a:endParaRPr>
          </a:p>
        </p:txBody>
      </p:sp>
      <p:sp>
        <p:nvSpPr>
          <p:cNvPr id="12290" name="Tijdelijke aanduiding voor inhoud 2"/>
          <p:cNvSpPr>
            <a:spLocks noGrp="1"/>
          </p:cNvSpPr>
          <p:nvPr>
            <p:ph sz="quarter" idx="4294967295"/>
          </p:nvPr>
        </p:nvSpPr>
        <p:spPr bwMode="auto">
          <a:xfrm>
            <a:off x="500063" y="1412875"/>
            <a:ext cx="8143875" cy="4500563"/>
          </a:xfrm>
          <a:prstGeom prst="rect">
            <a:avLst/>
          </a:prstGeom>
          <a:solidFill>
            <a:srgbClr val="FFFFFF"/>
          </a:solidFill>
          <a:ln>
            <a:miter lim="800000"/>
            <a:headEnd/>
            <a:tailEnd/>
          </a:ln>
        </p:spPr>
        <p:txBody>
          <a:bodyPr/>
          <a:lstStyle/>
          <a:p>
            <a:pPr eaLnBrk="1" hangingPunct="1"/>
            <a:r>
              <a:rPr lang="en-GB" sz="1800" smtClean="0">
                <a:ea typeface="ＭＳ Ｐゴシック"/>
                <a:cs typeface="ＭＳ Ｐゴシック"/>
              </a:rPr>
              <a:t>Interruptible capacity services can be offered by TSOs at any IP in both directions. </a:t>
            </a:r>
          </a:p>
          <a:p>
            <a:pPr eaLnBrk="1" hangingPunct="1"/>
            <a:endParaRPr lang="en-GB" sz="1800" smtClean="0">
              <a:ea typeface="ＭＳ Ｐゴシック"/>
              <a:cs typeface="ＭＳ Ｐゴシック"/>
            </a:endParaRPr>
          </a:p>
          <a:p>
            <a:pPr eaLnBrk="1" hangingPunct="1"/>
            <a:r>
              <a:rPr lang="en-GB" sz="1800" smtClean="0">
                <a:ea typeface="ＭＳ Ｐゴシック"/>
                <a:cs typeface="ＭＳ Ｐゴシック"/>
              </a:rPr>
              <a:t>The minimum obligation posed upon TSOs shall be to offer a </a:t>
            </a:r>
            <a:r>
              <a:rPr lang="en-GB" sz="1800" u="sng" smtClean="0">
                <a:ea typeface="ＭＳ Ｐゴシック"/>
                <a:cs typeface="ＭＳ Ｐゴシック"/>
              </a:rPr>
              <a:t>day-ahead interruptible service at IPs where firm capacity is sold out</a:t>
            </a:r>
          </a:p>
          <a:p>
            <a:pPr eaLnBrk="1" hangingPunct="1"/>
            <a:endParaRPr lang="nl-NL" sz="1800" smtClean="0">
              <a:ea typeface="ＭＳ Ｐゴシック"/>
              <a:cs typeface="ＭＳ Ｐゴシック"/>
            </a:endParaRPr>
          </a:p>
          <a:p>
            <a:pPr eaLnBrk="1" hangingPunct="1"/>
            <a:r>
              <a:rPr lang="en-GB" sz="1800" smtClean="0">
                <a:ea typeface="ＭＳ Ｐゴシック"/>
                <a:cs typeface="ＭＳ Ｐゴシック"/>
              </a:rPr>
              <a:t>At unidirectional points, </a:t>
            </a:r>
            <a:r>
              <a:rPr lang="en-GB" sz="1800" u="sng" smtClean="0">
                <a:ea typeface="ＭＳ Ｐゴシック"/>
                <a:cs typeface="ＭＳ Ｐゴシック"/>
              </a:rPr>
              <a:t>backhaul capacity</a:t>
            </a:r>
            <a:r>
              <a:rPr lang="en-GB" sz="1800" smtClean="0">
                <a:ea typeface="ＭＳ Ｐゴシック"/>
                <a:cs typeface="ＭＳ Ｐゴシック"/>
              </a:rPr>
              <a:t> shall be offered at least on an interruptible basis.  </a:t>
            </a:r>
          </a:p>
          <a:p>
            <a:pPr eaLnBrk="1" hangingPunct="1"/>
            <a:endParaRPr lang="nl-NL" sz="1800" smtClean="0">
              <a:ea typeface="ＭＳ Ｐゴシック"/>
              <a:cs typeface="ＭＳ Ｐゴシック"/>
            </a:endParaRPr>
          </a:p>
          <a:p>
            <a:pPr eaLnBrk="1" hangingPunct="1"/>
            <a:r>
              <a:rPr lang="en-GB" sz="1800" smtClean="0">
                <a:ea typeface="ＭＳ Ｐゴシック"/>
                <a:cs typeface="ＭＳ Ｐゴシック"/>
              </a:rPr>
              <a:t>If offered, interruptible capacity services shall have the </a:t>
            </a:r>
            <a:r>
              <a:rPr lang="en-GB" sz="1800" u="sng" smtClean="0">
                <a:ea typeface="ＭＳ Ｐゴシック"/>
                <a:cs typeface="ＭＳ Ｐゴシック"/>
              </a:rPr>
              <a:t>same durations</a:t>
            </a:r>
            <a:r>
              <a:rPr lang="en-GB" sz="1800" smtClean="0">
                <a:ea typeface="ＭＳ Ｐゴシック"/>
                <a:cs typeface="ＭＳ Ｐゴシック"/>
              </a:rPr>
              <a:t> as firm capacity services.</a:t>
            </a:r>
          </a:p>
          <a:p>
            <a:pPr eaLnBrk="1" hangingPunct="1"/>
            <a:endParaRPr lang="nl-NL" sz="1800" smtClean="0">
              <a:ea typeface="ＭＳ Ｐゴシック"/>
              <a:cs typeface="ＭＳ Ｐゴシック"/>
            </a:endParaRPr>
          </a:p>
          <a:p>
            <a:pPr eaLnBrk="1" hangingPunct="1"/>
            <a:r>
              <a:rPr lang="en-GB" sz="1800" smtClean="0">
                <a:ea typeface="ＭＳ Ｐゴシック"/>
                <a:cs typeface="ＭＳ Ｐゴシック"/>
              </a:rPr>
              <a:t>If offered, interruptible capacity shall be allocated via an </a:t>
            </a:r>
            <a:r>
              <a:rPr lang="en-GB" sz="1800" u="sng" smtClean="0">
                <a:ea typeface="ＭＳ Ｐゴシック"/>
                <a:cs typeface="ＭＳ Ｐゴシック"/>
              </a:rPr>
              <a:t>auction process</a:t>
            </a:r>
            <a:endParaRPr lang="nl-NL" sz="1800" u="sng" smtClean="0">
              <a:ea typeface="ＭＳ Ｐゴシック"/>
              <a:cs typeface="ＭＳ Ｐゴシック"/>
            </a:endParaRPr>
          </a:p>
        </p:txBody>
      </p:sp>
    </p:spTree>
    <p:extLst>
      <p:ext uri="{BB962C8B-B14F-4D97-AF65-F5344CB8AC3E}">
        <p14:creationId xmlns:p14="http://schemas.microsoft.com/office/powerpoint/2010/main" xmlns="" val="1779685967"/>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à coins arrondis 3"/>
          <p:cNvSpPr>
            <a:spLocks noChangeArrowheads="1"/>
          </p:cNvSpPr>
          <p:nvPr/>
        </p:nvSpPr>
        <p:spPr bwMode="auto">
          <a:xfrm>
            <a:off x="323850" y="5300663"/>
            <a:ext cx="8496300" cy="720725"/>
          </a:xfrm>
          <a:prstGeom prst="roundRect">
            <a:avLst>
              <a:gd name="adj" fmla="val 16667"/>
            </a:avLst>
          </a:prstGeom>
          <a:solidFill>
            <a:schemeClr val="accent3"/>
          </a:solidFill>
          <a:ln w="25400" algn="ctr">
            <a:solidFill>
              <a:srgbClr val="385D8A"/>
            </a:solidFill>
            <a:round/>
            <a:headEnd/>
            <a:tailEnd/>
          </a:ln>
        </p:spPr>
        <p:txBody>
          <a:bodyPr anchor="ctr"/>
          <a:lstStyle/>
          <a:p>
            <a:pPr algn="ctr">
              <a:defRPr/>
            </a:pPr>
            <a:endParaRPr lang="fr-FR">
              <a:solidFill>
                <a:schemeClr val="lt1"/>
              </a:solidFill>
              <a:latin typeface="+mn-lt"/>
              <a:cs typeface="+mn-cs"/>
            </a:endParaRPr>
          </a:p>
        </p:txBody>
      </p:sp>
      <p:sp>
        <p:nvSpPr>
          <p:cNvPr id="14338" name="Rectangle 3"/>
          <p:cNvSpPr>
            <a:spLocks noGrp="1" noChangeArrowheads="1"/>
          </p:cNvSpPr>
          <p:nvPr>
            <p:ph type="body" idx="4294967295"/>
          </p:nvPr>
        </p:nvSpPr>
        <p:spPr bwMode="auto">
          <a:xfrm>
            <a:off x="457200" y="1557338"/>
            <a:ext cx="8291513" cy="3671887"/>
          </a:xfrm>
          <a:prstGeom prst="rect">
            <a:avLst/>
          </a:prstGeom>
          <a:noFill/>
          <a:ln>
            <a:miter lim="800000"/>
            <a:headEnd/>
            <a:tailEnd/>
          </a:ln>
        </p:spPr>
        <p:txBody>
          <a:bodyPr/>
          <a:lstStyle/>
          <a:p>
            <a:pPr>
              <a:lnSpc>
                <a:spcPct val="80000"/>
              </a:lnSpc>
              <a:buFont typeface="Arial" charset="0"/>
              <a:buNone/>
            </a:pPr>
            <a:r>
              <a:rPr lang="en-GB" sz="1800" smtClean="0">
                <a:ea typeface="ＭＳ Ｐゴシック"/>
                <a:cs typeface="ＭＳ Ｐゴシック"/>
              </a:rPr>
              <a:t>According to ACER FG Interruptible within day capacity should be allocated by entitling registered network users to submit nominations on an interruptible basis at any time within day.</a:t>
            </a:r>
          </a:p>
          <a:p>
            <a:pPr>
              <a:lnSpc>
                <a:spcPct val="80000"/>
              </a:lnSpc>
              <a:buFont typeface="Arial" charset="0"/>
              <a:buNone/>
            </a:pPr>
            <a:endParaRPr lang="en-GB" sz="1800" smtClean="0">
              <a:ea typeface="ＭＳ Ｐゴシック"/>
              <a:cs typeface="ＭＳ Ｐゴシック"/>
            </a:endParaRPr>
          </a:p>
          <a:p>
            <a:pPr>
              <a:lnSpc>
                <a:spcPct val="80000"/>
              </a:lnSpc>
              <a:buFont typeface="Arial" charset="0"/>
              <a:buNone/>
            </a:pPr>
            <a:r>
              <a:rPr lang="en-GB" sz="1800" smtClean="0">
                <a:ea typeface="ＭＳ Ｐゴシック"/>
                <a:cs typeface="ＭＳ Ｐゴシック"/>
              </a:rPr>
              <a:t>ENTSOG is not including this process into the NC for reasons of:</a:t>
            </a:r>
          </a:p>
          <a:p>
            <a:pPr>
              <a:lnSpc>
                <a:spcPct val="80000"/>
              </a:lnSpc>
            </a:pPr>
            <a:r>
              <a:rPr lang="en-GB" sz="1800" smtClean="0">
                <a:ea typeface="ＭＳ Ｐゴシック"/>
                <a:cs typeface="ＭＳ Ｐゴシック"/>
              </a:rPr>
              <a:t>Clarity</a:t>
            </a:r>
          </a:p>
          <a:p>
            <a:pPr>
              <a:lnSpc>
                <a:spcPct val="80000"/>
              </a:lnSpc>
            </a:pPr>
            <a:r>
              <a:rPr lang="en-GB" sz="1800" smtClean="0">
                <a:ea typeface="ＭＳ Ｐゴシック"/>
                <a:cs typeface="ＭＳ Ｐゴシック"/>
              </a:rPr>
              <a:t>Implementation costs</a:t>
            </a:r>
          </a:p>
          <a:p>
            <a:pPr>
              <a:lnSpc>
                <a:spcPct val="80000"/>
              </a:lnSpc>
            </a:pPr>
            <a:r>
              <a:rPr lang="en-GB" sz="1800" smtClean="0">
                <a:ea typeface="ＭＳ Ｐゴシック"/>
                <a:cs typeface="ＭＳ Ｐゴシック"/>
              </a:rPr>
              <a:t>Limited added value</a:t>
            </a:r>
          </a:p>
          <a:p>
            <a:pPr>
              <a:lnSpc>
                <a:spcPct val="80000"/>
              </a:lnSpc>
            </a:pPr>
            <a:r>
              <a:rPr lang="en-GB" sz="1800" smtClean="0">
                <a:ea typeface="ＭＳ Ｐゴシック"/>
                <a:cs typeface="ＭＳ Ｐゴシック"/>
              </a:rPr>
              <a:t>Auctioning is market-based, more transparent and just as fast</a:t>
            </a:r>
          </a:p>
          <a:p>
            <a:pPr>
              <a:lnSpc>
                <a:spcPct val="80000"/>
              </a:lnSpc>
            </a:pPr>
            <a:endParaRPr lang="en-GB" sz="1800" smtClean="0">
              <a:ea typeface="ＭＳ Ｐゴシック"/>
              <a:cs typeface="ＭＳ Ｐゴシック"/>
            </a:endParaRPr>
          </a:p>
          <a:p>
            <a:pPr>
              <a:lnSpc>
                <a:spcPct val="80000"/>
              </a:lnSpc>
              <a:buFont typeface="Arial" charset="0"/>
              <a:buNone/>
            </a:pPr>
            <a:r>
              <a:rPr lang="en-GB" sz="1800" smtClean="0">
                <a:ea typeface="ＭＳ Ｐゴシック"/>
                <a:cs typeface="ＭＳ Ｐゴシック"/>
              </a:rPr>
              <a:t>WG opinion is that a combined solution, as proposed by the FG, would combine the worst of both options and lead to high costs and complexity. </a:t>
            </a:r>
          </a:p>
          <a:p>
            <a:pPr>
              <a:lnSpc>
                <a:spcPct val="80000"/>
              </a:lnSpc>
              <a:buFont typeface="Arial" charset="0"/>
              <a:buNone/>
            </a:pPr>
            <a:r>
              <a:rPr lang="en-GB" sz="1800" smtClean="0">
                <a:ea typeface="ＭＳ Ｐゴシック"/>
                <a:cs typeface="ＭＳ Ｐゴシック"/>
              </a:rPr>
              <a:t>Therefore, either a FCFS or an auction procedure should be applied for within-day, not a both.</a:t>
            </a:r>
            <a:endParaRPr lang="nl-NL" sz="1800" smtClean="0">
              <a:ea typeface="ＭＳ Ｐゴシック"/>
              <a:cs typeface="ＭＳ Ｐゴシック"/>
            </a:endParaRPr>
          </a:p>
        </p:txBody>
      </p:sp>
      <p:sp>
        <p:nvSpPr>
          <p:cNvPr id="14339" name="Title 1"/>
          <p:cNvSpPr>
            <a:spLocks/>
          </p:cNvSpPr>
          <p:nvPr/>
        </p:nvSpPr>
        <p:spPr bwMode="auto">
          <a:xfrm>
            <a:off x="457200" y="417513"/>
            <a:ext cx="8229600" cy="868362"/>
          </a:xfrm>
          <a:prstGeom prst="rect">
            <a:avLst/>
          </a:prstGeom>
          <a:noFill/>
          <a:ln w="9525">
            <a:noFill/>
            <a:miter lim="800000"/>
            <a:headEnd/>
            <a:tailEnd/>
          </a:ln>
        </p:spPr>
        <p:txBody>
          <a:bodyPr/>
          <a:lstStyle/>
          <a:p>
            <a:pPr algn="ctr" eaLnBrk="0" hangingPunct="0"/>
            <a:r>
              <a:rPr lang="en-US" sz="3200" b="1">
                <a:solidFill>
                  <a:srgbClr val="2A3F82"/>
                </a:solidFill>
                <a:latin typeface="Calibri" pitchFamily="34" charset="0"/>
                <a:ea typeface="ＭＳ Ｐゴシック"/>
                <a:cs typeface="ＭＳ Ｐゴシック"/>
              </a:rPr>
              <a:t>Within Day interruptible: FCFS vs Auctions</a:t>
            </a:r>
            <a:endParaRPr lang="en-GB" sz="3200" b="1">
              <a:solidFill>
                <a:srgbClr val="2A3F82"/>
              </a:solidFill>
              <a:latin typeface="Calibri" pitchFamily="34" charset="0"/>
              <a:ea typeface="ＭＳ Ｐゴシック"/>
              <a:cs typeface="ＭＳ Ｐゴシック"/>
            </a:endParaRPr>
          </a:p>
        </p:txBody>
      </p:sp>
      <p:sp>
        <p:nvSpPr>
          <p:cNvPr id="14340" name="Rectangle 5"/>
          <p:cNvSpPr>
            <a:spLocks noChangeArrowheads="1"/>
          </p:cNvSpPr>
          <p:nvPr/>
        </p:nvSpPr>
        <p:spPr bwMode="auto">
          <a:xfrm>
            <a:off x="893204" y="5488670"/>
            <a:ext cx="7357592" cy="344710"/>
          </a:xfrm>
          <a:prstGeom prst="rect">
            <a:avLst/>
          </a:prstGeom>
          <a:noFill/>
          <a:ln w="9525">
            <a:noFill/>
            <a:miter lim="800000"/>
            <a:headEnd/>
            <a:tailEnd/>
          </a:ln>
        </p:spPr>
        <p:txBody>
          <a:bodyPr wrap="none">
            <a:spAutoFit/>
          </a:bodyPr>
          <a:lstStyle/>
          <a:p>
            <a:pPr eaLnBrk="0" hangingPunct="0">
              <a:lnSpc>
                <a:spcPct val="80000"/>
              </a:lnSpc>
              <a:spcBef>
                <a:spcPct val="20000"/>
              </a:spcBef>
              <a:buFont typeface="Arial" charset="0"/>
              <a:buNone/>
            </a:pPr>
            <a:r>
              <a:rPr lang="en-GB" sz="2000" b="1" dirty="0">
                <a:latin typeface="+mn-lt"/>
              </a:rPr>
              <a:t>ENTSOG preference is for AUCTIONS as is presented in the draft NC.</a:t>
            </a:r>
          </a:p>
        </p:txBody>
      </p:sp>
    </p:spTree>
    <p:extLst>
      <p:ext uri="{BB962C8B-B14F-4D97-AF65-F5344CB8AC3E}">
        <p14:creationId xmlns:p14="http://schemas.microsoft.com/office/powerpoint/2010/main" xmlns="" val="1077862540"/>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3"/>
          <p:cNvSpPr>
            <a:spLocks noGrp="1" noChangeArrowheads="1"/>
          </p:cNvSpPr>
          <p:nvPr>
            <p:ph type="body" idx="4294967295"/>
          </p:nvPr>
        </p:nvSpPr>
        <p:spPr bwMode="auto">
          <a:xfrm>
            <a:off x="457200" y="1600200"/>
            <a:ext cx="8229600" cy="4525963"/>
          </a:xfrm>
          <a:prstGeom prst="rect">
            <a:avLst/>
          </a:prstGeom>
          <a:noFill/>
          <a:ln>
            <a:miter lim="800000"/>
            <a:headEnd/>
            <a:tailEnd/>
          </a:ln>
        </p:spPr>
        <p:txBody>
          <a:bodyPr/>
          <a:lstStyle/>
          <a:p>
            <a:pPr>
              <a:lnSpc>
                <a:spcPct val="90000"/>
              </a:lnSpc>
              <a:buFont typeface="Arial" charset="0"/>
              <a:buNone/>
            </a:pPr>
            <a:r>
              <a:rPr lang="en-GB" sz="2600" b="1" smtClean="0">
                <a:solidFill>
                  <a:srgbClr val="B4D13B"/>
                </a:solidFill>
                <a:ea typeface="ＭＳ Ｐゴシック"/>
                <a:cs typeface="ＭＳ Ｐゴシック"/>
              </a:rPr>
              <a:t>6.4. Defined sequence of interruptions </a:t>
            </a:r>
          </a:p>
          <a:p>
            <a:pPr>
              <a:lnSpc>
                <a:spcPct val="90000"/>
              </a:lnSpc>
              <a:buFont typeface="Arial" charset="0"/>
              <a:buNone/>
            </a:pPr>
            <a:endParaRPr lang="en-GB" sz="1800" smtClean="0">
              <a:ea typeface="ＭＳ Ｐゴシック"/>
              <a:cs typeface="ＭＳ Ｐゴシック"/>
            </a:endParaRPr>
          </a:p>
          <a:p>
            <a:pPr>
              <a:lnSpc>
                <a:spcPct val="90000"/>
              </a:lnSpc>
              <a:buFont typeface="Arial" charset="0"/>
              <a:buNone/>
            </a:pPr>
            <a:r>
              <a:rPr lang="en-GB" sz="1800" smtClean="0">
                <a:ea typeface="ＭＳ Ｐゴシック"/>
                <a:cs typeface="ＭＳ Ｐゴシック"/>
              </a:rPr>
              <a:t>The order in which interruptions shall be performed is determined by the Contractual Timestamp of the respective Capacity Contracts. The Capacity Contract with the oldest Contractual Timestamp shall prevail.</a:t>
            </a:r>
          </a:p>
          <a:p>
            <a:pPr>
              <a:lnSpc>
                <a:spcPct val="90000"/>
              </a:lnSpc>
            </a:pPr>
            <a:endParaRPr lang="en-GB" sz="1800" smtClean="0">
              <a:ea typeface="ＭＳ Ｐゴシック"/>
              <a:cs typeface="ＭＳ Ｐゴシック"/>
            </a:endParaRPr>
          </a:p>
          <a:p>
            <a:pPr>
              <a:lnSpc>
                <a:spcPct val="90000"/>
              </a:lnSpc>
              <a:buFont typeface="Arial" charset="0"/>
              <a:buNone/>
            </a:pPr>
            <a:r>
              <a:rPr lang="en-GB" sz="1800" smtClean="0">
                <a:ea typeface="ＭＳ Ｐゴシック"/>
                <a:cs typeface="ＭＳ Ｐゴシック"/>
              </a:rPr>
              <a:t>This means that:</a:t>
            </a:r>
          </a:p>
          <a:p>
            <a:pPr>
              <a:lnSpc>
                <a:spcPct val="90000"/>
              </a:lnSpc>
              <a:buFont typeface="Arial" charset="0"/>
              <a:buNone/>
            </a:pPr>
            <a:r>
              <a:rPr lang="en-GB" sz="1800" smtClean="0">
                <a:ea typeface="ＭＳ Ｐゴシック"/>
                <a:cs typeface="ＭＳ Ｐゴシック"/>
              </a:rPr>
              <a:t>the contract of a longer duration will prevail over a contract with a shorter duration in case of an interruption , as all contracts resulting from the same auction will receive the same time stamp. In effect, this gives an advantage to day-ahead over within-day. After this pro rata is applied.</a:t>
            </a:r>
            <a:endParaRPr lang="en-GB" sz="1800" smtClean="0">
              <a:solidFill>
                <a:srgbClr val="FF0000"/>
              </a:solidFill>
              <a:ea typeface="ＭＳ Ｐゴシック"/>
              <a:cs typeface="ＭＳ Ｐゴシック"/>
            </a:endParaRPr>
          </a:p>
          <a:p>
            <a:pPr>
              <a:lnSpc>
                <a:spcPct val="90000"/>
              </a:lnSpc>
            </a:pPr>
            <a:endParaRPr lang="nl-NL" sz="1800" smtClean="0">
              <a:ea typeface="ＭＳ Ｐゴシック"/>
              <a:cs typeface="ＭＳ Ｐゴシック"/>
            </a:endParaRPr>
          </a:p>
        </p:txBody>
      </p:sp>
      <p:sp>
        <p:nvSpPr>
          <p:cNvPr id="15362" name="Title 1"/>
          <p:cNvSpPr>
            <a:spLocks/>
          </p:cNvSpPr>
          <p:nvPr/>
        </p:nvSpPr>
        <p:spPr bwMode="auto">
          <a:xfrm>
            <a:off x="457200" y="417513"/>
            <a:ext cx="8229600" cy="868362"/>
          </a:xfrm>
          <a:prstGeom prst="rect">
            <a:avLst/>
          </a:prstGeom>
          <a:noFill/>
          <a:ln w="9525">
            <a:noFill/>
            <a:miter lim="800000"/>
            <a:headEnd/>
            <a:tailEnd/>
          </a:ln>
        </p:spPr>
        <p:txBody>
          <a:bodyPr/>
          <a:lstStyle/>
          <a:p>
            <a:pPr algn="ctr" eaLnBrk="0" hangingPunct="0"/>
            <a:r>
              <a:rPr lang="en-GB" sz="3200" b="1">
                <a:solidFill>
                  <a:srgbClr val="2A3F82"/>
                </a:solidFill>
                <a:latin typeface="Calibri" pitchFamily="34" charset="0"/>
                <a:ea typeface="ＭＳ Ｐゴシック"/>
                <a:cs typeface="ＭＳ Ｐゴシック"/>
              </a:rPr>
              <a:t>The timestamp approach</a:t>
            </a:r>
          </a:p>
        </p:txBody>
      </p:sp>
    </p:spTree>
    <p:extLst>
      <p:ext uri="{BB962C8B-B14F-4D97-AF65-F5344CB8AC3E}">
        <p14:creationId xmlns:p14="http://schemas.microsoft.com/office/powerpoint/2010/main" xmlns="" val="947017128"/>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3"/>
          <p:cNvSpPr>
            <a:spLocks noGrp="1" noChangeArrowheads="1"/>
          </p:cNvSpPr>
          <p:nvPr>
            <p:ph type="body" idx="4294967295"/>
          </p:nvPr>
        </p:nvSpPr>
        <p:spPr bwMode="auto">
          <a:xfrm>
            <a:off x="539750" y="1773238"/>
            <a:ext cx="8102600" cy="4525962"/>
          </a:xfrm>
          <a:prstGeom prst="rect">
            <a:avLst/>
          </a:prstGeom>
          <a:noFill/>
          <a:ln>
            <a:miter lim="800000"/>
            <a:headEnd/>
            <a:tailEnd/>
          </a:ln>
        </p:spPr>
        <p:txBody>
          <a:bodyPr/>
          <a:lstStyle/>
          <a:p>
            <a:pPr>
              <a:lnSpc>
                <a:spcPct val="80000"/>
              </a:lnSpc>
              <a:buFont typeface="Arial" charset="0"/>
              <a:buNone/>
            </a:pPr>
            <a:r>
              <a:rPr lang="en-GB" sz="2600" b="1" smtClean="0">
                <a:solidFill>
                  <a:srgbClr val="B4D13B"/>
                </a:solidFill>
                <a:ea typeface="ＭＳ Ｐゴシック"/>
                <a:cs typeface="ＭＳ Ｐゴシック"/>
              </a:rPr>
              <a:t>Article 6.5 Reasons for interruptions</a:t>
            </a:r>
          </a:p>
          <a:p>
            <a:pPr>
              <a:lnSpc>
                <a:spcPct val="80000"/>
              </a:lnSpc>
              <a:buFont typeface="Arial" charset="0"/>
              <a:buNone/>
            </a:pPr>
            <a:endParaRPr lang="en-GB" sz="2600" b="1" smtClean="0">
              <a:solidFill>
                <a:srgbClr val="B4D13B"/>
              </a:solidFill>
              <a:ea typeface="ＭＳ Ｐゴシック"/>
              <a:cs typeface="ＭＳ Ｐゴシック"/>
            </a:endParaRPr>
          </a:p>
          <a:p>
            <a:pPr>
              <a:lnSpc>
                <a:spcPct val="80000"/>
              </a:lnSpc>
              <a:buFont typeface="Arial" charset="0"/>
              <a:buNone/>
            </a:pPr>
            <a:r>
              <a:rPr lang="en-GB" sz="1800" smtClean="0">
                <a:ea typeface="ＭＳ Ｐゴシック"/>
                <a:cs typeface="ＭＳ Ｐゴシック"/>
              </a:rPr>
              <a:t>TSOs shall include reasons for interruptions either directly in their interruptible capacity contracts or in the general terms and conditions that govern these contracts. </a:t>
            </a:r>
          </a:p>
          <a:p>
            <a:pPr>
              <a:lnSpc>
                <a:spcPct val="80000"/>
              </a:lnSpc>
              <a:buFont typeface="Arial" charset="0"/>
              <a:buNone/>
            </a:pPr>
            <a:r>
              <a:rPr lang="en-GB" sz="1800" smtClean="0">
                <a:ea typeface="ＭＳ Ｐゴシック"/>
                <a:cs typeface="ＭＳ Ｐゴシック"/>
              </a:rPr>
              <a:t>Reasons for interruptions can include but are not limited to pressure, temperature, flow patterns, use of firm contracts, maintenance, up- or downstream constraints, public service obligations, capacity management deriving from CMP etc.</a:t>
            </a:r>
            <a:endParaRPr lang="nl-NL" sz="1800" smtClean="0">
              <a:ea typeface="ＭＳ Ｐゴシック"/>
              <a:cs typeface="ＭＳ Ｐゴシック"/>
            </a:endParaRPr>
          </a:p>
          <a:p>
            <a:pPr>
              <a:lnSpc>
                <a:spcPct val="80000"/>
              </a:lnSpc>
              <a:buFont typeface="Arial" charset="0"/>
              <a:buNone/>
            </a:pPr>
            <a:endParaRPr lang="en-US" sz="1800" smtClean="0">
              <a:ea typeface="ＭＳ Ｐゴシック"/>
              <a:cs typeface="ＭＳ Ｐゴシック"/>
            </a:endParaRPr>
          </a:p>
          <a:p>
            <a:pPr>
              <a:lnSpc>
                <a:spcPct val="80000"/>
              </a:lnSpc>
            </a:pPr>
            <a:endParaRPr lang="nl-NL" sz="1800" smtClean="0">
              <a:ea typeface="ＭＳ Ｐゴシック"/>
              <a:cs typeface="ＭＳ Ｐゴシック"/>
            </a:endParaRPr>
          </a:p>
        </p:txBody>
      </p:sp>
      <p:sp>
        <p:nvSpPr>
          <p:cNvPr id="16386" name="Title 1"/>
          <p:cNvSpPr>
            <a:spLocks/>
          </p:cNvSpPr>
          <p:nvPr/>
        </p:nvSpPr>
        <p:spPr bwMode="auto">
          <a:xfrm>
            <a:off x="457200" y="417513"/>
            <a:ext cx="8229600" cy="868362"/>
          </a:xfrm>
          <a:prstGeom prst="rect">
            <a:avLst/>
          </a:prstGeom>
          <a:noFill/>
          <a:ln w="9525">
            <a:noFill/>
            <a:miter lim="800000"/>
            <a:headEnd/>
            <a:tailEnd/>
          </a:ln>
        </p:spPr>
        <p:txBody>
          <a:bodyPr/>
          <a:lstStyle/>
          <a:p>
            <a:pPr algn="ctr" eaLnBrk="0" hangingPunct="0"/>
            <a:r>
              <a:rPr lang="en-GB" sz="3200" b="1">
                <a:solidFill>
                  <a:srgbClr val="2A3F82"/>
                </a:solidFill>
                <a:latin typeface="Calibri" pitchFamily="34" charset="0"/>
                <a:ea typeface="ＭＳ Ｐゴシック"/>
                <a:cs typeface="ＭＳ Ｐゴシック"/>
              </a:rPr>
              <a:t>Reasons for interruption</a:t>
            </a:r>
          </a:p>
        </p:txBody>
      </p:sp>
    </p:spTree>
    <p:extLst>
      <p:ext uri="{BB962C8B-B14F-4D97-AF65-F5344CB8AC3E}">
        <p14:creationId xmlns:p14="http://schemas.microsoft.com/office/powerpoint/2010/main" xmlns="" val="2008168774"/>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3"/>
          <p:cNvSpPr>
            <a:spLocks noGrp="1" noChangeArrowheads="1"/>
          </p:cNvSpPr>
          <p:nvPr>
            <p:ph type="body" idx="4294967295"/>
          </p:nvPr>
        </p:nvSpPr>
        <p:spPr bwMode="auto">
          <a:xfrm>
            <a:off x="457200" y="1600200"/>
            <a:ext cx="8229600" cy="3557588"/>
          </a:xfrm>
          <a:prstGeom prst="rect">
            <a:avLst/>
          </a:prstGeom>
          <a:noFill/>
          <a:ln>
            <a:miter lim="800000"/>
            <a:headEnd/>
            <a:tailEnd/>
          </a:ln>
        </p:spPr>
        <p:txBody>
          <a:bodyPr/>
          <a:lstStyle/>
          <a:p>
            <a:pPr eaLnBrk="1" hangingPunct="1">
              <a:spcBef>
                <a:spcPct val="0"/>
              </a:spcBef>
              <a:buFontTx/>
              <a:buNone/>
            </a:pPr>
            <a:r>
              <a:rPr lang="en-GB" sz="1800" i="1" smtClean="0">
                <a:ea typeface="ＭＳ Ｐゴシック"/>
                <a:cs typeface="ＭＳ Ｐゴシック"/>
              </a:rPr>
              <a:t>Interruptible is a CMP measure aiming to utilise temporarily non-used capacity. Other CMPs aim to do the same thing. Under CAM capacity will be reserved for ST use.</a:t>
            </a:r>
          </a:p>
          <a:p>
            <a:pPr eaLnBrk="1" hangingPunct="1">
              <a:spcBef>
                <a:spcPct val="0"/>
              </a:spcBef>
              <a:buFontTx/>
              <a:buNone/>
            </a:pPr>
            <a:endParaRPr lang="en-GB" sz="1800" i="1" smtClean="0">
              <a:ea typeface="ＭＳ Ｐゴシック"/>
              <a:cs typeface="ＭＳ Ｐゴシック"/>
            </a:endParaRPr>
          </a:p>
          <a:p>
            <a:pPr eaLnBrk="1" hangingPunct="1">
              <a:spcBef>
                <a:spcPct val="0"/>
              </a:spcBef>
              <a:buFontTx/>
              <a:buNone/>
            </a:pPr>
            <a:r>
              <a:rPr lang="en-GB" sz="1800" i="1" smtClean="0">
                <a:ea typeface="ＭＳ Ｐゴシック"/>
                <a:cs typeface="ＭＳ Ｐゴシック"/>
              </a:rPr>
              <a:t>CMP Guideline proposes:</a:t>
            </a:r>
          </a:p>
          <a:p>
            <a:pPr eaLnBrk="1" hangingPunct="1">
              <a:spcBef>
                <a:spcPct val="0"/>
              </a:spcBef>
              <a:buFontTx/>
              <a:buChar char="•"/>
            </a:pPr>
            <a:r>
              <a:rPr lang="en-GB" sz="1800" i="1" smtClean="0">
                <a:ea typeface="ＭＳ Ｐゴシック"/>
                <a:cs typeface="ＭＳ Ｐゴシック"/>
              </a:rPr>
              <a:t>Surrender</a:t>
            </a:r>
          </a:p>
          <a:p>
            <a:pPr eaLnBrk="1" hangingPunct="1">
              <a:spcBef>
                <a:spcPct val="0"/>
              </a:spcBef>
              <a:buFontTx/>
              <a:buChar char="•"/>
            </a:pPr>
            <a:r>
              <a:rPr lang="en-GB" sz="1800" i="1" smtClean="0">
                <a:ea typeface="ＭＳ Ｐゴシック"/>
                <a:cs typeface="ＭＳ Ｐゴシック"/>
              </a:rPr>
              <a:t>Secondary market</a:t>
            </a:r>
          </a:p>
          <a:p>
            <a:pPr eaLnBrk="1" hangingPunct="1">
              <a:spcBef>
                <a:spcPct val="0"/>
              </a:spcBef>
              <a:buFontTx/>
              <a:buChar char="•"/>
            </a:pPr>
            <a:r>
              <a:rPr lang="en-GB" sz="1800" i="1" smtClean="0">
                <a:ea typeface="ＭＳ Ｐゴシック"/>
                <a:cs typeface="ＭＳ Ｐゴシック"/>
              </a:rPr>
              <a:t>Overbooking and buy-back</a:t>
            </a:r>
          </a:p>
          <a:p>
            <a:pPr eaLnBrk="1" hangingPunct="1">
              <a:spcBef>
                <a:spcPct val="0"/>
              </a:spcBef>
              <a:buFontTx/>
              <a:buChar char="•"/>
            </a:pPr>
            <a:r>
              <a:rPr lang="en-GB" sz="1800" i="1" smtClean="0">
                <a:ea typeface="ＭＳ Ｐゴシック"/>
                <a:cs typeface="ＭＳ Ｐゴシック"/>
              </a:rPr>
              <a:t>Restriction of renomination rights (possibly)</a:t>
            </a:r>
          </a:p>
        </p:txBody>
      </p:sp>
      <p:sp>
        <p:nvSpPr>
          <p:cNvPr id="17410" name="Title 1"/>
          <p:cNvSpPr>
            <a:spLocks/>
          </p:cNvSpPr>
          <p:nvPr/>
        </p:nvSpPr>
        <p:spPr bwMode="auto">
          <a:xfrm>
            <a:off x="457200" y="417513"/>
            <a:ext cx="8229600" cy="868362"/>
          </a:xfrm>
          <a:prstGeom prst="rect">
            <a:avLst/>
          </a:prstGeom>
          <a:noFill/>
          <a:ln w="9525">
            <a:noFill/>
            <a:miter lim="800000"/>
            <a:headEnd/>
            <a:tailEnd/>
          </a:ln>
        </p:spPr>
        <p:txBody>
          <a:bodyPr/>
          <a:lstStyle/>
          <a:p>
            <a:pPr algn="ctr" eaLnBrk="0" hangingPunct="0"/>
            <a:r>
              <a:rPr lang="en-GB" sz="3200" b="1">
                <a:solidFill>
                  <a:srgbClr val="2A3F82"/>
                </a:solidFill>
                <a:latin typeface="Calibri" pitchFamily="34" charset="0"/>
                <a:ea typeface="ＭＳ Ｐゴシック"/>
                <a:cs typeface="ＭＳ Ｐゴシック"/>
              </a:rPr>
              <a:t>Impact CMP</a:t>
            </a:r>
          </a:p>
        </p:txBody>
      </p:sp>
      <p:sp>
        <p:nvSpPr>
          <p:cNvPr id="4" name="Rectangle à coins arrondis 3"/>
          <p:cNvSpPr>
            <a:spLocks noChangeArrowheads="1"/>
          </p:cNvSpPr>
          <p:nvPr/>
        </p:nvSpPr>
        <p:spPr bwMode="auto">
          <a:xfrm>
            <a:off x="323850" y="4508500"/>
            <a:ext cx="8496300" cy="720725"/>
          </a:xfrm>
          <a:prstGeom prst="roundRect">
            <a:avLst>
              <a:gd name="adj" fmla="val 16667"/>
            </a:avLst>
          </a:prstGeom>
          <a:solidFill>
            <a:schemeClr val="accent3"/>
          </a:solidFill>
          <a:ln w="25400" algn="ctr">
            <a:solidFill>
              <a:srgbClr val="385D8A"/>
            </a:solidFill>
            <a:round/>
            <a:headEnd/>
            <a:tailEnd/>
          </a:ln>
        </p:spPr>
        <p:txBody>
          <a:bodyPr anchor="ctr"/>
          <a:lstStyle/>
          <a:p>
            <a:pPr algn="ctr">
              <a:defRPr/>
            </a:pPr>
            <a:endParaRPr lang="fr-FR">
              <a:solidFill>
                <a:schemeClr val="lt1"/>
              </a:solidFill>
              <a:latin typeface="+mn-lt"/>
              <a:cs typeface="+mn-cs"/>
            </a:endParaRPr>
          </a:p>
        </p:txBody>
      </p:sp>
      <p:sp>
        <p:nvSpPr>
          <p:cNvPr id="17412" name="Rectangle 6"/>
          <p:cNvSpPr>
            <a:spLocks noChangeArrowheads="1"/>
          </p:cNvSpPr>
          <p:nvPr/>
        </p:nvSpPr>
        <p:spPr bwMode="auto">
          <a:xfrm>
            <a:off x="1115616" y="4672429"/>
            <a:ext cx="6740178" cy="400110"/>
          </a:xfrm>
          <a:prstGeom prst="rect">
            <a:avLst/>
          </a:prstGeom>
          <a:noFill/>
          <a:ln w="9525">
            <a:noFill/>
            <a:miter lim="800000"/>
            <a:headEnd/>
            <a:tailEnd/>
          </a:ln>
        </p:spPr>
        <p:txBody>
          <a:bodyPr wrap="none">
            <a:spAutoFit/>
          </a:bodyPr>
          <a:lstStyle/>
          <a:p>
            <a:r>
              <a:rPr lang="en-GB" sz="2000" b="1" dirty="0">
                <a:latin typeface="+mj-lt"/>
              </a:rPr>
              <a:t>ENTSOG foresees a diminishing role for interruptible products</a:t>
            </a:r>
          </a:p>
        </p:txBody>
      </p:sp>
    </p:spTree>
    <p:extLst>
      <p:ext uri="{BB962C8B-B14F-4D97-AF65-F5344CB8AC3E}">
        <p14:creationId xmlns:p14="http://schemas.microsoft.com/office/powerpoint/2010/main" xmlns="" val="3205279067"/>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ubtitle 5"/>
          <p:cNvSpPr>
            <a:spLocks noGrp="1"/>
          </p:cNvSpPr>
          <p:nvPr>
            <p:ph type="subTitle" idx="1"/>
          </p:nvPr>
        </p:nvSpPr>
        <p:spPr bwMode="auto">
          <a:xfrm>
            <a:off x="427038" y="3717032"/>
            <a:ext cx="8356600" cy="67627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GB" sz="2800" b="1" dirty="0" smtClean="0">
                <a:solidFill>
                  <a:srgbClr val="B4D13B"/>
                </a:solidFill>
                <a:ea typeface="ＭＳ Ｐゴシック" pitchFamily="34" charset="-128"/>
              </a:rPr>
              <a:t>Tariffs</a:t>
            </a:r>
            <a:endParaRPr lang="en-GB" sz="2800" b="1" dirty="0" smtClean="0">
              <a:solidFill>
                <a:schemeClr val="tx1"/>
              </a:solidFill>
              <a:ea typeface="ＭＳ Ｐゴシック" pitchFamily="34" charset="-128"/>
            </a:endParaRPr>
          </a:p>
        </p:txBody>
      </p:sp>
      <p:sp>
        <p:nvSpPr>
          <p:cNvPr id="6" name="Sous-titre 2"/>
          <p:cNvSpPr txBox="1">
            <a:spLocks/>
          </p:cNvSpPr>
          <p:nvPr/>
        </p:nvSpPr>
        <p:spPr bwMode="auto">
          <a:xfrm>
            <a:off x="1404938" y="5793482"/>
            <a:ext cx="6400800" cy="323850"/>
          </a:xfrm>
          <a:prstGeom prst="rect">
            <a:avLst/>
          </a:prstGeom>
          <a:noFill/>
          <a:ln w="9525">
            <a:noFill/>
            <a:miter lim="800000"/>
            <a:headEnd/>
            <a:tailEnd/>
          </a:ln>
        </p:spPr>
        <p:txBody>
          <a:bodyPr/>
          <a:lstStyle/>
          <a:p>
            <a:pPr algn="ctr" eaLnBrk="0" hangingPunct="0">
              <a:spcBef>
                <a:spcPct val="20000"/>
              </a:spcBef>
              <a:buFont typeface="Arial" charset="0"/>
              <a:buNone/>
              <a:defRPr/>
            </a:pPr>
            <a:r>
              <a:rPr lang="en-GB" b="1" dirty="0" smtClean="0">
                <a:solidFill>
                  <a:srgbClr val="666666"/>
                </a:solidFill>
                <a:latin typeface="+mn-lt"/>
              </a:rPr>
              <a:t>20</a:t>
            </a:r>
            <a:r>
              <a:rPr lang="en-GB" sz="1800" b="1" baseline="30000" dirty="0" smtClean="0">
                <a:solidFill>
                  <a:srgbClr val="666666"/>
                </a:solidFill>
                <a:latin typeface="+mn-lt"/>
              </a:rPr>
              <a:t>th</a:t>
            </a:r>
            <a:r>
              <a:rPr lang="en-GB" sz="1800" b="1" dirty="0" smtClean="0">
                <a:solidFill>
                  <a:srgbClr val="666666"/>
                </a:solidFill>
                <a:latin typeface="+mn-lt"/>
              </a:rPr>
              <a:t> </a:t>
            </a:r>
            <a:r>
              <a:rPr lang="en-GB" sz="1800" b="1" dirty="0">
                <a:solidFill>
                  <a:srgbClr val="666666"/>
                </a:solidFill>
                <a:latin typeface="+mn-lt"/>
              </a:rPr>
              <a:t>October 2011</a:t>
            </a:r>
          </a:p>
        </p:txBody>
      </p:sp>
      <p:sp>
        <p:nvSpPr>
          <p:cNvPr id="8" name="Title 4"/>
          <p:cNvSpPr txBox="1">
            <a:spLocks noGrp="1"/>
          </p:cNvSpPr>
          <p:nvPr>
            <p:ph type="ctrTitle" idx="4294967295"/>
          </p:nvPr>
        </p:nvSpPr>
        <p:spPr bwMode="auto">
          <a:xfrm>
            <a:off x="611188" y="2492375"/>
            <a:ext cx="7929562" cy="85725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a:r>
              <a:rPr lang="en-GB" sz="4000" b="1" dirty="0" smtClean="0">
                <a:solidFill>
                  <a:srgbClr val="2A3F82"/>
                </a:solidFill>
                <a:ea typeface="ＭＳ Ｐゴシック" pitchFamily="34" charset="-128"/>
              </a:rPr>
              <a:t>ENTSOG Capacity Workshop</a:t>
            </a:r>
          </a:p>
        </p:txBody>
      </p:sp>
    </p:spTree>
    <p:extLst>
      <p:ext uri="{BB962C8B-B14F-4D97-AF65-F5344CB8AC3E}">
        <p14:creationId xmlns:p14="http://schemas.microsoft.com/office/powerpoint/2010/main" xmlns="" val="178649384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bwMode="auto">
          <a:xfrm>
            <a:off x="457200" y="417513"/>
            <a:ext cx="8229600" cy="868362"/>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dirty="0" smtClean="0">
                <a:ea typeface="ＭＳ Ｐゴシック" pitchFamily="34" charset="-128"/>
                <a:cs typeface="Times New Roman" pitchFamily="18" charset="0"/>
              </a:rPr>
              <a:t>New consultation – after new ACER CAM FG</a:t>
            </a:r>
            <a:endParaRPr lang="en-GB" dirty="0" smtClean="0">
              <a:ea typeface="ＭＳ Ｐゴシック" pitchFamily="34" charset="-128"/>
            </a:endParaRPr>
          </a:p>
        </p:txBody>
      </p:sp>
      <p:sp>
        <p:nvSpPr>
          <p:cNvPr id="10243" name="Slide Number Placeholder 3"/>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400">
                <a:solidFill>
                  <a:schemeClr val="tx1"/>
                </a:solidFill>
                <a:latin typeface="Arial" pitchFamily="34" charset="0"/>
                <a:cs typeface="Arial" pitchFamily="34" charset="0"/>
              </a:defRPr>
            </a:lvl1pPr>
            <a:lvl2pPr marL="742950" indent="-285750" eaLnBrk="0" hangingPunct="0">
              <a:defRPr sz="1400">
                <a:solidFill>
                  <a:schemeClr val="tx1"/>
                </a:solidFill>
                <a:latin typeface="Arial" pitchFamily="34" charset="0"/>
                <a:cs typeface="Arial" pitchFamily="34" charset="0"/>
              </a:defRPr>
            </a:lvl2pPr>
            <a:lvl3pPr marL="1143000" indent="-228600" eaLnBrk="0" hangingPunct="0">
              <a:defRPr sz="1400">
                <a:solidFill>
                  <a:schemeClr val="tx1"/>
                </a:solidFill>
                <a:latin typeface="Arial" pitchFamily="34" charset="0"/>
                <a:cs typeface="Arial" pitchFamily="34" charset="0"/>
              </a:defRPr>
            </a:lvl3pPr>
            <a:lvl4pPr marL="1600200" indent="-228600" eaLnBrk="0" hangingPunct="0">
              <a:defRPr sz="1400">
                <a:solidFill>
                  <a:schemeClr val="tx1"/>
                </a:solidFill>
                <a:latin typeface="Arial" pitchFamily="34" charset="0"/>
                <a:cs typeface="Arial" pitchFamily="34" charset="0"/>
              </a:defRPr>
            </a:lvl4pPr>
            <a:lvl5pPr marL="2057400" indent="-228600" eaLnBrk="0" hangingPunct="0">
              <a:defRPr sz="1400">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sz="1400">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sz="1400">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sz="1400">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sz="1400">
                <a:solidFill>
                  <a:schemeClr val="tx1"/>
                </a:solidFill>
                <a:latin typeface="Arial" pitchFamily="34" charset="0"/>
                <a:cs typeface="Arial" pitchFamily="34" charset="0"/>
              </a:defRPr>
            </a:lvl9pPr>
          </a:lstStyle>
          <a:p>
            <a:pPr eaLnBrk="1" hangingPunct="1"/>
            <a:fld id="{CF8F0769-3794-4F75-9B69-A5A3B5E8465B}" type="slidenum">
              <a:rPr lang="fr-BE" sz="1200" smtClean="0">
                <a:solidFill>
                  <a:srgbClr val="666666"/>
                </a:solidFill>
                <a:latin typeface="Calibri" pitchFamily="34" charset="0"/>
              </a:rPr>
              <a:pPr eaLnBrk="1" hangingPunct="1"/>
              <a:t>7</a:t>
            </a:fld>
            <a:endParaRPr lang="fr-BE" sz="1200" smtClean="0">
              <a:solidFill>
                <a:srgbClr val="666666"/>
              </a:solidFill>
              <a:latin typeface="Calibri" pitchFamily="34" charset="0"/>
            </a:endParaRPr>
          </a:p>
        </p:txBody>
      </p:sp>
      <p:sp>
        <p:nvSpPr>
          <p:cNvPr id="2" name="Right Arrow 1"/>
          <p:cNvSpPr/>
          <p:nvPr/>
        </p:nvSpPr>
        <p:spPr>
          <a:xfrm>
            <a:off x="769023" y="5589240"/>
            <a:ext cx="922657" cy="360040"/>
          </a:xfrm>
          <a:prstGeom prst="rightArrow">
            <a:avLst/>
          </a:prstGeom>
          <a:solidFill>
            <a:srgbClr val="B4D13B"/>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857500" y="1268760"/>
            <a:ext cx="3467100" cy="3873500"/>
          </a:xfrm>
          <a:prstGeom prst="rect">
            <a:avLst/>
          </a:prstGeom>
          <a:noFill/>
          <a:ln w="12700">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8" name="Pentagon 7"/>
          <p:cNvSpPr/>
          <p:nvPr/>
        </p:nvSpPr>
        <p:spPr>
          <a:xfrm>
            <a:off x="457200" y="3008660"/>
            <a:ext cx="1866900" cy="457200"/>
          </a:xfrm>
          <a:prstGeom prst="homePlat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de-DE" sz="2000" b="1" dirty="0">
                <a:solidFill>
                  <a:schemeClr val="tx2"/>
                </a:solidFill>
              </a:rPr>
              <a:t>Sunset Clause</a:t>
            </a:r>
            <a:endParaRPr lang="en-US" sz="2000" b="1" dirty="0">
              <a:solidFill>
                <a:schemeClr val="tx2"/>
              </a:solidFill>
            </a:endParaRPr>
          </a:p>
        </p:txBody>
      </p:sp>
      <p:sp>
        <p:nvSpPr>
          <p:cNvPr id="9" name="Pentagon 8"/>
          <p:cNvSpPr/>
          <p:nvPr/>
        </p:nvSpPr>
        <p:spPr>
          <a:xfrm>
            <a:off x="457200" y="4151660"/>
            <a:ext cx="1866900" cy="457200"/>
          </a:xfrm>
          <a:prstGeom prst="homePlat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de-DE" sz="2000" b="1" dirty="0">
                <a:solidFill>
                  <a:schemeClr val="tx2"/>
                </a:solidFill>
              </a:rPr>
              <a:t>Default Rule</a:t>
            </a:r>
            <a:endParaRPr lang="en-US" sz="2000" b="1" dirty="0">
              <a:solidFill>
                <a:schemeClr val="tx2"/>
              </a:solidFill>
            </a:endParaRPr>
          </a:p>
        </p:txBody>
      </p:sp>
      <p:sp>
        <p:nvSpPr>
          <p:cNvPr id="10" name="Pentagon 9"/>
          <p:cNvSpPr/>
          <p:nvPr/>
        </p:nvSpPr>
        <p:spPr>
          <a:xfrm>
            <a:off x="457200" y="1793652"/>
            <a:ext cx="1866900" cy="555228"/>
          </a:xfrm>
          <a:prstGeom prst="homePlat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2000" b="1" dirty="0" smtClean="0">
                <a:solidFill>
                  <a:schemeClr val="tx2"/>
                </a:solidFill>
              </a:rPr>
              <a:t>Exclusive Bundling</a:t>
            </a:r>
            <a:endParaRPr lang="en-US" sz="2000" b="1" dirty="0">
              <a:solidFill>
                <a:schemeClr val="tx2"/>
              </a:solidFill>
            </a:endParaRPr>
          </a:p>
        </p:txBody>
      </p:sp>
      <p:sp>
        <p:nvSpPr>
          <p:cNvPr id="12" name="TextBox 11"/>
          <p:cNvSpPr txBox="1"/>
          <p:nvPr/>
        </p:nvSpPr>
        <p:spPr>
          <a:xfrm>
            <a:off x="2819400" y="1349970"/>
            <a:ext cx="3505200" cy="338138"/>
          </a:xfrm>
          <a:prstGeom prst="rect">
            <a:avLst/>
          </a:prstGeom>
          <a:noFill/>
        </p:spPr>
        <p:txBody>
          <a:bodyPr>
            <a:spAutoFit/>
          </a:bodyPr>
          <a:lstStyle/>
          <a:p>
            <a:pPr algn="ctr">
              <a:defRPr/>
            </a:pPr>
            <a:r>
              <a:rPr lang="de-DE" sz="1600" b="1" dirty="0" smtClean="0">
                <a:latin typeface="+mn-lt"/>
                <a:cs typeface="Arial" charset="0"/>
              </a:rPr>
              <a:t>To be included </a:t>
            </a:r>
            <a:r>
              <a:rPr lang="de-DE" sz="1600" b="1" dirty="0">
                <a:latin typeface="+mn-lt"/>
                <a:cs typeface="Arial" charset="0"/>
              </a:rPr>
              <a:t>in final ACER CAM FG</a:t>
            </a:r>
            <a:endParaRPr lang="en-US" sz="1600" b="1" dirty="0">
              <a:latin typeface="+mn-lt"/>
              <a:cs typeface="Arial" charset="0"/>
            </a:endParaRPr>
          </a:p>
        </p:txBody>
      </p:sp>
      <p:sp>
        <p:nvSpPr>
          <p:cNvPr id="13" name="Chevron 12"/>
          <p:cNvSpPr/>
          <p:nvPr/>
        </p:nvSpPr>
        <p:spPr>
          <a:xfrm>
            <a:off x="2362200" y="1865660"/>
            <a:ext cx="990600" cy="457200"/>
          </a:xfrm>
          <a:prstGeom prst="chevron">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sz="1600" b="1" dirty="0">
              <a:solidFill>
                <a:schemeClr val="tx2"/>
              </a:solidFill>
            </a:endParaRPr>
          </a:p>
        </p:txBody>
      </p:sp>
      <p:sp>
        <p:nvSpPr>
          <p:cNvPr id="14" name="Rectangle 13"/>
          <p:cNvSpPr/>
          <p:nvPr/>
        </p:nvSpPr>
        <p:spPr>
          <a:xfrm>
            <a:off x="2857500" y="1865660"/>
            <a:ext cx="3467100" cy="990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sz="1600" b="1">
              <a:solidFill>
                <a:schemeClr val="tx2"/>
              </a:solidFill>
            </a:endParaRPr>
          </a:p>
        </p:txBody>
      </p:sp>
      <p:cxnSp>
        <p:nvCxnSpPr>
          <p:cNvPr id="15" name="Straight Connector 14"/>
          <p:cNvCxnSpPr>
            <a:endCxn id="13" idx="0"/>
          </p:cNvCxnSpPr>
          <p:nvPr/>
        </p:nvCxnSpPr>
        <p:spPr>
          <a:xfrm flipH="1" flipV="1">
            <a:off x="2743200" y="1865660"/>
            <a:ext cx="3581400" cy="0"/>
          </a:xfrm>
          <a:prstGeom prst="line">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cxnSp>
      <p:cxnSp>
        <p:nvCxnSpPr>
          <p:cNvPr id="16" name="Straight Connector 15"/>
          <p:cNvCxnSpPr/>
          <p:nvPr/>
        </p:nvCxnSpPr>
        <p:spPr>
          <a:xfrm>
            <a:off x="6324600" y="1852960"/>
            <a:ext cx="0" cy="1016000"/>
          </a:xfrm>
          <a:prstGeom prst="line">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cxnSp>
      <p:cxnSp>
        <p:nvCxnSpPr>
          <p:cNvPr id="17" name="Straight Connector 16"/>
          <p:cNvCxnSpPr/>
          <p:nvPr/>
        </p:nvCxnSpPr>
        <p:spPr>
          <a:xfrm flipH="1">
            <a:off x="2857500" y="2856260"/>
            <a:ext cx="3467100" cy="0"/>
          </a:xfrm>
          <a:prstGeom prst="line">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cxnSp>
      <p:cxnSp>
        <p:nvCxnSpPr>
          <p:cNvPr id="18" name="Straight Connector 19461"/>
          <p:cNvCxnSpPr/>
          <p:nvPr/>
        </p:nvCxnSpPr>
        <p:spPr>
          <a:xfrm flipV="1">
            <a:off x="2857500" y="2322860"/>
            <a:ext cx="0" cy="533400"/>
          </a:xfrm>
          <a:prstGeom prst="line">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cxnSp>
      <p:sp>
        <p:nvSpPr>
          <p:cNvPr id="19" name="TextBox 18"/>
          <p:cNvSpPr txBox="1"/>
          <p:nvPr/>
        </p:nvSpPr>
        <p:spPr>
          <a:xfrm>
            <a:off x="2857500" y="1903760"/>
            <a:ext cx="3467100" cy="708025"/>
          </a:xfrm>
          <a:prstGeom prst="rect">
            <a:avLst/>
          </a:prstGeom>
          <a:noFill/>
        </p:spPr>
        <p:txBody>
          <a:bodyPr>
            <a:spAutoFit/>
          </a:bodyPr>
          <a:lstStyle/>
          <a:p>
            <a:pPr marL="342900" indent="-342900" algn="l">
              <a:buFont typeface="Arial" pitchFamily="34" charset="0"/>
              <a:buChar char="•"/>
              <a:defRPr/>
            </a:pPr>
            <a:r>
              <a:rPr lang="de-DE" sz="2000" dirty="0">
                <a:latin typeface="+mn-lt"/>
                <a:ea typeface="ＭＳ Ｐゴシック" pitchFamily="34" charset="-128"/>
                <a:cs typeface="ＭＳ Ｐゴシック" charset="-128"/>
              </a:rPr>
              <a:t>Draft included in CAM NC</a:t>
            </a:r>
          </a:p>
          <a:p>
            <a:pPr marL="342900" indent="-342900" algn="l">
              <a:buFont typeface="Arial" pitchFamily="34" charset="0"/>
              <a:buChar char="•"/>
              <a:defRPr/>
            </a:pPr>
            <a:r>
              <a:rPr lang="de-DE" sz="2000" dirty="0">
                <a:latin typeface="+mn-lt"/>
                <a:ea typeface="ＭＳ Ｐゴシック" pitchFamily="34" charset="-128"/>
                <a:cs typeface="Arial" charset="0"/>
              </a:rPr>
              <a:t>No modifications requested</a:t>
            </a:r>
            <a:endParaRPr lang="en-US" sz="1800" dirty="0">
              <a:latin typeface="+mn-lt"/>
              <a:cs typeface="Arial" charset="0"/>
            </a:endParaRPr>
          </a:p>
        </p:txBody>
      </p:sp>
      <p:sp>
        <p:nvSpPr>
          <p:cNvPr id="20" name="Chevron 19"/>
          <p:cNvSpPr/>
          <p:nvPr/>
        </p:nvSpPr>
        <p:spPr>
          <a:xfrm>
            <a:off x="2362200" y="3008660"/>
            <a:ext cx="990600" cy="457200"/>
          </a:xfrm>
          <a:prstGeom prst="chevron">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sz="1600" b="1" dirty="0">
              <a:solidFill>
                <a:schemeClr val="tx2"/>
              </a:solidFill>
            </a:endParaRPr>
          </a:p>
        </p:txBody>
      </p:sp>
      <p:sp>
        <p:nvSpPr>
          <p:cNvPr id="21" name="Rectangle 20"/>
          <p:cNvSpPr/>
          <p:nvPr/>
        </p:nvSpPr>
        <p:spPr>
          <a:xfrm>
            <a:off x="2857500" y="3008660"/>
            <a:ext cx="3467100" cy="990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sz="1600" b="1">
              <a:solidFill>
                <a:schemeClr val="tx2"/>
              </a:solidFill>
            </a:endParaRPr>
          </a:p>
        </p:txBody>
      </p:sp>
      <p:cxnSp>
        <p:nvCxnSpPr>
          <p:cNvPr id="22" name="Straight Connector 21"/>
          <p:cNvCxnSpPr>
            <a:endCxn id="20" idx="0"/>
          </p:cNvCxnSpPr>
          <p:nvPr/>
        </p:nvCxnSpPr>
        <p:spPr>
          <a:xfrm flipH="1" flipV="1">
            <a:off x="2743200" y="3008660"/>
            <a:ext cx="3581400" cy="0"/>
          </a:xfrm>
          <a:prstGeom prst="line">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cxnSp>
      <p:cxnSp>
        <p:nvCxnSpPr>
          <p:cNvPr id="23" name="Straight Connector 22"/>
          <p:cNvCxnSpPr/>
          <p:nvPr/>
        </p:nvCxnSpPr>
        <p:spPr>
          <a:xfrm>
            <a:off x="6324600" y="2995960"/>
            <a:ext cx="0" cy="1016000"/>
          </a:xfrm>
          <a:prstGeom prst="line">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cxnSp>
      <p:cxnSp>
        <p:nvCxnSpPr>
          <p:cNvPr id="24" name="Straight Connector 23"/>
          <p:cNvCxnSpPr/>
          <p:nvPr/>
        </p:nvCxnSpPr>
        <p:spPr>
          <a:xfrm flipH="1">
            <a:off x="2857500" y="3999260"/>
            <a:ext cx="3467100" cy="0"/>
          </a:xfrm>
          <a:prstGeom prst="line">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cxnSp>
      <p:cxnSp>
        <p:nvCxnSpPr>
          <p:cNvPr id="25" name="Straight Connector 24"/>
          <p:cNvCxnSpPr/>
          <p:nvPr/>
        </p:nvCxnSpPr>
        <p:spPr>
          <a:xfrm flipV="1">
            <a:off x="2857500" y="3465860"/>
            <a:ext cx="0" cy="533400"/>
          </a:xfrm>
          <a:prstGeom prst="line">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cxnSp>
      <p:sp>
        <p:nvSpPr>
          <p:cNvPr id="26" name="TextBox 25"/>
          <p:cNvSpPr txBox="1"/>
          <p:nvPr/>
        </p:nvSpPr>
        <p:spPr>
          <a:xfrm>
            <a:off x="2857500" y="3046760"/>
            <a:ext cx="3467100" cy="708025"/>
          </a:xfrm>
          <a:prstGeom prst="rect">
            <a:avLst/>
          </a:prstGeom>
          <a:noFill/>
        </p:spPr>
        <p:txBody>
          <a:bodyPr>
            <a:spAutoFit/>
          </a:bodyPr>
          <a:lstStyle/>
          <a:p>
            <a:pPr marL="342900" indent="-342900" algn="l">
              <a:buFont typeface="Arial" pitchFamily="34" charset="0"/>
              <a:buChar char="•"/>
              <a:defRPr/>
            </a:pPr>
            <a:r>
              <a:rPr lang="de-DE" sz="2000" dirty="0">
                <a:latin typeface="+mn-lt"/>
                <a:ea typeface="ＭＳ Ｐゴシック" pitchFamily="34" charset="-128"/>
                <a:cs typeface="Arial" charset="0"/>
              </a:rPr>
              <a:t>Text developed to reflect the FG requirement</a:t>
            </a:r>
            <a:endParaRPr lang="en-US" sz="1800" dirty="0">
              <a:latin typeface="+mn-lt"/>
              <a:cs typeface="Arial" charset="0"/>
            </a:endParaRPr>
          </a:p>
        </p:txBody>
      </p:sp>
      <p:sp>
        <p:nvSpPr>
          <p:cNvPr id="27" name="Chevron 26"/>
          <p:cNvSpPr/>
          <p:nvPr/>
        </p:nvSpPr>
        <p:spPr>
          <a:xfrm>
            <a:off x="2362200" y="4151660"/>
            <a:ext cx="990600" cy="457200"/>
          </a:xfrm>
          <a:prstGeom prst="chevron">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sz="1600" b="1" dirty="0">
              <a:solidFill>
                <a:schemeClr val="tx2"/>
              </a:solidFill>
            </a:endParaRPr>
          </a:p>
        </p:txBody>
      </p:sp>
      <p:sp>
        <p:nvSpPr>
          <p:cNvPr id="28" name="Rectangle 27"/>
          <p:cNvSpPr/>
          <p:nvPr/>
        </p:nvSpPr>
        <p:spPr>
          <a:xfrm>
            <a:off x="2857500" y="4151660"/>
            <a:ext cx="3467100" cy="990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sz="1600" b="1">
              <a:solidFill>
                <a:schemeClr val="tx2"/>
              </a:solidFill>
            </a:endParaRPr>
          </a:p>
        </p:txBody>
      </p:sp>
      <p:cxnSp>
        <p:nvCxnSpPr>
          <p:cNvPr id="29" name="Straight Connector 28"/>
          <p:cNvCxnSpPr>
            <a:endCxn id="27" idx="0"/>
          </p:cNvCxnSpPr>
          <p:nvPr/>
        </p:nvCxnSpPr>
        <p:spPr>
          <a:xfrm flipH="1" flipV="1">
            <a:off x="2743200" y="4151660"/>
            <a:ext cx="3581400" cy="0"/>
          </a:xfrm>
          <a:prstGeom prst="line">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cxnSp>
      <p:cxnSp>
        <p:nvCxnSpPr>
          <p:cNvPr id="30" name="Straight Connector 29"/>
          <p:cNvCxnSpPr/>
          <p:nvPr/>
        </p:nvCxnSpPr>
        <p:spPr>
          <a:xfrm>
            <a:off x="6324600" y="4138960"/>
            <a:ext cx="0" cy="1016000"/>
          </a:xfrm>
          <a:prstGeom prst="line">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cxnSp>
      <p:cxnSp>
        <p:nvCxnSpPr>
          <p:cNvPr id="31" name="Straight Connector 30"/>
          <p:cNvCxnSpPr/>
          <p:nvPr/>
        </p:nvCxnSpPr>
        <p:spPr>
          <a:xfrm flipH="1">
            <a:off x="2857500" y="5142260"/>
            <a:ext cx="3467100" cy="0"/>
          </a:xfrm>
          <a:prstGeom prst="line">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cxnSp>
      <p:cxnSp>
        <p:nvCxnSpPr>
          <p:cNvPr id="32" name="Straight Connector 31"/>
          <p:cNvCxnSpPr/>
          <p:nvPr/>
        </p:nvCxnSpPr>
        <p:spPr>
          <a:xfrm flipV="1">
            <a:off x="2857500" y="4608860"/>
            <a:ext cx="0" cy="533400"/>
          </a:xfrm>
          <a:prstGeom prst="line">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cxnSp>
      <p:sp>
        <p:nvSpPr>
          <p:cNvPr id="33" name="TextBox 32"/>
          <p:cNvSpPr txBox="1">
            <a:spLocks noChangeArrowheads="1"/>
          </p:cNvSpPr>
          <p:nvPr/>
        </p:nvSpPr>
        <p:spPr bwMode="auto">
          <a:xfrm>
            <a:off x="2857500" y="4189760"/>
            <a:ext cx="3467100" cy="1016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342900" indent="-342900" eaLnBrk="0" hangingPunct="0">
              <a:defRPr sz="1400">
                <a:solidFill>
                  <a:schemeClr val="tx1"/>
                </a:solidFill>
                <a:latin typeface="Arial" pitchFamily="34" charset="0"/>
                <a:cs typeface="Arial" pitchFamily="34" charset="0"/>
              </a:defRPr>
            </a:lvl1pPr>
            <a:lvl2pPr marL="742950" indent="-285750" eaLnBrk="0" hangingPunct="0">
              <a:defRPr sz="1400">
                <a:solidFill>
                  <a:schemeClr val="tx1"/>
                </a:solidFill>
                <a:latin typeface="Arial" pitchFamily="34" charset="0"/>
                <a:cs typeface="Arial" pitchFamily="34" charset="0"/>
              </a:defRPr>
            </a:lvl2pPr>
            <a:lvl3pPr marL="1143000" indent="-228600" eaLnBrk="0" hangingPunct="0">
              <a:defRPr sz="1400">
                <a:solidFill>
                  <a:schemeClr val="tx1"/>
                </a:solidFill>
                <a:latin typeface="Arial" pitchFamily="34" charset="0"/>
                <a:cs typeface="Arial" pitchFamily="34" charset="0"/>
              </a:defRPr>
            </a:lvl3pPr>
            <a:lvl4pPr marL="1600200" indent="-228600" eaLnBrk="0" hangingPunct="0">
              <a:defRPr sz="1400">
                <a:solidFill>
                  <a:schemeClr val="tx1"/>
                </a:solidFill>
                <a:latin typeface="Arial" pitchFamily="34" charset="0"/>
                <a:cs typeface="Arial" pitchFamily="34" charset="0"/>
              </a:defRPr>
            </a:lvl4pPr>
            <a:lvl5pPr marL="2057400" indent="-228600" eaLnBrk="0" hangingPunct="0">
              <a:defRPr sz="1400">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sz="1400">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sz="1400">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sz="1400">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sz="1400">
                <a:solidFill>
                  <a:schemeClr val="tx1"/>
                </a:solidFill>
                <a:latin typeface="Arial" pitchFamily="34" charset="0"/>
                <a:cs typeface="Arial" pitchFamily="34" charset="0"/>
              </a:defRPr>
            </a:lvl9pPr>
          </a:lstStyle>
          <a:p>
            <a:pPr algn="l" eaLnBrk="1" hangingPunct="1">
              <a:buFont typeface="Arial" pitchFamily="34" charset="0"/>
              <a:buChar char="•"/>
            </a:pPr>
            <a:r>
              <a:rPr lang="de-DE" sz="2000">
                <a:latin typeface="Calibri" pitchFamily="34" charset="0"/>
                <a:ea typeface="ＭＳ Ｐゴシック"/>
                <a:cs typeface="ＭＳ Ｐゴシック"/>
              </a:rPr>
              <a:t>Options developed internally for discussion with market</a:t>
            </a:r>
            <a:endParaRPr lang="en-US" sz="2000">
              <a:latin typeface="Calibri" pitchFamily="34" charset="0"/>
              <a:ea typeface="ＭＳ Ｐゴシック"/>
              <a:cs typeface="ＭＳ Ｐゴシック"/>
            </a:endParaRPr>
          </a:p>
        </p:txBody>
      </p:sp>
      <p:sp>
        <p:nvSpPr>
          <p:cNvPr id="34" name="TextBox 33"/>
          <p:cNvSpPr txBox="1"/>
          <p:nvPr/>
        </p:nvSpPr>
        <p:spPr>
          <a:xfrm>
            <a:off x="8305800" y="3389660"/>
            <a:ext cx="876300" cy="1108075"/>
          </a:xfrm>
          <a:prstGeom prst="rect">
            <a:avLst/>
          </a:prstGeom>
          <a:noFill/>
        </p:spPr>
        <p:txBody>
          <a:bodyPr>
            <a:spAutoFit/>
          </a:bodyPr>
          <a:lstStyle/>
          <a:p>
            <a:pPr>
              <a:defRPr/>
            </a:pPr>
            <a:r>
              <a:rPr lang="de-DE" sz="6600" b="1" dirty="0">
                <a:solidFill>
                  <a:srgbClr val="FF0000"/>
                </a:solidFill>
                <a:latin typeface="+mn-lt"/>
              </a:rPr>
              <a:t>!</a:t>
            </a:r>
            <a:endParaRPr lang="en-US" sz="6600" b="1" dirty="0">
              <a:solidFill>
                <a:srgbClr val="FF0000"/>
              </a:solidFill>
              <a:latin typeface="+mn-lt"/>
            </a:endParaRPr>
          </a:p>
        </p:txBody>
      </p:sp>
      <p:sp>
        <p:nvSpPr>
          <p:cNvPr id="35" name="Left Brace 34"/>
          <p:cNvSpPr/>
          <p:nvPr/>
        </p:nvSpPr>
        <p:spPr>
          <a:xfrm rot="10800000">
            <a:off x="6324600" y="3008660"/>
            <a:ext cx="723900" cy="2133600"/>
          </a:xfrm>
          <a:prstGeom prst="leftBrace">
            <a:avLst>
              <a:gd name="adj1" fmla="val 33974"/>
              <a:gd name="adj2" fmla="val 50000"/>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36" name="Striped Right Arrow 35"/>
          <p:cNvSpPr/>
          <p:nvPr/>
        </p:nvSpPr>
        <p:spPr>
          <a:xfrm rot="5400000">
            <a:off x="7067550" y="3218210"/>
            <a:ext cx="1562100" cy="1828800"/>
          </a:xfrm>
          <a:prstGeom prst="stripedRightArrow">
            <a:avLst>
              <a:gd name="adj1" fmla="val 80303"/>
              <a:gd name="adj2" fmla="val 29167"/>
            </a:avLst>
          </a:prstGeom>
          <a:solidFill>
            <a:schemeClr val="tx1">
              <a:lumMod val="65000"/>
              <a:lumOff val="35000"/>
            </a:schemeClr>
          </a:solidFill>
          <a:ln/>
        </p:spPr>
        <p:style>
          <a:lnRef idx="2">
            <a:schemeClr val="accent1"/>
          </a:lnRef>
          <a:fillRef idx="1">
            <a:schemeClr val="lt1"/>
          </a:fillRef>
          <a:effectRef idx="0">
            <a:schemeClr val="accent1"/>
          </a:effectRef>
          <a:fontRef idx="minor">
            <a:schemeClr val="dk1"/>
          </a:fontRef>
        </p:style>
        <p:txBody>
          <a:bodyPr vert="vert270" anchor="ctr"/>
          <a:lstStyle/>
          <a:p>
            <a:pPr>
              <a:defRPr/>
            </a:pPr>
            <a:r>
              <a:rPr lang="de-DE" sz="1800" b="1" dirty="0">
                <a:solidFill>
                  <a:schemeClr val="accent3"/>
                </a:solidFill>
              </a:rPr>
              <a:t>Currently under WG development</a:t>
            </a:r>
            <a:endParaRPr lang="en-US" sz="1800" b="1" dirty="0">
              <a:solidFill>
                <a:schemeClr val="accent3"/>
              </a:solidFill>
            </a:endParaRPr>
          </a:p>
        </p:txBody>
      </p:sp>
      <p:sp>
        <p:nvSpPr>
          <p:cNvPr id="37" name="Rounded Rectangle 36"/>
          <p:cNvSpPr/>
          <p:nvPr/>
        </p:nvSpPr>
        <p:spPr>
          <a:xfrm>
            <a:off x="1835696" y="5517232"/>
            <a:ext cx="6356350" cy="558800"/>
          </a:xfrm>
          <a:prstGeom prst="roundRect">
            <a:avLst>
              <a:gd name="adj" fmla="val 18455"/>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400" b="1" dirty="0" smtClean="0">
                <a:cs typeface="ＭＳ Ｐゴシック"/>
              </a:rPr>
              <a:t>Consultation </a:t>
            </a:r>
            <a:r>
              <a:rPr lang="en-GB" sz="2400" b="1" dirty="0">
                <a:cs typeface="ＭＳ Ｐゴシック"/>
              </a:rPr>
              <a:t>will be published on 24</a:t>
            </a:r>
            <a:r>
              <a:rPr lang="en-GB" sz="2400" b="1" baseline="30000" dirty="0">
                <a:cs typeface="ＭＳ Ｐゴシック"/>
              </a:rPr>
              <a:t>th</a:t>
            </a:r>
            <a:r>
              <a:rPr lang="en-GB" sz="2400" b="1" dirty="0">
                <a:cs typeface="ＭＳ Ｐゴシック"/>
              </a:rPr>
              <a:t> October </a:t>
            </a:r>
            <a:endParaRPr lang="en-GB" sz="2400" dirty="0">
              <a:cs typeface="ＭＳ Ｐゴシック"/>
            </a:endParaRPr>
          </a:p>
        </p:txBody>
      </p:sp>
    </p:spTree>
    <p:extLst>
      <p:ext uri="{BB962C8B-B14F-4D97-AF65-F5344CB8AC3E}">
        <p14:creationId xmlns:p14="http://schemas.microsoft.com/office/powerpoint/2010/main" xmlns="" val="4118698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8"/>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7"/>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0"/>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1"/>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2"/>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23"/>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24"/>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25"/>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6"/>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24"/>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27"/>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28"/>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29"/>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30"/>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31"/>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32"/>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P spid="13" grpId="0" animBg="1"/>
      <p:bldP spid="14" grpId="0" animBg="1"/>
      <p:bldP spid="19" grpId="0"/>
      <p:bldP spid="20" grpId="0" animBg="1"/>
      <p:bldP spid="21" grpId="0" animBg="1"/>
      <p:bldP spid="26" grpId="0"/>
      <p:bldP spid="27" grpId="0" animBg="1"/>
      <p:bldP spid="28" grpId="0" animBg="1"/>
      <p:bldP spid="33"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Espace réservé du contenu 2"/>
          <p:cNvSpPr>
            <a:spLocks noGrp="1"/>
          </p:cNvSpPr>
          <p:nvPr>
            <p:ph sz="quarter" idx="11"/>
          </p:nvPr>
        </p:nvSpPr>
        <p:spPr bwMode="auto">
          <a:xfrm>
            <a:off x="539750" y="1700213"/>
            <a:ext cx="8143875" cy="4465637"/>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buFont typeface="Arial" pitchFamily="34" charset="0"/>
              <a:buChar char="•"/>
              <a:defRPr/>
            </a:pPr>
            <a:r>
              <a:rPr lang="en-GB" sz="1800" b="1" dirty="0">
                <a:ea typeface="ＭＳ Ｐゴシック" pitchFamily="34" charset="-128"/>
              </a:rPr>
              <a:t>Tariff provisions are necessary to enable CAM rules to work</a:t>
            </a:r>
          </a:p>
          <a:p>
            <a:pPr marL="685800" lvl="1">
              <a:buFont typeface="Arial" pitchFamily="34" charset="0"/>
              <a:buChar char="•"/>
              <a:defRPr/>
            </a:pPr>
            <a:r>
              <a:rPr lang="en-GB" sz="1800" i="1" dirty="0">
                <a:ea typeface="ＭＳ Ｐゴシック" pitchFamily="34" charset="-128"/>
                <a:cs typeface="ＭＳ Ｐゴシック" charset="-128"/>
              </a:rPr>
              <a:t>Later tariff codification, such as a tariff network code or a Commission guideline on tariffs, might bring more specific rules</a:t>
            </a:r>
          </a:p>
          <a:p>
            <a:pPr marL="400050" lvl="1" indent="0">
              <a:buFont typeface="Arial" charset="0"/>
              <a:buNone/>
              <a:defRPr/>
            </a:pPr>
            <a:endParaRPr lang="en-GB" sz="1800" i="1" dirty="0">
              <a:ea typeface="ＭＳ Ｐゴシック" pitchFamily="34" charset="-128"/>
              <a:cs typeface="ＭＳ Ｐゴシック" charset="-128"/>
            </a:endParaRPr>
          </a:p>
          <a:p>
            <a:pPr marL="0" lvl="1" indent="0">
              <a:buFont typeface="Arial" charset="0"/>
              <a:buNone/>
              <a:defRPr/>
            </a:pPr>
            <a:r>
              <a:rPr lang="en-GB" sz="1800" b="1" dirty="0">
                <a:solidFill>
                  <a:srgbClr val="C00000"/>
                </a:solidFill>
                <a:ea typeface="ＭＳ Ｐゴシック" pitchFamily="34" charset="-128"/>
                <a:cs typeface="ＭＳ Ｐゴシック" charset="-128"/>
              </a:rPr>
              <a:t>Principle from CAM Framework Guideline: Reserve Price = Regulated Tariff</a:t>
            </a:r>
          </a:p>
          <a:p>
            <a:pPr marL="0" lvl="1" indent="0">
              <a:buFont typeface="Arial" charset="0"/>
              <a:buNone/>
              <a:defRPr/>
            </a:pPr>
            <a:endParaRPr lang="en-GB" sz="1800" b="1" dirty="0">
              <a:ea typeface="ＭＳ Ｐゴシック" pitchFamily="34" charset="-128"/>
              <a:cs typeface="ＭＳ Ｐゴシック" charset="-128"/>
            </a:endParaRPr>
          </a:p>
          <a:p>
            <a:pPr marL="342900" lvl="1" indent="-342900">
              <a:buFont typeface="Wingdings" pitchFamily="2" charset="2"/>
              <a:buChar char="Ø"/>
              <a:defRPr/>
            </a:pPr>
            <a:r>
              <a:rPr lang="en-GB" sz="1800" i="1" dirty="0">
                <a:ea typeface="ＭＳ Ｐゴシック" pitchFamily="34" charset="-128"/>
                <a:cs typeface="ＭＳ Ｐゴシック" charset="-128"/>
              </a:rPr>
              <a:t>However, further principles need to be specified in CAM NC already now:</a:t>
            </a:r>
          </a:p>
          <a:p>
            <a:pPr marL="742950" lvl="2" indent="-342900">
              <a:buFont typeface="+mj-lt"/>
              <a:buAutoNum type="arabicPeriod"/>
              <a:defRPr/>
            </a:pPr>
            <a:r>
              <a:rPr lang="en-GB" sz="1800" b="1" dirty="0">
                <a:ea typeface="ＭＳ Ｐゴシック" pitchFamily="34" charset="-128"/>
                <a:cs typeface="ＭＳ Ｐゴシック" charset="-128"/>
              </a:rPr>
              <a:t>Clarification that both a « fixed » and a variable « floating » price regime are possible for the time being</a:t>
            </a:r>
          </a:p>
          <a:p>
            <a:pPr marL="742950" lvl="2" indent="-342900">
              <a:buFont typeface="+mj-lt"/>
              <a:buAutoNum type="arabicPeriod"/>
              <a:defRPr/>
            </a:pPr>
            <a:r>
              <a:rPr lang="en-GB" sz="1800" b="1" dirty="0">
                <a:ea typeface="ＭＳ Ｐゴシック" pitchFamily="34" charset="-128"/>
                <a:cs typeface="ＭＳ Ｐゴシック" charset="-128"/>
              </a:rPr>
              <a:t>“Revenue Equivalence Principle”: reserve price structure along product durations (long vs. short term products)</a:t>
            </a:r>
          </a:p>
          <a:p>
            <a:pPr marL="742950" lvl="2" indent="-342900">
              <a:buFont typeface="+mj-lt"/>
              <a:buAutoNum type="arabicPeriod"/>
              <a:defRPr/>
            </a:pPr>
            <a:r>
              <a:rPr lang="en-GB" sz="1800" b="1" dirty="0">
                <a:ea typeface="ＭＳ Ｐゴシック" pitchFamily="34" charset="-128"/>
                <a:cs typeface="ＭＳ Ｐゴシック" charset="-128"/>
              </a:rPr>
              <a:t>Split of auction revenues from bundled products</a:t>
            </a:r>
          </a:p>
          <a:p>
            <a:pPr marL="742950" lvl="2" indent="-342900">
              <a:buFont typeface="+mj-lt"/>
              <a:buAutoNum type="arabicPeriod"/>
              <a:defRPr/>
            </a:pPr>
            <a:r>
              <a:rPr lang="en-GB" sz="1800" b="1" dirty="0">
                <a:ea typeface="ＭＳ Ｐゴシック" pitchFamily="34" charset="-128"/>
                <a:cs typeface="ＭＳ Ｐゴシック" charset="-128"/>
              </a:rPr>
              <a:t>Clarification that there needs to be over and under recovery mechanisms in place (as appropriate)</a:t>
            </a:r>
          </a:p>
        </p:txBody>
      </p:sp>
      <p:sp>
        <p:nvSpPr>
          <p:cNvPr id="6147" name="Espace réservé du numéro de diapositive 3"/>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6250A0F6-FD5D-45C5-93DE-8601F42CFCD5}" type="slidenum">
              <a:rPr lang="en-US" sz="1400" smtClean="0">
                <a:solidFill>
                  <a:srgbClr val="666666"/>
                </a:solidFill>
                <a:latin typeface="Calibri" pitchFamily="34" charset="0"/>
              </a:rPr>
              <a:pPr eaLnBrk="1" hangingPunct="1"/>
              <a:t>70</a:t>
            </a:fld>
            <a:endParaRPr lang="en-US" sz="1400" smtClean="0">
              <a:solidFill>
                <a:srgbClr val="666666"/>
              </a:solidFill>
              <a:latin typeface="Calibri" pitchFamily="34" charset="0"/>
            </a:endParaRPr>
          </a:p>
        </p:txBody>
      </p:sp>
      <p:sp>
        <p:nvSpPr>
          <p:cNvPr id="6148" name="Titre 1"/>
          <p:cNvSpPr>
            <a:spLocks noGrp="1"/>
          </p:cNvSpPr>
          <p:nvPr>
            <p:ph type="title"/>
          </p:nvPr>
        </p:nvSpPr>
        <p:spPr bwMode="auto">
          <a:xfrm>
            <a:off x="457200" y="417513"/>
            <a:ext cx="8229600" cy="10668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de-DE" smtClean="0">
                <a:ea typeface="ＭＳ Ｐゴシック" pitchFamily="34" charset="-128"/>
              </a:rPr>
              <a:t>Tariffs</a:t>
            </a:r>
            <a:r>
              <a:rPr lang="de-DE" sz="2800" smtClean="0">
                <a:ea typeface="ＭＳ Ｐゴシック" pitchFamily="34" charset="-128"/>
              </a:rPr>
              <a:t/>
            </a:r>
            <a:br>
              <a:rPr lang="de-DE" sz="2800" smtClean="0">
                <a:ea typeface="ＭＳ Ｐゴシック" pitchFamily="34" charset="-128"/>
              </a:rPr>
            </a:br>
            <a:r>
              <a:rPr lang="de-DE" sz="2400" smtClean="0">
                <a:ea typeface="ＭＳ Ｐゴシック" pitchFamily="34" charset="-128"/>
              </a:rPr>
              <a:t>Essential provisions in the CAM NC</a:t>
            </a:r>
            <a:endParaRPr lang="en-US" sz="2400" smtClean="0">
              <a:ea typeface="ＭＳ Ｐゴシック" pitchFamily="34" charset="-128"/>
            </a:endParaRPr>
          </a:p>
        </p:txBody>
      </p:sp>
    </p:spTree>
    <p:extLst>
      <p:ext uri="{BB962C8B-B14F-4D97-AF65-F5344CB8AC3E}">
        <p14:creationId xmlns:p14="http://schemas.microsoft.com/office/powerpoint/2010/main" xmlns="" val="3771516295"/>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Espace réservé du contenu 2"/>
          <p:cNvSpPr>
            <a:spLocks noGrp="1"/>
          </p:cNvSpPr>
          <p:nvPr>
            <p:ph sz="quarter" idx="11"/>
          </p:nvPr>
        </p:nvSpPr>
        <p:spPr bwMode="auto">
          <a:xfrm>
            <a:off x="395288" y="1579563"/>
            <a:ext cx="8424862" cy="3433762"/>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lvl="2" indent="0">
              <a:spcAft>
                <a:spcPts val="600"/>
              </a:spcAft>
              <a:defRPr/>
            </a:pPr>
            <a:r>
              <a:rPr lang="en-GB" sz="2000" b="1">
                <a:ea typeface="ＭＳ Ｐゴシック" pitchFamily="34" charset="-128"/>
                <a:cs typeface="ＭＳ Ｐゴシック" charset="-128"/>
              </a:rPr>
              <a:t>Both « fixed » and variable « floating » price regime shall be possible</a:t>
            </a:r>
          </a:p>
          <a:p>
            <a:pPr>
              <a:spcAft>
                <a:spcPts val="600"/>
              </a:spcAft>
              <a:buFont typeface="Arial" pitchFamily="34" charset="0"/>
              <a:buChar char="•"/>
              <a:defRPr/>
            </a:pPr>
            <a:r>
              <a:rPr lang="en-GB" sz="2000" b="1" dirty="0">
                <a:ea typeface="ＭＳ Ｐゴシック" pitchFamily="34" charset="-128"/>
              </a:rPr>
              <a:t>Fixed price: In the auction, the payable price is determined as:</a:t>
            </a:r>
          </a:p>
          <a:p>
            <a:pPr marL="0" indent="0">
              <a:spcAft>
                <a:spcPts val="600"/>
              </a:spcAft>
              <a:buFont typeface="Arial" charset="0"/>
              <a:buNone/>
              <a:defRPr/>
            </a:pPr>
            <a:r>
              <a:rPr lang="en-GB" sz="2000" b="1" dirty="0">
                <a:solidFill>
                  <a:srgbClr val="C00000"/>
                </a:solidFill>
                <a:ea typeface="ＭＳ Ｐゴシック" pitchFamily="34" charset="-128"/>
              </a:rPr>
              <a:t>	</a:t>
            </a:r>
            <a:r>
              <a:rPr lang="en-GB" sz="1800" b="1" dirty="0">
                <a:solidFill>
                  <a:srgbClr val="C00000"/>
                </a:solidFill>
                <a:ea typeface="ＭＳ Ｐゴシック" pitchFamily="34" charset="-128"/>
              </a:rPr>
              <a:t>Regulated price at the time of the auction + auction premium</a:t>
            </a:r>
          </a:p>
          <a:p>
            <a:pPr marL="0" indent="0">
              <a:spcAft>
                <a:spcPts val="600"/>
              </a:spcAft>
              <a:buFont typeface="Arial" charset="0"/>
              <a:buNone/>
              <a:defRPr/>
            </a:pPr>
            <a:r>
              <a:rPr lang="en-GB" sz="1800" b="1" i="1" dirty="0">
                <a:ea typeface="ＭＳ Ｐゴシック" pitchFamily="34" charset="-128"/>
              </a:rPr>
              <a:t>	</a:t>
            </a:r>
            <a:r>
              <a:rPr lang="en-GB" sz="1800" i="1" dirty="0">
                <a:ea typeface="ＭＳ Ｐゴシック" pitchFamily="34" charset="-128"/>
              </a:rPr>
              <a:t>potential effect: higher need for over and under recovery mechanisms in the 	longer run</a:t>
            </a:r>
          </a:p>
          <a:p>
            <a:pPr marL="285750" indent="-285750">
              <a:spcAft>
                <a:spcPts val="600"/>
              </a:spcAft>
              <a:buFont typeface="Arial" pitchFamily="34" charset="0"/>
              <a:buChar char="•"/>
              <a:defRPr/>
            </a:pPr>
            <a:r>
              <a:rPr lang="en-GB" sz="2000" b="1" dirty="0">
                <a:ea typeface="ＭＳ Ｐゴシック" pitchFamily="34" charset="-128"/>
              </a:rPr>
              <a:t>Variable (floating) price: In the auction, the price is determined as:</a:t>
            </a:r>
          </a:p>
          <a:p>
            <a:pPr marL="0" indent="0">
              <a:spcAft>
                <a:spcPts val="600"/>
              </a:spcAft>
              <a:buFont typeface="Arial" charset="0"/>
              <a:buNone/>
              <a:defRPr/>
            </a:pPr>
            <a:r>
              <a:rPr lang="en-GB" sz="1800" b="1" dirty="0">
                <a:solidFill>
                  <a:srgbClr val="C00000"/>
                </a:solidFill>
                <a:ea typeface="ＭＳ Ｐゴシック" pitchFamily="34" charset="-128"/>
              </a:rPr>
              <a:t>	Regulated price at the time of potential capacity usage + auction premium</a:t>
            </a:r>
          </a:p>
          <a:p>
            <a:pPr marL="857250" lvl="2" indent="0">
              <a:spcAft>
                <a:spcPts val="600"/>
              </a:spcAft>
              <a:defRPr/>
            </a:pPr>
            <a:r>
              <a:rPr lang="en-GB" sz="1800" i="1">
                <a:ea typeface="ＭＳ Ｐゴシック" pitchFamily="34" charset="-128"/>
                <a:cs typeface="ＭＳ Ｐゴシック" charset="-128"/>
              </a:rPr>
              <a:t>potential effect: higher uncertainty for users regarding capacity prices in the longer run</a:t>
            </a:r>
          </a:p>
        </p:txBody>
      </p:sp>
      <p:sp>
        <p:nvSpPr>
          <p:cNvPr id="7171" name="Espace réservé du numéro de diapositive 3"/>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CE8BE1BD-3438-4DF1-91A5-EF0CD58B8122}" type="slidenum">
              <a:rPr lang="en-US" sz="1400" smtClean="0">
                <a:solidFill>
                  <a:srgbClr val="666666"/>
                </a:solidFill>
                <a:latin typeface="Calibri" pitchFamily="34" charset="0"/>
              </a:rPr>
              <a:pPr eaLnBrk="1" hangingPunct="1"/>
              <a:t>71</a:t>
            </a:fld>
            <a:endParaRPr lang="en-US" sz="1400" smtClean="0">
              <a:solidFill>
                <a:srgbClr val="666666"/>
              </a:solidFill>
              <a:latin typeface="Calibri" pitchFamily="34" charset="0"/>
            </a:endParaRPr>
          </a:p>
        </p:txBody>
      </p:sp>
      <p:sp>
        <p:nvSpPr>
          <p:cNvPr id="7172" name="Titre 1"/>
          <p:cNvSpPr>
            <a:spLocks noGrp="1"/>
          </p:cNvSpPr>
          <p:nvPr>
            <p:ph type="title"/>
          </p:nvPr>
        </p:nvSpPr>
        <p:spPr bwMode="auto">
          <a:xfrm>
            <a:off x="457200" y="417513"/>
            <a:ext cx="8229600" cy="10668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de-DE" smtClean="0">
                <a:ea typeface="ＭＳ Ｐゴシック" pitchFamily="34" charset="-128"/>
              </a:rPr>
              <a:t>Tariffs (1)</a:t>
            </a:r>
            <a:r>
              <a:rPr lang="de-DE" sz="2800" smtClean="0">
                <a:ea typeface="ＭＳ Ｐゴシック" pitchFamily="34" charset="-128"/>
              </a:rPr>
              <a:t/>
            </a:r>
            <a:br>
              <a:rPr lang="de-DE" sz="2800" smtClean="0">
                <a:ea typeface="ＭＳ Ｐゴシック" pitchFamily="34" charset="-128"/>
              </a:rPr>
            </a:br>
            <a:r>
              <a:rPr lang="de-DE" sz="2400" smtClean="0">
                <a:ea typeface="ＭＳ Ｐゴシック" pitchFamily="34" charset="-128"/>
              </a:rPr>
              <a:t>Fixed and floating auction prices</a:t>
            </a:r>
            <a:endParaRPr lang="en-US" sz="2400" smtClean="0">
              <a:ea typeface="ＭＳ Ｐゴシック" pitchFamily="34" charset="-128"/>
            </a:endParaRPr>
          </a:p>
        </p:txBody>
      </p:sp>
      <p:sp>
        <p:nvSpPr>
          <p:cNvPr id="5" name="AutoShape 6"/>
          <p:cNvSpPr>
            <a:spLocks noChangeArrowheads="1"/>
          </p:cNvSpPr>
          <p:nvPr/>
        </p:nvSpPr>
        <p:spPr bwMode="auto">
          <a:xfrm>
            <a:off x="466725" y="5133975"/>
            <a:ext cx="8208963" cy="865188"/>
          </a:xfrm>
          <a:prstGeom prst="roundRect">
            <a:avLst>
              <a:gd name="adj" fmla="val 16667"/>
            </a:avLst>
          </a:prstGeom>
          <a:solidFill>
            <a:schemeClr val="accent3"/>
          </a:solidFill>
          <a:ln w="19050">
            <a:solidFill>
              <a:schemeClr val="tx2"/>
            </a:solidFill>
            <a:round/>
            <a:headEnd/>
            <a:tailEnd/>
          </a:ln>
        </p:spPr>
        <p:txBody>
          <a:bodyPr anchor="ctr"/>
          <a:lstStyle/>
          <a:p>
            <a:pPr algn="ctr">
              <a:defRPr/>
            </a:pPr>
            <a:r>
              <a:rPr lang="en-GB" sz="2400" b="1" i="1" dirty="0">
                <a:latin typeface="+mn-lt"/>
                <a:cs typeface="Arial" charset="0"/>
              </a:rPr>
              <a:t>For the time being, NRAs and TSOs will have to opt for one of the schemes; no prejudice to further EU discussion</a:t>
            </a:r>
          </a:p>
        </p:txBody>
      </p:sp>
    </p:spTree>
    <p:extLst>
      <p:ext uri="{BB962C8B-B14F-4D97-AF65-F5344CB8AC3E}">
        <p14:creationId xmlns:p14="http://schemas.microsoft.com/office/powerpoint/2010/main" xmlns="" val="1875625554"/>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re 1"/>
          <p:cNvSpPr>
            <a:spLocks noGrp="1"/>
          </p:cNvSpPr>
          <p:nvPr>
            <p:ph type="title"/>
          </p:nvPr>
        </p:nvSpPr>
        <p:spPr bwMode="auto">
          <a:xfrm>
            <a:off x="457200" y="417513"/>
            <a:ext cx="8229600" cy="1427162"/>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de-DE" smtClean="0">
                <a:ea typeface="ＭＳ Ｐゴシック" pitchFamily="34" charset="-128"/>
              </a:rPr>
              <a:t>Tariffs (2a)</a:t>
            </a:r>
            <a:r>
              <a:rPr lang="de-DE" sz="2800" smtClean="0">
                <a:ea typeface="ＭＳ Ｐゴシック" pitchFamily="34" charset="-128"/>
              </a:rPr>
              <a:t/>
            </a:r>
            <a:br>
              <a:rPr lang="de-DE" sz="2800" smtClean="0">
                <a:ea typeface="ＭＳ Ｐゴシック" pitchFamily="34" charset="-128"/>
              </a:rPr>
            </a:br>
            <a:r>
              <a:rPr lang="de-DE" sz="2400" smtClean="0">
                <a:ea typeface="ＭＳ Ｐゴシック" pitchFamily="34" charset="-128"/>
              </a:rPr>
              <a:t>Regulated reserve prices throughout standard capacity products</a:t>
            </a:r>
            <a:endParaRPr lang="en-US" sz="2400" smtClean="0">
              <a:ea typeface="ＭＳ Ｐゴシック" pitchFamily="34" charset="-128"/>
            </a:endParaRPr>
          </a:p>
        </p:txBody>
      </p:sp>
      <p:sp>
        <p:nvSpPr>
          <p:cNvPr id="7171" name="Espace réservé du contenu 2"/>
          <p:cNvSpPr>
            <a:spLocks noGrp="1"/>
          </p:cNvSpPr>
          <p:nvPr>
            <p:ph sz="quarter" idx="11"/>
          </p:nvPr>
        </p:nvSpPr>
        <p:spPr bwMode="auto">
          <a:xfrm>
            <a:off x="604838" y="2205038"/>
            <a:ext cx="8143875" cy="927100"/>
          </a:xfrm>
          <a:gradFill>
            <a:gsLst>
              <a:gs pos="0">
                <a:schemeClr val="accent1">
                  <a:lumMod val="20000"/>
                  <a:lumOff val="80000"/>
                </a:schemeClr>
              </a:gs>
              <a:gs pos="38000">
                <a:schemeClr val="accent1">
                  <a:tint val="44500"/>
                  <a:satMod val="160000"/>
                  <a:alpha val="0"/>
                </a:schemeClr>
              </a:gs>
              <a:gs pos="100000">
                <a:schemeClr val="accent1">
                  <a:tint val="23500"/>
                  <a:satMod val="160000"/>
                </a:schemeClr>
              </a:gs>
            </a:gsLst>
            <a:lin ang="5400000" scaled="0"/>
          </a:gradFill>
          <a:ln w="19050" cap="rnd">
            <a:solidFill>
              <a:srgbClr val="000000"/>
            </a:solidFill>
            <a:round/>
            <a:headEnd/>
            <a:tailEnd/>
          </a:ln>
          <a:extLst/>
        </p:spPr>
        <p:txBody>
          <a:bodyPr vert="horz" wrap="square" lIns="91440" tIns="45720" rIns="91440" bIns="45720" numCol="1" anchor="t" anchorCtr="0" compatLnSpc="1">
            <a:prstTxWarp prst="textNoShape">
              <a:avLst/>
            </a:prstTxWarp>
          </a:bodyPr>
          <a:lstStyle/>
          <a:p>
            <a:pPr marL="0" indent="0" algn="ctr">
              <a:buFont typeface="Arial" charset="0"/>
              <a:buNone/>
              <a:defRPr/>
            </a:pPr>
            <a:r>
              <a:rPr lang="en-GB" sz="1800" b="1" i="1" dirty="0">
                <a:solidFill>
                  <a:srgbClr val="2A3F82"/>
                </a:solidFill>
                <a:ea typeface="ＭＳ Ｐゴシック" pitchFamily="34" charset="-128"/>
                <a:cs typeface="Arial" charset="0"/>
              </a:rPr>
              <a:t>Revenue of flat long term booking approximately equal to revenue of profiled booking along actual flows, while not foreclosing sensible seasonal pricing. (Revenue Equivalence Principle)</a:t>
            </a:r>
            <a:endParaRPr lang="en-GB" sz="2000" b="1" dirty="0">
              <a:ea typeface="ＭＳ Ｐゴシック" pitchFamily="34" charset="-128"/>
            </a:endParaRPr>
          </a:p>
          <a:p>
            <a:pPr marL="0" indent="0">
              <a:buFont typeface="Arial" charset="0"/>
              <a:buNone/>
              <a:defRPr/>
            </a:pPr>
            <a:endParaRPr lang="en-GB" sz="2000" b="1" dirty="0">
              <a:ea typeface="ＭＳ Ｐゴシック" pitchFamily="34" charset="-128"/>
            </a:endParaRPr>
          </a:p>
          <a:p>
            <a:pPr marL="0" indent="0">
              <a:buFont typeface="Arial" charset="0"/>
              <a:buNone/>
              <a:defRPr/>
            </a:pPr>
            <a:endParaRPr lang="en-GB" sz="2800" b="1" dirty="0">
              <a:solidFill>
                <a:schemeClr val="bg2">
                  <a:lumMod val="75000"/>
                </a:schemeClr>
              </a:solidFill>
              <a:ea typeface="ＭＳ Ｐゴシック" pitchFamily="34" charset="-128"/>
            </a:endParaRPr>
          </a:p>
          <a:p>
            <a:pPr marL="0" indent="0">
              <a:buFont typeface="Arial" charset="0"/>
              <a:buNone/>
              <a:defRPr/>
            </a:pPr>
            <a:endParaRPr lang="en-GB" sz="2400" b="1" dirty="0">
              <a:ea typeface="ＭＳ Ｐゴシック" pitchFamily="34" charset="-128"/>
            </a:endParaRPr>
          </a:p>
        </p:txBody>
      </p:sp>
      <p:sp>
        <p:nvSpPr>
          <p:cNvPr id="8196" name="Espace réservé du numéro de diapositive 3"/>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01D023DB-1181-4A2D-BB2A-1CC1D7B830E2}" type="slidenum">
              <a:rPr lang="en-US" sz="1400" smtClean="0">
                <a:solidFill>
                  <a:srgbClr val="666666"/>
                </a:solidFill>
                <a:latin typeface="Calibri" pitchFamily="34" charset="0"/>
              </a:rPr>
              <a:pPr eaLnBrk="1" hangingPunct="1"/>
              <a:t>72</a:t>
            </a:fld>
            <a:endParaRPr lang="en-US" sz="1400" smtClean="0">
              <a:solidFill>
                <a:srgbClr val="666666"/>
              </a:solidFill>
              <a:latin typeface="Calibri" pitchFamily="34" charset="0"/>
            </a:endParaRPr>
          </a:p>
        </p:txBody>
      </p:sp>
      <p:pic>
        <p:nvPicPr>
          <p:cNvPr id="8197"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95288" y="3349625"/>
            <a:ext cx="2376487" cy="15192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Wave 1"/>
          <p:cNvSpPr/>
          <p:nvPr/>
        </p:nvSpPr>
        <p:spPr>
          <a:xfrm>
            <a:off x="2771775" y="4070350"/>
            <a:ext cx="504825" cy="142875"/>
          </a:xfrm>
          <a:prstGeom prst="wav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7" name="Wave 6"/>
          <p:cNvSpPr/>
          <p:nvPr/>
        </p:nvSpPr>
        <p:spPr>
          <a:xfrm>
            <a:off x="2771775" y="4357688"/>
            <a:ext cx="504825" cy="144462"/>
          </a:xfrm>
          <a:prstGeom prst="wav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8" name="Wave 7"/>
          <p:cNvSpPr/>
          <p:nvPr/>
        </p:nvSpPr>
        <p:spPr>
          <a:xfrm>
            <a:off x="5795963" y="4070350"/>
            <a:ext cx="504825" cy="142875"/>
          </a:xfrm>
          <a:prstGeom prst="wav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9" name="Wave 8"/>
          <p:cNvSpPr/>
          <p:nvPr/>
        </p:nvSpPr>
        <p:spPr>
          <a:xfrm>
            <a:off x="5795963" y="4365625"/>
            <a:ext cx="504825" cy="144463"/>
          </a:xfrm>
          <a:prstGeom prst="wav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pic>
        <p:nvPicPr>
          <p:cNvPr id="8202"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276600" y="3500438"/>
            <a:ext cx="2486025" cy="12795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7" name="AutoShape 6"/>
          <p:cNvSpPr>
            <a:spLocks noChangeArrowheads="1"/>
          </p:cNvSpPr>
          <p:nvPr/>
        </p:nvSpPr>
        <p:spPr bwMode="auto">
          <a:xfrm>
            <a:off x="611188" y="5157788"/>
            <a:ext cx="8208962" cy="865187"/>
          </a:xfrm>
          <a:prstGeom prst="roundRect">
            <a:avLst>
              <a:gd name="adj" fmla="val 16667"/>
            </a:avLst>
          </a:prstGeom>
          <a:solidFill>
            <a:schemeClr val="accent3"/>
          </a:solidFill>
          <a:ln w="19050">
            <a:solidFill>
              <a:schemeClr val="tx2"/>
            </a:solidFill>
            <a:round/>
            <a:headEnd/>
            <a:tailEnd/>
          </a:ln>
        </p:spPr>
        <p:txBody>
          <a:bodyPr anchor="ctr"/>
          <a:lstStyle/>
          <a:p>
            <a:pPr algn="ctr">
              <a:defRPr/>
            </a:pPr>
            <a:r>
              <a:rPr lang="en-GB" sz="2400" b="1" i="1" dirty="0">
                <a:latin typeface="+mn-lt"/>
                <a:cs typeface="Arial" charset="0"/>
              </a:rPr>
              <a:t>Aim: Equity for all system users and avoidance of cross-subsidisation</a:t>
            </a:r>
          </a:p>
        </p:txBody>
      </p:sp>
      <p:pic>
        <p:nvPicPr>
          <p:cNvPr id="8204" name="Picture 12"/>
          <p:cNvPicPr>
            <a:picLocks noChangeAspect="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405563" y="3429000"/>
            <a:ext cx="2414587" cy="1397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522625742"/>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re 1"/>
          <p:cNvSpPr>
            <a:spLocks noGrp="1"/>
          </p:cNvSpPr>
          <p:nvPr>
            <p:ph type="title"/>
          </p:nvPr>
        </p:nvSpPr>
        <p:spPr bwMode="auto">
          <a:xfrm>
            <a:off x="457200" y="417513"/>
            <a:ext cx="8229600" cy="1427162"/>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de-DE" smtClean="0">
                <a:ea typeface="ＭＳ Ｐゴシック" pitchFamily="34" charset="-128"/>
              </a:rPr>
              <a:t>Tariffs (2b)</a:t>
            </a:r>
            <a:r>
              <a:rPr lang="de-DE" sz="2800" smtClean="0">
                <a:ea typeface="ＭＳ Ｐゴシック" pitchFamily="34" charset="-128"/>
              </a:rPr>
              <a:t/>
            </a:r>
            <a:br>
              <a:rPr lang="de-DE" sz="2800" smtClean="0">
                <a:ea typeface="ＭＳ Ｐゴシック" pitchFamily="34" charset="-128"/>
              </a:rPr>
            </a:br>
            <a:r>
              <a:rPr lang="de-DE" sz="2400" smtClean="0">
                <a:ea typeface="ＭＳ Ｐゴシック" pitchFamily="34" charset="-128"/>
              </a:rPr>
              <a:t>Achieving equity between users of long and short duration products</a:t>
            </a:r>
            <a:endParaRPr lang="en-US" sz="2400" smtClean="0">
              <a:ea typeface="ＭＳ Ｐゴシック" pitchFamily="34" charset="-128"/>
            </a:endParaRPr>
          </a:p>
        </p:txBody>
      </p:sp>
      <p:sp>
        <p:nvSpPr>
          <p:cNvPr id="7171" name="Espace réservé du contenu 2"/>
          <p:cNvSpPr>
            <a:spLocks noGrp="1"/>
          </p:cNvSpPr>
          <p:nvPr>
            <p:ph sz="quarter" idx="11"/>
          </p:nvPr>
        </p:nvSpPr>
        <p:spPr bwMode="auto">
          <a:xfrm>
            <a:off x="531813" y="1989138"/>
            <a:ext cx="8143875" cy="3024187"/>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457200" lvl="1" indent="-457200">
              <a:buFont typeface="Arial" pitchFamily="34" charset="0"/>
              <a:buChar char="•"/>
              <a:defRPr/>
            </a:pPr>
            <a:r>
              <a:rPr lang="en-GB" sz="1800" b="1" dirty="0">
                <a:ea typeface="ＭＳ Ｐゴシック" pitchFamily="34" charset="-128"/>
                <a:cs typeface="ＭＳ Ｐゴシック" charset="-128"/>
              </a:rPr>
              <a:t>Inherent incentive neutrality of revenue equivalence principle allows system users to procure capacity according to their identified need</a:t>
            </a:r>
          </a:p>
          <a:p>
            <a:pPr marL="400050" lvl="2" indent="0">
              <a:defRPr/>
            </a:pPr>
            <a:r>
              <a:rPr lang="en-GB" sz="1800" i="1">
                <a:ea typeface="ＭＳ Ｐゴシック" pitchFamily="34" charset="-128"/>
                <a:cs typeface="ＭＳ Ｐゴシック" charset="-128"/>
              </a:rPr>
              <a:t>	minimises any undue incentives to book long term capacity before such a 	need is identified and any undue incentives to wait for short term capacity 	auctions after such a need is identified.</a:t>
            </a:r>
          </a:p>
          <a:p>
            <a:pPr marL="457200" indent="-457200">
              <a:buFont typeface="Arial" pitchFamily="34" charset="0"/>
              <a:buChar char="•"/>
              <a:defRPr/>
            </a:pPr>
            <a:endParaRPr lang="en-GB" sz="1800" b="1" dirty="0">
              <a:ea typeface="ＭＳ Ｐゴシック" pitchFamily="34" charset="-128"/>
            </a:endParaRPr>
          </a:p>
          <a:p>
            <a:pPr marL="457200" indent="-457200">
              <a:buFont typeface="Arial" pitchFamily="34" charset="0"/>
              <a:buChar char="•"/>
              <a:defRPr/>
            </a:pPr>
            <a:r>
              <a:rPr lang="en-GB" sz="1800" b="1" dirty="0">
                <a:ea typeface="ＭＳ Ｐゴシック" pitchFamily="34" charset="-128"/>
              </a:rPr>
              <a:t>Users who book longer term shall be put on equal footing with those who can book close to time of flow – no undue cross-subsidisation:</a:t>
            </a:r>
          </a:p>
          <a:p>
            <a:pPr marL="400050" lvl="1" indent="0">
              <a:buFont typeface="Arial" charset="0"/>
              <a:buNone/>
              <a:defRPr/>
            </a:pPr>
            <a:r>
              <a:rPr lang="en-GB" sz="1800" i="1" dirty="0">
                <a:ea typeface="ＭＳ Ｐゴシック" pitchFamily="34" charset="-128"/>
                <a:cs typeface="ＭＳ Ｐゴシック" charset="-128"/>
              </a:rPr>
              <a:t>	Reserve prices for shorter term products to reflect further profiling 	opportunity closer to flow</a:t>
            </a:r>
          </a:p>
        </p:txBody>
      </p:sp>
      <p:sp>
        <p:nvSpPr>
          <p:cNvPr id="9220" name="Espace réservé du numéro de diapositive 3"/>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71D1EE49-7803-44E3-AD84-B9B0489034D4}" type="slidenum">
              <a:rPr lang="en-US" sz="1400" smtClean="0">
                <a:solidFill>
                  <a:srgbClr val="666666"/>
                </a:solidFill>
                <a:latin typeface="Calibri" pitchFamily="34" charset="0"/>
              </a:rPr>
              <a:pPr eaLnBrk="1" hangingPunct="1"/>
              <a:t>73</a:t>
            </a:fld>
            <a:endParaRPr lang="en-US" sz="1400" smtClean="0">
              <a:solidFill>
                <a:srgbClr val="666666"/>
              </a:solidFill>
              <a:latin typeface="Calibri" pitchFamily="34" charset="0"/>
            </a:endParaRPr>
          </a:p>
        </p:txBody>
      </p:sp>
      <p:sp>
        <p:nvSpPr>
          <p:cNvPr id="5" name="AutoShape 6"/>
          <p:cNvSpPr>
            <a:spLocks noChangeArrowheads="1"/>
          </p:cNvSpPr>
          <p:nvPr/>
        </p:nvSpPr>
        <p:spPr bwMode="auto">
          <a:xfrm>
            <a:off x="611188" y="5157788"/>
            <a:ext cx="8208962" cy="865187"/>
          </a:xfrm>
          <a:prstGeom prst="roundRect">
            <a:avLst>
              <a:gd name="adj" fmla="val 16667"/>
            </a:avLst>
          </a:prstGeom>
          <a:solidFill>
            <a:schemeClr val="accent3"/>
          </a:solidFill>
          <a:ln w="19050">
            <a:solidFill>
              <a:schemeClr val="tx2"/>
            </a:solidFill>
            <a:round/>
            <a:headEnd/>
            <a:tailEnd/>
          </a:ln>
        </p:spPr>
        <p:txBody>
          <a:bodyPr anchor="ctr"/>
          <a:lstStyle/>
          <a:p>
            <a:pPr algn="ctr">
              <a:defRPr/>
            </a:pPr>
            <a:r>
              <a:rPr lang="en-GB" sz="2400" b="1" i="1" dirty="0">
                <a:latin typeface="+mn-lt"/>
                <a:cs typeface="Arial" charset="0"/>
              </a:rPr>
              <a:t>Regulation 715 calls for tariffs not arbitrarily higher or lower than the standard annual tariff (Art. 14 (2))</a:t>
            </a:r>
          </a:p>
        </p:txBody>
      </p:sp>
    </p:spTree>
    <p:extLst>
      <p:ext uri="{BB962C8B-B14F-4D97-AF65-F5344CB8AC3E}">
        <p14:creationId xmlns:p14="http://schemas.microsoft.com/office/powerpoint/2010/main" xmlns="" val="2582060858"/>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re 1"/>
          <p:cNvSpPr>
            <a:spLocks noGrp="1"/>
          </p:cNvSpPr>
          <p:nvPr>
            <p:ph type="title"/>
          </p:nvPr>
        </p:nvSpPr>
        <p:spPr bwMode="auto">
          <a:xfrm>
            <a:off x="395288" y="476250"/>
            <a:ext cx="8229600" cy="1223963"/>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de-DE" smtClean="0">
                <a:ea typeface="ＭＳ Ｐゴシック" pitchFamily="34" charset="-128"/>
              </a:rPr>
              <a:t>Tariffs (3)</a:t>
            </a:r>
            <a:r>
              <a:rPr lang="de-DE" sz="2800" smtClean="0">
                <a:ea typeface="ＭＳ Ｐゴシック" pitchFamily="34" charset="-128"/>
              </a:rPr>
              <a:t/>
            </a:r>
            <a:br>
              <a:rPr lang="de-DE" sz="2800" smtClean="0">
                <a:ea typeface="ＭＳ Ｐゴシック" pitchFamily="34" charset="-128"/>
              </a:rPr>
            </a:br>
            <a:r>
              <a:rPr lang="de-DE" sz="2400" smtClean="0">
                <a:ea typeface="ＭＳ Ｐゴシック" pitchFamily="34" charset="-128"/>
              </a:rPr>
              <a:t>Split of revenues from auctions of bundled products</a:t>
            </a:r>
            <a:endParaRPr lang="en-US" sz="2400" smtClean="0">
              <a:ea typeface="ＭＳ Ｐゴシック" pitchFamily="34" charset="-128"/>
            </a:endParaRPr>
          </a:p>
        </p:txBody>
      </p:sp>
      <p:sp>
        <p:nvSpPr>
          <p:cNvPr id="10243" name="Espace réservé du numéro de diapositive 3"/>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88DF958E-6A32-4CAC-A3D8-F789747C0983}" type="slidenum">
              <a:rPr lang="en-US" sz="1400" smtClean="0">
                <a:solidFill>
                  <a:srgbClr val="666666"/>
                </a:solidFill>
                <a:latin typeface="Calibri" pitchFamily="34" charset="0"/>
              </a:rPr>
              <a:pPr eaLnBrk="1" hangingPunct="1"/>
              <a:t>74</a:t>
            </a:fld>
            <a:endParaRPr lang="en-US" sz="1400" smtClean="0">
              <a:solidFill>
                <a:srgbClr val="666666"/>
              </a:solidFill>
              <a:latin typeface="Calibri" pitchFamily="34" charset="0"/>
            </a:endParaRPr>
          </a:p>
        </p:txBody>
      </p:sp>
      <p:sp>
        <p:nvSpPr>
          <p:cNvPr id="5" name="AutoShape 6"/>
          <p:cNvSpPr>
            <a:spLocks noChangeArrowheads="1"/>
          </p:cNvSpPr>
          <p:nvPr/>
        </p:nvSpPr>
        <p:spPr bwMode="auto">
          <a:xfrm>
            <a:off x="611188" y="5516563"/>
            <a:ext cx="8208962" cy="865187"/>
          </a:xfrm>
          <a:prstGeom prst="roundRect">
            <a:avLst>
              <a:gd name="adj" fmla="val 16667"/>
            </a:avLst>
          </a:prstGeom>
          <a:solidFill>
            <a:schemeClr val="accent3"/>
          </a:solidFill>
          <a:ln w="19050">
            <a:solidFill>
              <a:schemeClr val="tx2"/>
            </a:solidFill>
            <a:round/>
            <a:headEnd/>
            <a:tailEnd/>
          </a:ln>
        </p:spPr>
        <p:txBody>
          <a:bodyPr anchor="ctr"/>
          <a:lstStyle/>
          <a:p>
            <a:pPr algn="ctr">
              <a:defRPr/>
            </a:pPr>
            <a:r>
              <a:rPr lang="en-GB" sz="2400" b="1" i="1" dirty="0">
                <a:latin typeface="+mn-lt"/>
                <a:cs typeface="Arial" charset="0"/>
              </a:rPr>
              <a:t>Pragmatic solution for the apportionment of revenues from bundled products</a:t>
            </a:r>
          </a:p>
        </p:txBody>
      </p:sp>
      <p:sp>
        <p:nvSpPr>
          <p:cNvPr id="8" name="Espace réservé du contenu 2"/>
          <p:cNvSpPr>
            <a:spLocks noGrp="1"/>
          </p:cNvSpPr>
          <p:nvPr>
            <p:ph sz="quarter" idx="11"/>
          </p:nvPr>
        </p:nvSpPr>
        <p:spPr bwMode="auto">
          <a:xfrm>
            <a:off x="400050" y="1557338"/>
            <a:ext cx="8424863" cy="3887787"/>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285750" indent="-285750">
              <a:buFont typeface="Arial" pitchFamily="34" charset="0"/>
              <a:buChar char="•"/>
              <a:defRPr/>
            </a:pPr>
            <a:r>
              <a:rPr lang="en-GB" sz="1800" b="1" dirty="0">
                <a:solidFill>
                  <a:srgbClr val="C00000"/>
                </a:solidFill>
                <a:ea typeface="ＭＳ Ｐゴシック" pitchFamily="34" charset="-128"/>
              </a:rPr>
              <a:t>Regulated reserve price of a bundled product</a:t>
            </a:r>
          </a:p>
          <a:p>
            <a:pPr marL="0" indent="0">
              <a:buFont typeface="Arial" charset="0"/>
              <a:buNone/>
              <a:defRPr/>
            </a:pPr>
            <a:r>
              <a:rPr lang="en-GB" sz="1800" b="1" dirty="0">
                <a:solidFill>
                  <a:srgbClr val="C00000"/>
                </a:solidFill>
                <a:ea typeface="ＭＳ Ｐゴシック" pitchFamily="34" charset="-128"/>
              </a:rPr>
              <a:t>	= </a:t>
            </a:r>
            <a:r>
              <a:rPr lang="el-GR" sz="2400" b="1" dirty="0">
                <a:solidFill>
                  <a:srgbClr val="C00000"/>
                </a:solidFill>
                <a:latin typeface="Times New Roman" pitchFamily="18" charset="0"/>
                <a:ea typeface="ＭＳ Ｐゴシック" pitchFamily="34" charset="-128"/>
                <a:cs typeface="Times New Roman" pitchFamily="18" charset="0"/>
              </a:rPr>
              <a:t>Σ</a:t>
            </a:r>
            <a:r>
              <a:rPr lang="en-GB" sz="1800" b="1" dirty="0">
                <a:solidFill>
                  <a:srgbClr val="C00000"/>
                </a:solidFill>
                <a:ea typeface="ＭＳ Ｐゴシック" pitchFamily="34" charset="-128"/>
              </a:rPr>
              <a:t> regulated reserve prices of capacities in the bundle</a:t>
            </a:r>
          </a:p>
          <a:p>
            <a:pPr marL="0" indent="0">
              <a:buFont typeface="Arial" charset="0"/>
              <a:buNone/>
              <a:defRPr/>
            </a:pPr>
            <a:r>
              <a:rPr lang="en-GB" sz="1800" b="1" i="1" dirty="0">
                <a:ea typeface="ＭＳ Ｐゴシック" pitchFamily="34" charset="-128"/>
              </a:rPr>
              <a:t>	</a:t>
            </a:r>
            <a:endParaRPr lang="en-GB" sz="2000" b="1" dirty="0">
              <a:ea typeface="ＭＳ Ｐゴシック" pitchFamily="34" charset="-128"/>
            </a:endParaRPr>
          </a:p>
          <a:p>
            <a:pPr marL="285750" indent="-285750">
              <a:buFont typeface="Arial" pitchFamily="34" charset="0"/>
              <a:buChar char="•"/>
              <a:defRPr/>
            </a:pPr>
            <a:r>
              <a:rPr lang="en-GB" sz="1800" b="1" dirty="0">
                <a:ea typeface="ＭＳ Ｐゴシック" pitchFamily="34" charset="-128"/>
              </a:rPr>
              <a:t>Each TSO invoices the reserve price of their capacity in the bundle from successful bidder</a:t>
            </a:r>
          </a:p>
          <a:p>
            <a:pPr marL="285750" indent="-285750">
              <a:buFont typeface="Arial" pitchFamily="34" charset="0"/>
              <a:buChar char="•"/>
              <a:defRPr/>
            </a:pPr>
            <a:endParaRPr lang="en-GB" sz="1800" b="1" dirty="0">
              <a:ea typeface="ＭＳ Ｐゴシック" pitchFamily="34" charset="-128"/>
            </a:endParaRPr>
          </a:p>
          <a:p>
            <a:pPr marL="285750" indent="-285750">
              <a:buFont typeface="Arial" pitchFamily="34" charset="0"/>
              <a:buChar char="•"/>
              <a:defRPr/>
            </a:pPr>
            <a:r>
              <a:rPr lang="en-GB" sz="1800" b="1" dirty="0">
                <a:ea typeface="ＭＳ Ｐゴシック" pitchFamily="34" charset="-128"/>
              </a:rPr>
              <a:t>Receivables from auction premiums (when auctions clear above the regulated tariff) will be apportioned according to IP specific agreements. If no agreement is found, the default split will be proportional to the reserve prices.</a:t>
            </a:r>
          </a:p>
          <a:p>
            <a:pPr marL="685800" lvl="1">
              <a:buFont typeface="Wingdings" pitchFamily="2" charset="2"/>
              <a:buChar char="Ø"/>
              <a:defRPr/>
            </a:pPr>
            <a:r>
              <a:rPr lang="en-GB" sz="1800" i="1" dirty="0">
                <a:ea typeface="ＭＳ Ｐゴシック" pitchFamily="34" charset="-128"/>
              </a:rPr>
              <a:t>A few consultation respondents have noted that a proportional split could entail strange incentives to raise tariffs at congested points. </a:t>
            </a:r>
            <a:r>
              <a:rPr lang="en-GB" sz="1800" b="1" i="1" dirty="0">
                <a:solidFill>
                  <a:srgbClr val="C00000"/>
                </a:solidFill>
                <a:ea typeface="ＭＳ Ｐゴシック" pitchFamily="34" charset="-128"/>
              </a:rPr>
              <a:t>This issue will be re-consulted in the second consultation.</a:t>
            </a:r>
          </a:p>
          <a:p>
            <a:pPr marL="285750" indent="-285750">
              <a:buFont typeface="Arial" pitchFamily="34" charset="0"/>
              <a:buChar char="•"/>
              <a:defRPr/>
            </a:pPr>
            <a:endParaRPr lang="en-GB" sz="1800" i="1" dirty="0">
              <a:ea typeface="ＭＳ Ｐゴシック" pitchFamily="34" charset="-128"/>
            </a:endParaRPr>
          </a:p>
        </p:txBody>
      </p:sp>
    </p:spTree>
    <p:extLst>
      <p:ext uri="{BB962C8B-B14F-4D97-AF65-F5344CB8AC3E}">
        <p14:creationId xmlns:p14="http://schemas.microsoft.com/office/powerpoint/2010/main" xmlns="" val="3243160157"/>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re 1"/>
          <p:cNvSpPr>
            <a:spLocks noGrp="1"/>
          </p:cNvSpPr>
          <p:nvPr>
            <p:ph type="title"/>
          </p:nvPr>
        </p:nvSpPr>
        <p:spPr bwMode="auto">
          <a:xfrm>
            <a:off x="468313" y="476250"/>
            <a:ext cx="8229600" cy="1223963"/>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de-DE" smtClean="0">
                <a:ea typeface="ＭＳ Ｐゴシック" pitchFamily="34" charset="-128"/>
              </a:rPr>
              <a:t>Tariffs (4)</a:t>
            </a:r>
            <a:r>
              <a:rPr lang="de-DE" sz="2800" smtClean="0">
                <a:ea typeface="ＭＳ Ｐゴシック" pitchFamily="34" charset="-128"/>
              </a:rPr>
              <a:t/>
            </a:r>
            <a:br>
              <a:rPr lang="de-DE" sz="2800" smtClean="0">
                <a:ea typeface="ＭＳ Ｐゴシック" pitchFamily="34" charset="-128"/>
              </a:rPr>
            </a:br>
            <a:r>
              <a:rPr lang="de-DE" sz="2400" smtClean="0">
                <a:ea typeface="ＭＳ Ｐゴシック" pitchFamily="34" charset="-128"/>
              </a:rPr>
              <a:t>Over and under recovery</a:t>
            </a:r>
            <a:endParaRPr lang="en-US" sz="2400" smtClean="0">
              <a:ea typeface="ＭＳ Ｐゴシック" pitchFamily="34" charset="-128"/>
            </a:endParaRPr>
          </a:p>
        </p:txBody>
      </p:sp>
      <p:sp>
        <p:nvSpPr>
          <p:cNvPr id="7171" name="Espace réservé du contenu 2"/>
          <p:cNvSpPr>
            <a:spLocks noGrp="1"/>
          </p:cNvSpPr>
          <p:nvPr>
            <p:ph sz="quarter" idx="11"/>
          </p:nvPr>
        </p:nvSpPr>
        <p:spPr bwMode="auto">
          <a:xfrm>
            <a:off x="531813" y="1989138"/>
            <a:ext cx="8143875" cy="2879725"/>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457200" lvl="1" indent="-457200">
              <a:buFont typeface="Arial" pitchFamily="34" charset="0"/>
              <a:buChar char="•"/>
              <a:defRPr/>
            </a:pPr>
            <a:r>
              <a:rPr lang="en-GB" b="1" dirty="0">
                <a:ea typeface="ＭＳ Ｐゴシック" pitchFamily="34" charset="-128"/>
                <a:cs typeface="ＭＳ Ｐゴシック" charset="-128"/>
              </a:rPr>
              <a:t>CAM Framework Guideline mentions over recovery – the equally likely event of under recovery should also be reflected</a:t>
            </a:r>
          </a:p>
          <a:p>
            <a:pPr marL="0" lvl="1" indent="0">
              <a:buFont typeface="Arial" charset="0"/>
              <a:buNone/>
              <a:defRPr/>
            </a:pPr>
            <a:endParaRPr lang="en-GB" b="1" dirty="0">
              <a:ea typeface="ＭＳ Ｐゴシック" pitchFamily="34" charset="-128"/>
              <a:cs typeface="ＭＳ Ｐゴシック" charset="-128"/>
            </a:endParaRPr>
          </a:p>
          <a:p>
            <a:pPr marL="457200" lvl="1" indent="-457200">
              <a:buFont typeface="Arial" pitchFamily="34" charset="0"/>
              <a:buChar char="•"/>
              <a:defRPr/>
            </a:pPr>
            <a:r>
              <a:rPr lang="en-GB" b="1" dirty="0">
                <a:ea typeface="ＭＳ Ｐゴシック" pitchFamily="34" charset="-128"/>
                <a:cs typeface="ＭＳ Ｐゴシック" charset="-128"/>
              </a:rPr>
              <a:t>Over and under recovery mechanisms have to be in place within individual regulatory regimes</a:t>
            </a:r>
          </a:p>
          <a:p>
            <a:pPr marL="0" lvl="1" indent="0">
              <a:buFont typeface="Arial" charset="0"/>
              <a:buNone/>
              <a:defRPr/>
            </a:pPr>
            <a:endParaRPr lang="en-GB" b="1" dirty="0">
              <a:ea typeface="ＭＳ Ｐゴシック" pitchFamily="34" charset="-128"/>
              <a:cs typeface="ＭＳ Ｐゴシック" charset="-128"/>
            </a:endParaRPr>
          </a:p>
          <a:p>
            <a:pPr marL="457200" lvl="1" indent="-457200">
              <a:buFont typeface="Arial" pitchFamily="34" charset="0"/>
              <a:buChar char="•"/>
              <a:defRPr/>
            </a:pPr>
            <a:r>
              <a:rPr lang="en-GB" b="1" dirty="0">
                <a:ea typeface="ＭＳ Ｐゴシック" pitchFamily="34" charset="-128"/>
                <a:cs typeface="ＭＳ Ｐゴシック" charset="-128"/>
              </a:rPr>
              <a:t>Variety of regulatory regimes and diverse occurrence of, and reasons for, over and under recovery need to be addressed</a:t>
            </a:r>
          </a:p>
          <a:p>
            <a:pPr marL="457200" lvl="1" indent="-457200">
              <a:buFont typeface="Arial" pitchFamily="34" charset="0"/>
              <a:buChar char="•"/>
              <a:defRPr/>
            </a:pPr>
            <a:endParaRPr lang="en-GB" sz="1800" b="1" dirty="0">
              <a:ea typeface="ＭＳ Ｐゴシック" pitchFamily="34" charset="-128"/>
              <a:cs typeface="ＭＳ Ｐゴシック" charset="-128"/>
            </a:endParaRPr>
          </a:p>
        </p:txBody>
      </p:sp>
      <p:sp>
        <p:nvSpPr>
          <p:cNvPr id="11268" name="Espace réservé du numéro de diapositive 3"/>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7E781517-E81C-4284-9851-E70D730E74B2}" type="slidenum">
              <a:rPr lang="en-US" sz="1400" smtClean="0">
                <a:solidFill>
                  <a:srgbClr val="666666"/>
                </a:solidFill>
                <a:latin typeface="Calibri" pitchFamily="34" charset="0"/>
              </a:rPr>
              <a:pPr eaLnBrk="1" hangingPunct="1"/>
              <a:t>75</a:t>
            </a:fld>
            <a:endParaRPr lang="en-US" sz="1400" smtClean="0">
              <a:solidFill>
                <a:srgbClr val="666666"/>
              </a:solidFill>
              <a:latin typeface="Calibri" pitchFamily="34" charset="0"/>
            </a:endParaRPr>
          </a:p>
        </p:txBody>
      </p:sp>
      <p:sp>
        <p:nvSpPr>
          <p:cNvPr id="5" name="AutoShape 6"/>
          <p:cNvSpPr>
            <a:spLocks noChangeArrowheads="1"/>
          </p:cNvSpPr>
          <p:nvPr/>
        </p:nvSpPr>
        <p:spPr bwMode="auto">
          <a:xfrm>
            <a:off x="611188" y="5156200"/>
            <a:ext cx="8208962" cy="865188"/>
          </a:xfrm>
          <a:prstGeom prst="roundRect">
            <a:avLst>
              <a:gd name="adj" fmla="val 16667"/>
            </a:avLst>
          </a:prstGeom>
          <a:solidFill>
            <a:schemeClr val="accent3"/>
          </a:solidFill>
          <a:ln w="19050">
            <a:solidFill>
              <a:schemeClr val="tx2"/>
            </a:solidFill>
            <a:round/>
            <a:headEnd/>
            <a:tailEnd/>
          </a:ln>
        </p:spPr>
        <p:txBody>
          <a:bodyPr anchor="ctr"/>
          <a:lstStyle/>
          <a:p>
            <a:pPr algn="ctr">
              <a:defRPr/>
            </a:pPr>
            <a:r>
              <a:rPr lang="en-GB" sz="2400" b="1" i="1" dirty="0">
                <a:latin typeface="+mn-lt"/>
                <a:cs typeface="Arial" charset="0"/>
              </a:rPr>
              <a:t>Clarification that with new products and auctions, over and under recovery needs to be addressed</a:t>
            </a:r>
          </a:p>
        </p:txBody>
      </p:sp>
    </p:spTree>
    <p:extLst>
      <p:ext uri="{BB962C8B-B14F-4D97-AF65-F5344CB8AC3E}">
        <p14:creationId xmlns:p14="http://schemas.microsoft.com/office/powerpoint/2010/main" xmlns="" val="1143180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bwMode="auto">
          <a:xfrm>
            <a:off x="457200" y="417513"/>
            <a:ext cx="8229600" cy="868362"/>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dirty="0" smtClean="0">
                <a:ea typeface="ＭＳ Ｐゴシック" pitchFamily="34" charset="-128"/>
                <a:cs typeface="Times New Roman" pitchFamily="18" charset="0"/>
              </a:rPr>
              <a:t>Stakeholder comments on the CAM NC process</a:t>
            </a:r>
            <a:endParaRPr lang="en-GB" dirty="0" smtClean="0">
              <a:ea typeface="ＭＳ Ｐゴシック" pitchFamily="34" charset="-128"/>
            </a:endParaRPr>
          </a:p>
        </p:txBody>
      </p:sp>
      <p:sp>
        <p:nvSpPr>
          <p:cNvPr id="19459" name="Content Placeholder 2"/>
          <p:cNvSpPr>
            <a:spLocks noGrp="1"/>
          </p:cNvSpPr>
          <p:nvPr>
            <p:ph sz="quarter" idx="11"/>
          </p:nvPr>
        </p:nvSpPr>
        <p:spPr bwMode="auto">
          <a:xfrm>
            <a:off x="500063" y="1295400"/>
            <a:ext cx="8143875" cy="4500563"/>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spcBef>
                <a:spcPts val="1200"/>
              </a:spcBef>
              <a:buFont typeface="Calibri" pitchFamily="34" charset="0"/>
              <a:buChar char="•"/>
              <a:defRPr/>
            </a:pPr>
            <a:r>
              <a:rPr lang="en-GB" dirty="0" smtClean="0">
                <a:cs typeface="ＭＳ Ｐゴシック"/>
              </a:rPr>
              <a:t>Great </a:t>
            </a:r>
            <a:r>
              <a:rPr lang="en-GB" dirty="0">
                <a:cs typeface="ＭＳ Ｐゴシック"/>
              </a:rPr>
              <a:t>satisfaction with transparency and inclusiveness of process</a:t>
            </a:r>
          </a:p>
          <a:p>
            <a:pPr>
              <a:spcBef>
                <a:spcPts val="1200"/>
              </a:spcBef>
              <a:buFont typeface="Calibri" pitchFamily="34" charset="0"/>
              <a:buChar char="•"/>
              <a:defRPr/>
            </a:pPr>
            <a:r>
              <a:rPr lang="en-GB" dirty="0">
                <a:cs typeface="ＭＳ Ｐゴシック"/>
              </a:rPr>
              <a:t>Criticism on issues: </a:t>
            </a:r>
          </a:p>
          <a:p>
            <a:pPr lvl="1">
              <a:lnSpc>
                <a:spcPts val="3000"/>
              </a:lnSpc>
              <a:spcBef>
                <a:spcPct val="0"/>
              </a:spcBef>
              <a:buClr>
                <a:schemeClr val="tx1"/>
              </a:buClr>
              <a:buSzPct val="80000"/>
              <a:buFont typeface="Courier New" pitchFamily="49" charset="0"/>
              <a:buChar char="o"/>
              <a:defRPr/>
            </a:pPr>
            <a:r>
              <a:rPr lang="en-GB" dirty="0"/>
              <a:t>Parallel ACER FG consultation and Target Model process were not helpful; </a:t>
            </a:r>
          </a:p>
          <a:p>
            <a:pPr lvl="1">
              <a:lnSpc>
                <a:spcPts val="3000"/>
              </a:lnSpc>
              <a:spcBef>
                <a:spcPct val="0"/>
              </a:spcBef>
              <a:buClr>
                <a:schemeClr val="tx1"/>
              </a:buClr>
              <a:buSzPct val="80000"/>
              <a:buFont typeface="Courier New" pitchFamily="49" charset="0"/>
              <a:buChar char="o"/>
              <a:defRPr/>
            </a:pPr>
            <a:r>
              <a:rPr lang="en-GB" dirty="0"/>
              <a:t>Parallel process challenges arising from CAM, CMP and Target Model</a:t>
            </a:r>
          </a:p>
          <a:p>
            <a:pPr>
              <a:spcBef>
                <a:spcPts val="1200"/>
              </a:spcBef>
              <a:buFont typeface="Calibri" pitchFamily="34" charset="0"/>
              <a:buChar char="•"/>
              <a:defRPr/>
            </a:pPr>
            <a:r>
              <a:rPr lang="en-GB" dirty="0">
                <a:cs typeface="ＭＳ Ｐゴシック"/>
              </a:rPr>
              <a:t>Many valuable suggestions for future code processes</a:t>
            </a:r>
          </a:p>
          <a:p>
            <a:pPr>
              <a:spcBef>
                <a:spcPts val="1200"/>
              </a:spcBef>
              <a:buFont typeface="Calibri" pitchFamily="34" charset="0"/>
              <a:buChar char="•"/>
              <a:defRPr/>
            </a:pPr>
            <a:r>
              <a:rPr lang="en-GB" dirty="0">
                <a:cs typeface="ＭＳ Ｐゴシック"/>
              </a:rPr>
              <a:t>ENTSOG considers for CAM: e.g. email alerts for docs and events, and other </a:t>
            </a:r>
            <a:r>
              <a:rPr lang="en-GB" dirty="0" smtClean="0">
                <a:cs typeface="ＭＳ Ｐゴシック"/>
              </a:rPr>
              <a:t>suggestions</a:t>
            </a:r>
          </a:p>
          <a:p>
            <a:pPr>
              <a:spcBef>
                <a:spcPts val="1200"/>
              </a:spcBef>
              <a:buFont typeface="Calibri" pitchFamily="34" charset="0"/>
              <a:buChar char="•"/>
              <a:defRPr/>
            </a:pPr>
            <a:endParaRPr lang="en-GB" dirty="0">
              <a:cs typeface="ＭＳ Ｐゴシック"/>
            </a:endParaRPr>
          </a:p>
          <a:p>
            <a:pPr>
              <a:spcBef>
                <a:spcPts val="1200"/>
              </a:spcBef>
              <a:buFont typeface="Calibri" pitchFamily="34" charset="0"/>
              <a:buChar char="•"/>
              <a:defRPr/>
            </a:pPr>
            <a:endParaRPr lang="en-GB" sz="1400" dirty="0" smtClean="0">
              <a:cs typeface="ＭＳ Ｐゴシック"/>
            </a:endParaRPr>
          </a:p>
          <a:p>
            <a:pPr marL="0" indent="0">
              <a:spcBef>
                <a:spcPts val="1200"/>
              </a:spcBef>
              <a:defRPr/>
            </a:pPr>
            <a:r>
              <a:rPr lang="en-GB" dirty="0" smtClean="0">
                <a:cs typeface="ＭＳ Ｐゴシック"/>
              </a:rPr>
              <a:t>		</a:t>
            </a:r>
            <a:r>
              <a:rPr lang="en-GB" b="1" dirty="0" smtClean="0">
                <a:cs typeface="ＭＳ Ｐゴシック"/>
              </a:rPr>
              <a:t>Great expectations by the market</a:t>
            </a:r>
            <a:endParaRPr lang="en-GB" b="1" dirty="0">
              <a:cs typeface="ＭＳ Ｐゴシック"/>
            </a:endParaRPr>
          </a:p>
        </p:txBody>
      </p:sp>
      <p:sp>
        <p:nvSpPr>
          <p:cNvPr id="20484" name="Slide Number Placeholder 3"/>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400">
                <a:solidFill>
                  <a:schemeClr val="tx1"/>
                </a:solidFill>
                <a:latin typeface="Arial" pitchFamily="34" charset="0"/>
                <a:cs typeface="Arial" pitchFamily="34" charset="0"/>
              </a:defRPr>
            </a:lvl1pPr>
            <a:lvl2pPr marL="742950" indent="-285750" eaLnBrk="0" hangingPunct="0">
              <a:defRPr sz="1400">
                <a:solidFill>
                  <a:schemeClr val="tx1"/>
                </a:solidFill>
                <a:latin typeface="Arial" pitchFamily="34" charset="0"/>
                <a:cs typeface="Arial" pitchFamily="34" charset="0"/>
              </a:defRPr>
            </a:lvl2pPr>
            <a:lvl3pPr marL="1143000" indent="-228600" eaLnBrk="0" hangingPunct="0">
              <a:defRPr sz="1400">
                <a:solidFill>
                  <a:schemeClr val="tx1"/>
                </a:solidFill>
                <a:latin typeface="Arial" pitchFamily="34" charset="0"/>
                <a:cs typeface="Arial" pitchFamily="34" charset="0"/>
              </a:defRPr>
            </a:lvl3pPr>
            <a:lvl4pPr marL="1600200" indent="-228600" eaLnBrk="0" hangingPunct="0">
              <a:defRPr sz="1400">
                <a:solidFill>
                  <a:schemeClr val="tx1"/>
                </a:solidFill>
                <a:latin typeface="Arial" pitchFamily="34" charset="0"/>
                <a:cs typeface="Arial" pitchFamily="34" charset="0"/>
              </a:defRPr>
            </a:lvl4pPr>
            <a:lvl5pPr marL="2057400" indent="-228600" eaLnBrk="0" hangingPunct="0">
              <a:defRPr sz="1400">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sz="1400">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sz="1400">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sz="1400">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sz="1400">
                <a:solidFill>
                  <a:schemeClr val="tx1"/>
                </a:solidFill>
                <a:latin typeface="Arial" pitchFamily="34" charset="0"/>
                <a:cs typeface="Arial" pitchFamily="34" charset="0"/>
              </a:defRPr>
            </a:lvl9pPr>
          </a:lstStyle>
          <a:p>
            <a:pPr eaLnBrk="1" hangingPunct="1"/>
            <a:fld id="{DBF13F01-0BC8-46B7-8876-86CC41020317}" type="slidenum">
              <a:rPr lang="fr-BE" sz="1200" smtClean="0">
                <a:solidFill>
                  <a:srgbClr val="666666"/>
                </a:solidFill>
                <a:latin typeface="Calibri" pitchFamily="34" charset="0"/>
              </a:rPr>
              <a:pPr eaLnBrk="1" hangingPunct="1"/>
              <a:t>8</a:t>
            </a:fld>
            <a:endParaRPr lang="fr-BE" sz="1200" smtClean="0">
              <a:solidFill>
                <a:srgbClr val="666666"/>
              </a:solidFill>
              <a:latin typeface="Calibri" pitchFamily="34" charset="0"/>
            </a:endParaRPr>
          </a:p>
        </p:txBody>
      </p:sp>
      <p:sp>
        <p:nvSpPr>
          <p:cNvPr id="6" name="Rounded Rectangle 5"/>
          <p:cNvSpPr/>
          <p:nvPr/>
        </p:nvSpPr>
        <p:spPr>
          <a:xfrm>
            <a:off x="622300" y="4869160"/>
            <a:ext cx="7988300" cy="558800"/>
          </a:xfrm>
          <a:prstGeom prst="roundRect">
            <a:avLst>
              <a:gd name="adj" fmla="val 18455"/>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GB" sz="2400" b="1" dirty="0">
                <a:solidFill>
                  <a:schemeClr val="tx1"/>
                </a:solidFill>
              </a:rPr>
              <a:t>CAM NC process considered a good model for future codes</a:t>
            </a:r>
          </a:p>
        </p:txBody>
      </p:sp>
      <p:sp>
        <p:nvSpPr>
          <p:cNvPr id="7" name="Right Arrow 6"/>
          <p:cNvSpPr/>
          <p:nvPr/>
        </p:nvSpPr>
        <p:spPr>
          <a:xfrm>
            <a:off x="1201071" y="5648548"/>
            <a:ext cx="922657" cy="360040"/>
          </a:xfrm>
          <a:prstGeom prst="rightArrow">
            <a:avLst/>
          </a:prstGeom>
          <a:solidFill>
            <a:srgbClr val="B4D13B"/>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61434981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bwMode="auto">
          <a:xfrm>
            <a:off x="457200" y="417513"/>
            <a:ext cx="8229600" cy="868362"/>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smtClean="0">
                <a:ea typeface="ＭＳ Ｐゴシック" pitchFamily="34" charset="-128"/>
                <a:cs typeface="Times New Roman" pitchFamily="18" charset="0"/>
              </a:rPr>
              <a:t>Handbook debate</a:t>
            </a:r>
            <a:endParaRPr lang="en-GB" smtClean="0">
              <a:ea typeface="ＭＳ Ｐゴシック" pitchFamily="34" charset="-128"/>
            </a:endParaRPr>
          </a:p>
        </p:txBody>
      </p:sp>
      <p:sp>
        <p:nvSpPr>
          <p:cNvPr id="11267" name="Slide Number Placeholder 3"/>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400">
                <a:solidFill>
                  <a:schemeClr val="tx1"/>
                </a:solidFill>
                <a:latin typeface="Arial" pitchFamily="34" charset="0"/>
                <a:cs typeface="Arial" pitchFamily="34" charset="0"/>
              </a:defRPr>
            </a:lvl1pPr>
            <a:lvl2pPr marL="742950" indent="-285750" eaLnBrk="0" hangingPunct="0">
              <a:defRPr sz="1400">
                <a:solidFill>
                  <a:schemeClr val="tx1"/>
                </a:solidFill>
                <a:latin typeface="Arial" pitchFamily="34" charset="0"/>
                <a:cs typeface="Arial" pitchFamily="34" charset="0"/>
              </a:defRPr>
            </a:lvl2pPr>
            <a:lvl3pPr marL="1143000" indent="-228600" eaLnBrk="0" hangingPunct="0">
              <a:defRPr sz="1400">
                <a:solidFill>
                  <a:schemeClr val="tx1"/>
                </a:solidFill>
                <a:latin typeface="Arial" pitchFamily="34" charset="0"/>
                <a:cs typeface="Arial" pitchFamily="34" charset="0"/>
              </a:defRPr>
            </a:lvl3pPr>
            <a:lvl4pPr marL="1600200" indent="-228600" eaLnBrk="0" hangingPunct="0">
              <a:defRPr sz="1400">
                <a:solidFill>
                  <a:schemeClr val="tx1"/>
                </a:solidFill>
                <a:latin typeface="Arial" pitchFamily="34" charset="0"/>
                <a:cs typeface="Arial" pitchFamily="34" charset="0"/>
              </a:defRPr>
            </a:lvl4pPr>
            <a:lvl5pPr marL="2057400" indent="-228600" eaLnBrk="0" hangingPunct="0">
              <a:defRPr sz="1400">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sz="1400">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sz="1400">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sz="1400">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sz="1400">
                <a:solidFill>
                  <a:schemeClr val="tx1"/>
                </a:solidFill>
                <a:latin typeface="Arial" pitchFamily="34" charset="0"/>
                <a:cs typeface="Arial" pitchFamily="34" charset="0"/>
              </a:defRPr>
            </a:lvl9pPr>
          </a:lstStyle>
          <a:p>
            <a:pPr eaLnBrk="1" hangingPunct="1"/>
            <a:fld id="{1FFEA427-DC55-46F0-9545-175B52377374}" type="slidenum">
              <a:rPr lang="fr-BE" sz="1200" smtClean="0">
                <a:solidFill>
                  <a:srgbClr val="666666"/>
                </a:solidFill>
                <a:latin typeface="Calibri" pitchFamily="34" charset="0"/>
              </a:rPr>
              <a:pPr eaLnBrk="1" hangingPunct="1"/>
              <a:t>9</a:t>
            </a:fld>
            <a:endParaRPr lang="fr-BE" sz="1200" smtClean="0">
              <a:solidFill>
                <a:srgbClr val="666666"/>
              </a:solidFill>
              <a:latin typeface="Calibri" pitchFamily="34" charset="0"/>
            </a:endParaRPr>
          </a:p>
        </p:txBody>
      </p:sp>
      <p:sp>
        <p:nvSpPr>
          <p:cNvPr id="11268" name="Content Placeholder 23"/>
          <p:cNvSpPr>
            <a:spLocks noGrp="1"/>
          </p:cNvSpPr>
          <p:nvPr>
            <p:ph sz="quarter" idx="11"/>
          </p:nvPr>
        </p:nvSpPr>
        <p:spPr bwMode="auto">
          <a:xfrm>
            <a:off x="542925" y="1219200"/>
            <a:ext cx="8296275" cy="4478338"/>
          </a:xfrm>
          <a:extLst/>
        </p:spPr>
        <p:txBody>
          <a:bodyPr vert="horz" wrap="square" lIns="91440" tIns="45720" rIns="91440" bIns="45720" numCol="1" anchor="t" anchorCtr="0" compatLnSpc="1">
            <a:prstTxWarp prst="textNoShape">
              <a:avLst/>
            </a:prstTxWarp>
          </a:bodyPr>
          <a:lstStyle/>
          <a:p>
            <a:pPr marL="0" indent="0">
              <a:spcBef>
                <a:spcPts val="1200"/>
              </a:spcBef>
              <a:buFont typeface="Arial" charset="0"/>
              <a:buNone/>
              <a:defRPr/>
            </a:pPr>
            <a:r>
              <a:rPr lang="en-GB" sz="2400" b="1" dirty="0">
                <a:cs typeface="ＭＳ Ｐゴシック"/>
              </a:rPr>
              <a:t>Update from discussion with EC</a:t>
            </a:r>
          </a:p>
          <a:p>
            <a:pPr>
              <a:spcBef>
                <a:spcPts val="1200"/>
              </a:spcBef>
              <a:buFont typeface="Calibri" pitchFamily="34" charset="0"/>
              <a:buChar char="•"/>
              <a:defRPr/>
            </a:pPr>
            <a:r>
              <a:rPr lang="en-GB" dirty="0">
                <a:cs typeface="ＭＳ Ｐゴシック"/>
              </a:rPr>
              <a:t>In Madrid Forum Users, Commission, (ACER), Member States and ENTSOG </a:t>
            </a:r>
            <a:r>
              <a:rPr lang="en-GB" dirty="0" smtClean="0">
                <a:cs typeface="ＭＳ Ｐゴシック"/>
              </a:rPr>
              <a:t>supported </a:t>
            </a:r>
            <a:r>
              <a:rPr lang="en-GB" dirty="0">
                <a:cs typeface="ＭＳ Ｐゴシック"/>
              </a:rPr>
              <a:t>the idea of handbooks</a:t>
            </a:r>
          </a:p>
          <a:p>
            <a:pPr>
              <a:spcBef>
                <a:spcPts val="1200"/>
              </a:spcBef>
              <a:buFont typeface="Calibri" pitchFamily="34" charset="0"/>
              <a:buChar char="•"/>
              <a:defRPr/>
            </a:pPr>
            <a:r>
              <a:rPr lang="en-GB" dirty="0">
                <a:cs typeface="ＭＳ Ｐゴシック"/>
              </a:rPr>
              <a:t>EC lawyers’ initial </a:t>
            </a:r>
            <a:r>
              <a:rPr lang="en-GB" dirty="0" smtClean="0">
                <a:cs typeface="ＭＳ Ｐゴシック"/>
              </a:rPr>
              <a:t>thinking:</a:t>
            </a:r>
            <a:endParaRPr lang="en-GB" dirty="0">
              <a:cs typeface="ＭＳ Ｐゴシック"/>
            </a:endParaRPr>
          </a:p>
          <a:p>
            <a:pPr lvl="1">
              <a:lnSpc>
                <a:spcPts val="3000"/>
              </a:lnSpc>
              <a:spcBef>
                <a:spcPct val="0"/>
              </a:spcBef>
              <a:buClr>
                <a:schemeClr val="tx1"/>
              </a:buClr>
              <a:buSzPct val="80000"/>
              <a:buFont typeface="Courier New" pitchFamily="49" charset="0"/>
              <a:buChar char="o"/>
              <a:defRPr/>
            </a:pPr>
            <a:r>
              <a:rPr lang="en-GB" dirty="0"/>
              <a:t>NCs cannot make references to other documents to generate binding nature – seen as way around </a:t>
            </a:r>
            <a:r>
              <a:rPr lang="en-GB" dirty="0" err="1"/>
              <a:t>Comitology</a:t>
            </a:r>
            <a:r>
              <a:rPr lang="en-GB" dirty="0"/>
              <a:t> </a:t>
            </a:r>
          </a:p>
          <a:p>
            <a:pPr lvl="1">
              <a:lnSpc>
                <a:spcPts val="3000"/>
              </a:lnSpc>
              <a:spcBef>
                <a:spcPct val="0"/>
              </a:spcBef>
              <a:buClr>
                <a:schemeClr val="tx1"/>
              </a:buClr>
              <a:buSzPct val="80000"/>
              <a:buFont typeface="Courier New" pitchFamily="49" charset="0"/>
              <a:buChar char="o"/>
              <a:defRPr/>
            </a:pPr>
            <a:r>
              <a:rPr lang="en-GB" dirty="0"/>
              <a:t>Handbooks possible, but have to run through </a:t>
            </a:r>
            <a:r>
              <a:rPr lang="en-GB" dirty="0" err="1"/>
              <a:t>Comitology</a:t>
            </a:r>
            <a:r>
              <a:rPr lang="en-GB" dirty="0"/>
              <a:t> as well</a:t>
            </a:r>
          </a:p>
          <a:p>
            <a:pPr>
              <a:spcBef>
                <a:spcPts val="1200"/>
              </a:spcBef>
              <a:buFont typeface="Calibri" pitchFamily="34" charset="0"/>
              <a:buChar char="•"/>
              <a:defRPr/>
            </a:pPr>
            <a:r>
              <a:rPr lang="en-GB" dirty="0" smtClean="0">
                <a:cs typeface="ＭＳ Ｐゴシック"/>
              </a:rPr>
              <a:t>ENTSOG may consider if independent </a:t>
            </a:r>
            <a:r>
              <a:rPr lang="en-GB" dirty="0">
                <a:cs typeface="ＭＳ Ｐゴシック"/>
              </a:rPr>
              <a:t>handbook(s) that all TSOs implement </a:t>
            </a:r>
            <a:r>
              <a:rPr lang="en-GB" dirty="0" smtClean="0">
                <a:cs typeface="ＭＳ Ｐゴシック"/>
              </a:rPr>
              <a:t>could be developed</a:t>
            </a:r>
            <a:endParaRPr lang="en-GB" dirty="0">
              <a:cs typeface="ＭＳ Ｐゴシック"/>
            </a:endParaRPr>
          </a:p>
        </p:txBody>
      </p:sp>
      <p:sp>
        <p:nvSpPr>
          <p:cNvPr id="6" name="Rounded Rectangle 5"/>
          <p:cNvSpPr/>
          <p:nvPr/>
        </p:nvSpPr>
        <p:spPr>
          <a:xfrm>
            <a:off x="539552" y="5301208"/>
            <a:ext cx="8153400" cy="544513"/>
          </a:xfrm>
          <a:prstGeom prst="roundRect">
            <a:avLst>
              <a:gd name="adj" fmla="val 21855"/>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400" b="1" dirty="0" smtClean="0">
                <a:solidFill>
                  <a:schemeClr val="tx1"/>
                </a:solidFill>
              </a:rPr>
              <a:t>Flexible code modification process to be further discussed</a:t>
            </a:r>
            <a:endParaRPr lang="en-GB" sz="2400" b="1" dirty="0">
              <a:solidFill>
                <a:schemeClr val="tx1"/>
              </a:solidFill>
            </a:endParaRPr>
          </a:p>
        </p:txBody>
      </p:sp>
    </p:spTree>
    <p:extLst>
      <p:ext uri="{BB962C8B-B14F-4D97-AF65-F5344CB8AC3E}">
        <p14:creationId xmlns:p14="http://schemas.microsoft.com/office/powerpoint/2010/main" xmlns="" val="3085413186"/>
      </p:ext>
    </p:extLst>
  </p:cSld>
  <p:clrMapOvr>
    <a:masterClrMapping/>
  </p:clrMapOvr>
  <p:timing>
    <p:tnLst>
      <p:par>
        <p:cTn id="1" dur="indefinite" restart="never" nodeType="tmRoot"/>
      </p:par>
    </p:tnLst>
  </p:timing>
</p:sld>
</file>

<file path=ppt/theme/theme1.xml><?xml version="1.0" encoding="utf-8"?>
<a:theme xmlns:a="http://schemas.openxmlformats.org/drawingml/2006/main" name="ENTSOG">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Receiver>
    <Name>DocumentWithSurveyEventReceiver</Name>
    <Synchronization>Asynchronous</Synchronization>
    <Type>10002</Type>
    <SequenceNumber>11001</SequenceNumber>
    <Assembly>Acer.DocSurvey.DataModel, Version=1.0.0.0, Culture=neutral, PublicKeyToken=4521b098f10fe6ff</Assembly>
    <Class>Acer.DocSurvey.DataModel.EventReceivers.DocumentWithSurveyEventReceiver</Class>
    <Data/>
    <Filter/>
  </Receiver>
</spe:Receiver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dlc_DocId xmlns="985daa2e-53d8-4475-82b8-9c7d25324e34">ACER-2015-17220</_dlc_DocId>
    <_dlc_DocIdUrl xmlns="985daa2e-53d8-4475-82b8-9c7d25324e34">
      <Url>http://extranet.acer.europa.eu/en/Gas/Regional_%20Intiatives/South_GRI/Meetings/IG%20Meetings/17th_South_IG/_layouts/DocIdRedir.aspx?ID=ACER-2015-17220</Url>
      <Description>ACER-2015-17220</Description>
    </_dlc_DocIdUrl>
    <ACER_Abstract xmlns="985daa2e-53d8-4475-82b8-9c7d25324e34" xsi:nil="true"/>
  </documentManagement>
</p:properties>
</file>

<file path=customXml/item4.xml><?xml version="1.0" encoding="utf-8"?>
<ct:contentTypeSchema xmlns:ct="http://schemas.microsoft.com/office/2006/metadata/contentType" xmlns:ma="http://schemas.microsoft.com/office/2006/metadata/properties/metaAttributes" ct:_="" ma:_="" ma:contentTypeName="Document" ma:contentTypeID="0x010100CFC5557DB7076C4F9C464F8A6FA3321A" ma:contentTypeVersion="21" ma:contentTypeDescription="Create a new document." ma:contentTypeScope="" ma:versionID="6c2611590181cec2bdf42b9405e42f9f">
  <xsd:schema xmlns:xsd="http://www.w3.org/2001/XMLSchema" xmlns:xs="http://www.w3.org/2001/XMLSchema" xmlns:p="http://schemas.microsoft.com/office/2006/metadata/properties" xmlns:ns2="985daa2e-53d8-4475-82b8-9c7d25324e34" targetNamespace="http://schemas.microsoft.com/office/2006/metadata/properties" ma:root="true" ma:fieldsID="87577735a49fbbb1e880d92c7652797e" ns2:_="">
    <xsd:import namespace="985daa2e-53d8-4475-82b8-9c7d25324e34"/>
    <xsd:element name="properties">
      <xsd:complexType>
        <xsd:sequence>
          <xsd:element name="documentManagement">
            <xsd:complexType>
              <xsd:all>
                <xsd:element ref="ns2:_dlc_DocId" minOccurs="0"/>
                <xsd:element ref="ns2:_dlc_DocIdUrl" minOccurs="0"/>
                <xsd:element ref="ns2:_dlc_DocIdPersistId" minOccurs="0"/>
                <xsd:element ref="ns2:ACER_Abstrac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85daa2e-53d8-4475-82b8-9c7d25324e34"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ACER_Abstract" ma:index="11" nillable="true" ma:displayName="Abstract" ma:description="" ma:internalName="ACER_Abstract">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83555D5-2F36-4754-9A03-79024522A0E7}"/>
</file>

<file path=customXml/itemProps2.xml><?xml version="1.0" encoding="utf-8"?>
<ds:datastoreItem xmlns:ds="http://schemas.openxmlformats.org/officeDocument/2006/customXml" ds:itemID="{9751F918-CB8B-4973-9FCE-45F79286E615}"/>
</file>

<file path=customXml/itemProps3.xml><?xml version="1.0" encoding="utf-8"?>
<ds:datastoreItem xmlns:ds="http://schemas.openxmlformats.org/officeDocument/2006/customXml" ds:itemID="{E2C2D38B-1F8A-426F-B8A1-6C26B5FD6103}"/>
</file>

<file path=customXml/itemProps4.xml><?xml version="1.0" encoding="utf-8"?>
<ds:datastoreItem xmlns:ds="http://schemas.openxmlformats.org/officeDocument/2006/customXml" ds:itemID="{B526C060-681B-459D-AC9F-B852011B4D11}"/>
</file>

<file path=docProps/app.xml><?xml version="1.0" encoding="utf-8"?>
<Properties xmlns="http://schemas.openxmlformats.org/officeDocument/2006/extended-properties" xmlns:vt="http://schemas.openxmlformats.org/officeDocument/2006/docPropsVTypes">
  <TotalTime>8739</TotalTime>
  <Words>4194</Words>
  <Application>Microsoft Office PowerPoint</Application>
  <PresentationFormat>Presentación en pantalla (4:3)</PresentationFormat>
  <Paragraphs>1043</Paragraphs>
  <Slides>75</Slides>
  <Notes>29</Notes>
  <HiddenSlides>0</HiddenSlides>
  <MMClips>0</MMClips>
  <ScaleCrop>false</ScaleCrop>
  <HeadingPairs>
    <vt:vector size="4" baseType="variant">
      <vt:variant>
        <vt:lpstr>Tema</vt:lpstr>
      </vt:variant>
      <vt:variant>
        <vt:i4>1</vt:i4>
      </vt:variant>
      <vt:variant>
        <vt:lpstr>Títulos de diapositiva</vt:lpstr>
      </vt:variant>
      <vt:variant>
        <vt:i4>75</vt:i4>
      </vt:variant>
    </vt:vector>
  </HeadingPairs>
  <TitlesOfParts>
    <vt:vector size="76" baseType="lpstr">
      <vt:lpstr>ENTSOG</vt:lpstr>
      <vt:lpstr>ENTSOG Capacity</vt:lpstr>
      <vt:lpstr>Introduction - Objectives</vt:lpstr>
      <vt:lpstr>Project progress</vt:lpstr>
      <vt:lpstr>Planning</vt:lpstr>
      <vt:lpstr>Recent developments</vt:lpstr>
      <vt:lpstr>New consultation – after market feedback</vt:lpstr>
      <vt:lpstr>New consultation – after new ACER CAM FG</vt:lpstr>
      <vt:lpstr>Stakeholder comments on the CAM NC process</vt:lpstr>
      <vt:lpstr>Handbook debate</vt:lpstr>
      <vt:lpstr>Next steps</vt:lpstr>
      <vt:lpstr>Conclusions 1</vt:lpstr>
      <vt:lpstr>Conclusions 2</vt:lpstr>
      <vt:lpstr>Thank You</vt:lpstr>
      <vt:lpstr>Back Up</vt:lpstr>
      <vt:lpstr>ENTSOG Capacity Workshop</vt:lpstr>
      <vt:lpstr>AGENDA</vt:lpstr>
      <vt:lpstr>1. Set of Capacity Products </vt:lpstr>
      <vt:lpstr>Diapositiva 18</vt:lpstr>
      <vt:lpstr>Options – Set of Products</vt:lpstr>
      <vt:lpstr>Recommendation: </vt:lpstr>
      <vt:lpstr>2. Allocation Mechanism </vt:lpstr>
      <vt:lpstr>Auction design</vt:lpstr>
      <vt:lpstr>2. Allocation Mechanism 2.1 Single-round model</vt:lpstr>
      <vt:lpstr>Single-round model as initially proposed</vt:lpstr>
      <vt:lpstr>Stability/Value Discovery measures (1/2)</vt:lpstr>
      <vt:lpstr>Stability/Price Discovery measures (2/2)</vt:lpstr>
      <vt:lpstr>2. Allocation Machanism 2.2 Multi-Round Model</vt:lpstr>
      <vt:lpstr>Diapositiva 28</vt:lpstr>
      <vt:lpstr>Ascending clock approach </vt:lpstr>
      <vt:lpstr>Diapositiva 30</vt:lpstr>
      <vt:lpstr>Diapositiva 31</vt:lpstr>
      <vt:lpstr>Diapositiva 32</vt:lpstr>
      <vt:lpstr>Diapositiva 33</vt:lpstr>
      <vt:lpstr>Diapositiva 34</vt:lpstr>
      <vt:lpstr>Recommendation: </vt:lpstr>
      <vt:lpstr>2. Allocation Mechanism 2.3 Number of price steps</vt:lpstr>
      <vt:lpstr>Number of price steps</vt:lpstr>
      <vt:lpstr>2. Allocation Mechanism 2.4 Measures for avoiding undersell</vt:lpstr>
      <vt:lpstr>Diapositiva 39</vt:lpstr>
      <vt:lpstr>Diapositiva 40</vt:lpstr>
      <vt:lpstr>Diapositiva 41</vt:lpstr>
      <vt:lpstr>Allocation of all capacity</vt:lpstr>
      <vt:lpstr>Allocation of all capacity</vt:lpstr>
      <vt:lpstr>Diapositiva 44</vt:lpstr>
      <vt:lpstr>Recommendation: </vt:lpstr>
      <vt:lpstr>ENTSOG Capacity Workshop</vt:lpstr>
      <vt:lpstr>ACER CAM FG: Sunset Clause</vt:lpstr>
      <vt:lpstr>ACER CAM FG: Sunset Clause</vt:lpstr>
      <vt:lpstr>Sunset Clause</vt:lpstr>
      <vt:lpstr>Sunset clause: Open Issues</vt:lpstr>
      <vt:lpstr>Sunset clause: Open Issues</vt:lpstr>
      <vt:lpstr>Default rule</vt:lpstr>
      <vt:lpstr>Default rule – general principles</vt:lpstr>
      <vt:lpstr>Default rule –  Steps 1 &amp; 2</vt:lpstr>
      <vt:lpstr>Default rule – Step 3</vt:lpstr>
      <vt:lpstr>Default rule - Analysis</vt:lpstr>
      <vt:lpstr>Default rule - Analysis</vt:lpstr>
      <vt:lpstr>Default rule - Analysis</vt:lpstr>
      <vt:lpstr>Default rule – Open questions</vt:lpstr>
      <vt:lpstr>Sunset Clause workshop on 6th October - Conclusions</vt:lpstr>
      <vt:lpstr>ENTSOG Capacity Workshop</vt:lpstr>
      <vt:lpstr>Interruptible Products</vt:lpstr>
      <vt:lpstr>Interruptible and Within Day</vt:lpstr>
      <vt:lpstr>General characteristics</vt:lpstr>
      <vt:lpstr>Diapositiva 65</vt:lpstr>
      <vt:lpstr>Diapositiva 66</vt:lpstr>
      <vt:lpstr>Diapositiva 67</vt:lpstr>
      <vt:lpstr>Diapositiva 68</vt:lpstr>
      <vt:lpstr>ENTSOG Capacity Workshop</vt:lpstr>
      <vt:lpstr>Tariffs Essential provisions in the CAM NC</vt:lpstr>
      <vt:lpstr>Tariffs (1) Fixed and floating auction prices</vt:lpstr>
      <vt:lpstr>Tariffs (2a) Regulated reserve prices throughout standard capacity products</vt:lpstr>
      <vt:lpstr>Tariffs (2b) Achieving equity between users of long and short duration products</vt:lpstr>
      <vt:lpstr>Tariffs (3) Split of revenues from auctions of bundled products</vt:lpstr>
      <vt:lpstr>Tariffs (4) Over and under recovery</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template experimentation</dc:title>
  <dc:creator>Nigel Sisman</dc:creator>
  <dc:description>Test file to explore size and formatting issues</dc:description>
  <cp:lastModifiedBy>rpg</cp:lastModifiedBy>
  <cp:revision>175</cp:revision>
  <cp:lastPrinted>2011-10-17T13:13:19Z</cp:lastPrinted>
  <dcterms:created xsi:type="dcterms:W3CDTF">2010-02-04T06:31:43Z</dcterms:created>
  <dcterms:modified xsi:type="dcterms:W3CDTF">2011-11-02T08:28:03Z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0x010100CFC5557DB7076C4F9C464F8A6FA3321A</vt:lpwstr>
  </property>
  <property fmtid="{D5CDD505-2E9C-101B-9397-08002B2CF9AE}" pid="3" name="_dlc_DocIdItemGuid">
    <vt:lpwstr>a899bef8-7f13-45a6-a0ea-34500b78f9ab</vt:lpwstr>
  </property>
</Properties>
</file>